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1818" r:id="rId2"/>
    <p:sldId id="2025" r:id="rId3"/>
    <p:sldId id="1865" r:id="rId4"/>
    <p:sldId id="1866" r:id="rId5"/>
    <p:sldId id="1867" r:id="rId6"/>
    <p:sldId id="1868" r:id="rId7"/>
    <p:sldId id="1869" r:id="rId8"/>
    <p:sldId id="1883" r:id="rId9"/>
    <p:sldId id="1884" r:id="rId10"/>
    <p:sldId id="1885" r:id="rId11"/>
    <p:sldId id="1886" r:id="rId12"/>
    <p:sldId id="1887" r:id="rId13"/>
    <p:sldId id="1888" r:id="rId14"/>
    <p:sldId id="1941" r:id="rId15"/>
    <p:sldId id="1942" r:id="rId16"/>
    <p:sldId id="1943" r:id="rId17"/>
    <p:sldId id="1944" r:id="rId18"/>
    <p:sldId id="1946" r:id="rId19"/>
    <p:sldId id="1947" r:id="rId20"/>
    <p:sldId id="1948" r:id="rId21"/>
    <p:sldId id="1949" r:id="rId22"/>
    <p:sldId id="1945" r:id="rId23"/>
    <p:sldId id="1950" r:id="rId24"/>
    <p:sldId id="1953" r:id="rId25"/>
    <p:sldId id="1952" r:id="rId26"/>
    <p:sldId id="1954" r:id="rId27"/>
    <p:sldId id="1956" r:id="rId28"/>
    <p:sldId id="2030" r:id="rId29"/>
    <p:sldId id="2031" r:id="rId30"/>
    <p:sldId id="2034" r:id="rId31"/>
    <p:sldId id="2035" r:id="rId32"/>
    <p:sldId id="2036" r:id="rId33"/>
    <p:sldId id="2037" r:id="rId34"/>
    <p:sldId id="1976" r:id="rId35"/>
    <p:sldId id="1979" r:id="rId36"/>
    <p:sldId id="1977" r:id="rId37"/>
    <p:sldId id="1981" r:id="rId38"/>
    <p:sldId id="1982" r:id="rId39"/>
    <p:sldId id="1983" r:id="rId40"/>
    <p:sldId id="1984" r:id="rId41"/>
    <p:sldId id="1957" r:id="rId42"/>
    <p:sldId id="1963" r:id="rId43"/>
    <p:sldId id="1964" r:id="rId44"/>
    <p:sldId id="2027" r:id="rId45"/>
    <p:sldId id="1965" r:id="rId46"/>
    <p:sldId id="1960" r:id="rId47"/>
    <p:sldId id="1962" r:id="rId48"/>
    <p:sldId id="2028" r:id="rId49"/>
    <p:sldId id="1961" r:id="rId50"/>
    <p:sldId id="1974" r:id="rId51"/>
    <p:sldId id="1966" r:id="rId52"/>
    <p:sldId id="1973" r:id="rId53"/>
    <p:sldId id="1975" r:id="rId54"/>
    <p:sldId id="1967" r:id="rId55"/>
    <p:sldId id="1971" r:id="rId56"/>
    <p:sldId id="2021" r:id="rId57"/>
    <p:sldId id="2020" r:id="rId58"/>
    <p:sldId id="2022" r:id="rId59"/>
    <p:sldId id="2019" r:id="rId60"/>
    <p:sldId id="2018" r:id="rId61"/>
    <p:sldId id="2024" r:id="rId62"/>
    <p:sldId id="2029" r:id="rId63"/>
    <p:sldId id="1968" r:id="rId64"/>
    <p:sldId id="2007" r:id="rId65"/>
    <p:sldId id="2008" r:id="rId66"/>
    <p:sldId id="2012" r:id="rId67"/>
    <p:sldId id="2013" r:id="rId68"/>
    <p:sldId id="2015" r:id="rId69"/>
    <p:sldId id="1972" r:id="rId70"/>
    <p:sldId id="1997" r:id="rId71"/>
    <p:sldId id="1988" r:id="rId72"/>
    <p:sldId id="1998" r:id="rId73"/>
    <p:sldId id="1990" r:id="rId74"/>
    <p:sldId id="1999" r:id="rId75"/>
    <p:sldId id="2000" r:id="rId76"/>
    <p:sldId id="2001" r:id="rId77"/>
    <p:sldId id="1994" r:id="rId78"/>
    <p:sldId id="2002" r:id="rId79"/>
    <p:sldId id="2005" r:id="rId80"/>
    <p:sldId id="2032" r:id="rId81"/>
    <p:sldId id="2033" r:id="rId82"/>
    <p:sldId id="1932" r:id="rId83"/>
    <p:sldId id="2003" r:id="rId84"/>
    <p:sldId id="2004" r:id="rId85"/>
    <p:sldId id="2016" r:id="rId86"/>
  </p:sldIdLst>
  <p:sldSz cx="9144000" cy="6858000" type="screen4x3"/>
  <p:notesSz cx="6797675" cy="9926638"/>
  <p:defaultTextStyle>
    <a:defPPr>
      <a:defRPr lang="ja-JP"/>
    </a:defPPr>
    <a:lvl1pPr algn="l" rtl="0" fontAlgn="base">
      <a:spcBef>
        <a:spcPct val="0"/>
      </a:spcBef>
      <a:spcAft>
        <a:spcPct val="0"/>
      </a:spcAft>
      <a:defRPr kumimoji="1" sz="2400" b="1" kern="1200">
        <a:solidFill>
          <a:schemeClr val="tx1"/>
        </a:solidFill>
        <a:latin typeface="Times New Roman" pitchFamily="16" charset="0"/>
        <a:ea typeface="ＭＳ Ｐゴシック" charset="-128"/>
        <a:cs typeface="+mn-cs"/>
      </a:defRPr>
    </a:lvl1pPr>
    <a:lvl2pPr marL="457200" algn="l" rtl="0" fontAlgn="base">
      <a:spcBef>
        <a:spcPct val="0"/>
      </a:spcBef>
      <a:spcAft>
        <a:spcPct val="0"/>
      </a:spcAft>
      <a:defRPr kumimoji="1" sz="2400" b="1" kern="1200">
        <a:solidFill>
          <a:schemeClr val="tx1"/>
        </a:solidFill>
        <a:latin typeface="Times New Roman" pitchFamily="16" charset="0"/>
        <a:ea typeface="ＭＳ Ｐゴシック" charset="-128"/>
        <a:cs typeface="+mn-cs"/>
      </a:defRPr>
    </a:lvl2pPr>
    <a:lvl3pPr marL="914400" algn="l" rtl="0" fontAlgn="base">
      <a:spcBef>
        <a:spcPct val="0"/>
      </a:spcBef>
      <a:spcAft>
        <a:spcPct val="0"/>
      </a:spcAft>
      <a:defRPr kumimoji="1" sz="2400" b="1" kern="1200">
        <a:solidFill>
          <a:schemeClr val="tx1"/>
        </a:solidFill>
        <a:latin typeface="Times New Roman" pitchFamily="16" charset="0"/>
        <a:ea typeface="ＭＳ Ｐゴシック" charset="-128"/>
        <a:cs typeface="+mn-cs"/>
      </a:defRPr>
    </a:lvl3pPr>
    <a:lvl4pPr marL="1371600" algn="l" rtl="0" fontAlgn="base">
      <a:spcBef>
        <a:spcPct val="0"/>
      </a:spcBef>
      <a:spcAft>
        <a:spcPct val="0"/>
      </a:spcAft>
      <a:defRPr kumimoji="1" sz="2400" b="1" kern="1200">
        <a:solidFill>
          <a:schemeClr val="tx1"/>
        </a:solidFill>
        <a:latin typeface="Times New Roman" pitchFamily="16" charset="0"/>
        <a:ea typeface="ＭＳ Ｐゴシック" charset="-128"/>
        <a:cs typeface="+mn-cs"/>
      </a:defRPr>
    </a:lvl4pPr>
    <a:lvl5pPr marL="1828800" algn="l" rtl="0" fontAlgn="base">
      <a:spcBef>
        <a:spcPct val="0"/>
      </a:spcBef>
      <a:spcAft>
        <a:spcPct val="0"/>
      </a:spcAft>
      <a:defRPr kumimoji="1" sz="2400" b="1" kern="1200">
        <a:solidFill>
          <a:schemeClr val="tx1"/>
        </a:solidFill>
        <a:latin typeface="Times New Roman" pitchFamily="16" charset="0"/>
        <a:ea typeface="ＭＳ Ｐゴシック" charset="-128"/>
        <a:cs typeface="+mn-cs"/>
      </a:defRPr>
    </a:lvl5pPr>
    <a:lvl6pPr marL="2286000" algn="l" defTabSz="914400" rtl="0" eaLnBrk="1" latinLnBrk="0" hangingPunct="1">
      <a:defRPr kumimoji="1" sz="2400" b="1" kern="1200">
        <a:solidFill>
          <a:schemeClr val="tx1"/>
        </a:solidFill>
        <a:latin typeface="Times New Roman" pitchFamily="16" charset="0"/>
        <a:ea typeface="ＭＳ Ｐゴシック" charset="-128"/>
        <a:cs typeface="+mn-cs"/>
      </a:defRPr>
    </a:lvl6pPr>
    <a:lvl7pPr marL="2743200" algn="l" defTabSz="914400" rtl="0" eaLnBrk="1" latinLnBrk="0" hangingPunct="1">
      <a:defRPr kumimoji="1" sz="2400" b="1" kern="1200">
        <a:solidFill>
          <a:schemeClr val="tx1"/>
        </a:solidFill>
        <a:latin typeface="Times New Roman" pitchFamily="16" charset="0"/>
        <a:ea typeface="ＭＳ Ｐゴシック" charset="-128"/>
        <a:cs typeface="+mn-cs"/>
      </a:defRPr>
    </a:lvl7pPr>
    <a:lvl8pPr marL="3200400" algn="l" defTabSz="914400" rtl="0" eaLnBrk="1" latinLnBrk="0" hangingPunct="1">
      <a:defRPr kumimoji="1" sz="2400" b="1" kern="1200">
        <a:solidFill>
          <a:schemeClr val="tx1"/>
        </a:solidFill>
        <a:latin typeface="Times New Roman" pitchFamily="16" charset="0"/>
        <a:ea typeface="ＭＳ Ｐゴシック" charset="-128"/>
        <a:cs typeface="+mn-cs"/>
      </a:defRPr>
    </a:lvl8pPr>
    <a:lvl9pPr marL="3657600" algn="l" defTabSz="914400" rtl="0" eaLnBrk="1" latinLnBrk="0" hangingPunct="1">
      <a:defRPr kumimoji="1" sz="2400" b="1" kern="1200">
        <a:solidFill>
          <a:schemeClr val="tx1"/>
        </a:solidFill>
        <a:latin typeface="Times New Roman" pitchFamily="16"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66"/>
    <a:srgbClr val="FF0000"/>
    <a:srgbClr val="FF6600"/>
    <a:srgbClr val="800000"/>
    <a:srgbClr val="000000"/>
    <a:srgbClr val="FFCCCC"/>
    <a:srgbClr val="FF99CC"/>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6" autoAdjust="0"/>
    <p:restoredTop sz="93122" autoAdjust="0"/>
  </p:normalViewPr>
  <p:slideViewPr>
    <p:cSldViewPr>
      <p:cViewPr varScale="1">
        <p:scale>
          <a:sx n="88" d="100"/>
          <a:sy n="88" d="100"/>
        </p:scale>
        <p:origin x="-1320" y="-102"/>
      </p:cViewPr>
      <p:guideLst>
        <p:guide orient="horz" pos="2160"/>
        <p:guide pos="2880"/>
      </p:guideLst>
    </p:cSldViewPr>
  </p:slideViewPr>
  <p:outlineViewPr>
    <p:cViewPr>
      <p:scale>
        <a:sx n="33" d="100"/>
        <a:sy n="33" d="100"/>
      </p:scale>
      <p:origin x="0" y="4146"/>
    </p:cViewPr>
  </p:outlineViewPr>
  <p:notesTextViewPr>
    <p:cViewPr>
      <p:scale>
        <a:sx n="100" d="100"/>
        <a:sy n="100" d="100"/>
      </p:scale>
      <p:origin x="0" y="0"/>
    </p:cViewPr>
  </p:notesTextViewPr>
  <p:sorterViewPr>
    <p:cViewPr>
      <p:scale>
        <a:sx n="66" d="100"/>
        <a:sy n="66" d="100"/>
      </p:scale>
      <p:origin x="0" y="79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1697" tIns="45848" rIns="91697" bIns="45848" numCol="1" anchor="t" anchorCtr="0" compatLnSpc="1">
            <a:prstTxWarp prst="textNoShape">
              <a:avLst/>
            </a:prstTxWarp>
          </a:bodyPr>
          <a:lstStyle>
            <a:lvl1pPr algn="l" defTabSz="917441">
              <a:spcBef>
                <a:spcPct val="0"/>
              </a:spcBef>
              <a:defRPr sz="1200" b="0">
                <a:latin typeface="Arial" charset="0"/>
                <a:ea typeface="ＭＳ Ｐゴシック" pitchFamily="50" charset="-128"/>
              </a:defRPr>
            </a:lvl1pPr>
          </a:lstStyle>
          <a:p>
            <a:pPr>
              <a:defRPr/>
            </a:pPr>
            <a:endParaRPr lang="en-US" altLang="ja-JP"/>
          </a:p>
        </p:txBody>
      </p:sp>
      <p:sp>
        <p:nvSpPr>
          <p:cNvPr id="57347" name="Rectangle 3"/>
          <p:cNvSpPr>
            <a:spLocks noGrp="1" noChangeArrowheads="1"/>
          </p:cNvSpPr>
          <p:nvPr>
            <p:ph type="dt" sz="quarter" idx="1"/>
          </p:nvPr>
        </p:nvSpPr>
        <p:spPr bwMode="auto">
          <a:xfrm>
            <a:off x="3850294" y="0"/>
            <a:ext cx="2945862" cy="495793"/>
          </a:xfrm>
          <a:prstGeom prst="rect">
            <a:avLst/>
          </a:prstGeom>
          <a:noFill/>
          <a:ln w="9525">
            <a:noFill/>
            <a:miter lim="800000"/>
            <a:headEnd/>
            <a:tailEnd/>
          </a:ln>
          <a:effectLst/>
        </p:spPr>
        <p:txBody>
          <a:bodyPr vert="horz" wrap="square" lIns="91697" tIns="45848" rIns="91697" bIns="45848" numCol="1" anchor="t" anchorCtr="0" compatLnSpc="1">
            <a:prstTxWarp prst="textNoShape">
              <a:avLst/>
            </a:prstTxWarp>
          </a:bodyPr>
          <a:lstStyle>
            <a:lvl1pPr algn="r" defTabSz="917441">
              <a:spcBef>
                <a:spcPct val="0"/>
              </a:spcBef>
              <a:defRPr sz="1200" b="0">
                <a:latin typeface="Arial" charset="0"/>
                <a:ea typeface="ＭＳ Ｐゴシック" pitchFamily="50" charset="-128"/>
              </a:defRPr>
            </a:lvl1pPr>
          </a:lstStyle>
          <a:p>
            <a:pPr>
              <a:defRPr/>
            </a:pPr>
            <a:endParaRPr lang="en-US" altLang="ja-JP"/>
          </a:p>
        </p:txBody>
      </p:sp>
      <p:sp>
        <p:nvSpPr>
          <p:cNvPr id="57348" name="Rectangle 4"/>
          <p:cNvSpPr>
            <a:spLocks noGrp="1" noChangeArrowheads="1"/>
          </p:cNvSpPr>
          <p:nvPr>
            <p:ph type="ftr" sz="quarter" idx="2"/>
          </p:nvPr>
        </p:nvSpPr>
        <p:spPr bwMode="auto">
          <a:xfrm>
            <a:off x="0" y="9429305"/>
            <a:ext cx="2945862" cy="495793"/>
          </a:xfrm>
          <a:prstGeom prst="rect">
            <a:avLst/>
          </a:prstGeom>
          <a:noFill/>
          <a:ln w="9525">
            <a:noFill/>
            <a:miter lim="800000"/>
            <a:headEnd/>
            <a:tailEnd/>
          </a:ln>
          <a:effectLst/>
        </p:spPr>
        <p:txBody>
          <a:bodyPr vert="horz" wrap="square" lIns="91697" tIns="45848" rIns="91697" bIns="45848" numCol="1" anchor="b" anchorCtr="0" compatLnSpc="1">
            <a:prstTxWarp prst="textNoShape">
              <a:avLst/>
            </a:prstTxWarp>
          </a:bodyPr>
          <a:lstStyle>
            <a:lvl1pPr algn="l" defTabSz="917441">
              <a:spcBef>
                <a:spcPct val="0"/>
              </a:spcBef>
              <a:defRPr sz="1200" b="0">
                <a:latin typeface="Arial" charset="0"/>
                <a:ea typeface="ＭＳ Ｐゴシック" pitchFamily="50" charset="-128"/>
              </a:defRPr>
            </a:lvl1pPr>
          </a:lstStyle>
          <a:p>
            <a:pPr>
              <a:defRPr/>
            </a:pPr>
            <a:endParaRPr lang="en-US" altLang="ja-JP"/>
          </a:p>
        </p:txBody>
      </p:sp>
      <p:sp>
        <p:nvSpPr>
          <p:cNvPr id="57349" name="Rectangle 5"/>
          <p:cNvSpPr>
            <a:spLocks noGrp="1" noChangeArrowheads="1"/>
          </p:cNvSpPr>
          <p:nvPr>
            <p:ph type="sldNum" sz="quarter" idx="3"/>
          </p:nvPr>
        </p:nvSpPr>
        <p:spPr bwMode="auto">
          <a:xfrm>
            <a:off x="3850294" y="9429305"/>
            <a:ext cx="2945862" cy="495793"/>
          </a:xfrm>
          <a:prstGeom prst="rect">
            <a:avLst/>
          </a:prstGeom>
          <a:noFill/>
          <a:ln w="9525">
            <a:noFill/>
            <a:miter lim="800000"/>
            <a:headEnd/>
            <a:tailEnd/>
          </a:ln>
          <a:effectLst/>
        </p:spPr>
        <p:txBody>
          <a:bodyPr vert="horz" wrap="square" lIns="91697" tIns="45848" rIns="91697" bIns="45848" numCol="1" anchor="b" anchorCtr="0" compatLnSpc="1">
            <a:prstTxWarp prst="textNoShape">
              <a:avLst/>
            </a:prstTxWarp>
          </a:bodyPr>
          <a:lstStyle>
            <a:lvl1pPr algn="r" defTabSz="917441">
              <a:spcBef>
                <a:spcPct val="0"/>
              </a:spcBef>
              <a:defRPr sz="1200" b="0">
                <a:latin typeface="Arial" charset="0"/>
                <a:ea typeface="ＭＳ Ｐゴシック" pitchFamily="50" charset="-128"/>
              </a:defRPr>
            </a:lvl1pPr>
          </a:lstStyle>
          <a:p>
            <a:pPr>
              <a:defRPr/>
            </a:pPr>
            <a:fld id="{CE2D3BC4-8144-49F5-BA56-C54C1E93A013}"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45862" cy="495793"/>
          </a:xfrm>
          <a:prstGeom prst="rect">
            <a:avLst/>
          </a:prstGeom>
          <a:noFill/>
          <a:ln w="9525">
            <a:noFill/>
            <a:miter lim="800000"/>
            <a:headEnd/>
            <a:tailEnd/>
          </a:ln>
          <a:effectLst/>
        </p:spPr>
        <p:txBody>
          <a:bodyPr vert="horz" wrap="square" lIns="91697" tIns="45848" rIns="91697" bIns="45848" numCol="1" anchor="t" anchorCtr="0" compatLnSpc="1">
            <a:prstTxWarp prst="textNoShape">
              <a:avLst/>
            </a:prstTxWarp>
          </a:bodyPr>
          <a:lstStyle>
            <a:lvl1pPr algn="l" defTabSz="917441">
              <a:spcBef>
                <a:spcPct val="0"/>
              </a:spcBef>
              <a:defRPr sz="1200" b="0">
                <a:latin typeface="Arial" charset="0"/>
                <a:ea typeface="ＭＳ Ｐゴシック" pitchFamily="50" charset="-128"/>
              </a:defRPr>
            </a:lvl1pPr>
          </a:lstStyle>
          <a:p>
            <a:pPr>
              <a:defRPr/>
            </a:pPr>
            <a:endParaRPr lang="en-US" altLang="ja-JP"/>
          </a:p>
        </p:txBody>
      </p:sp>
      <p:sp>
        <p:nvSpPr>
          <p:cNvPr id="124931" name="Rectangle 3"/>
          <p:cNvSpPr>
            <a:spLocks noGrp="1" noChangeArrowheads="1"/>
          </p:cNvSpPr>
          <p:nvPr>
            <p:ph type="dt" idx="1"/>
          </p:nvPr>
        </p:nvSpPr>
        <p:spPr bwMode="auto">
          <a:xfrm>
            <a:off x="3850294" y="0"/>
            <a:ext cx="2945862" cy="495793"/>
          </a:xfrm>
          <a:prstGeom prst="rect">
            <a:avLst/>
          </a:prstGeom>
          <a:noFill/>
          <a:ln w="9525">
            <a:noFill/>
            <a:miter lim="800000"/>
            <a:headEnd/>
            <a:tailEnd/>
          </a:ln>
          <a:effectLst/>
        </p:spPr>
        <p:txBody>
          <a:bodyPr vert="horz" wrap="square" lIns="91697" tIns="45848" rIns="91697" bIns="45848" numCol="1" anchor="t" anchorCtr="0" compatLnSpc="1">
            <a:prstTxWarp prst="textNoShape">
              <a:avLst/>
            </a:prstTxWarp>
          </a:bodyPr>
          <a:lstStyle>
            <a:lvl1pPr algn="r" defTabSz="917441">
              <a:spcBef>
                <a:spcPct val="0"/>
              </a:spcBef>
              <a:defRPr sz="1200" b="0">
                <a:latin typeface="Arial" charset="0"/>
                <a:ea typeface="ＭＳ Ｐゴシック" pitchFamily="50" charset="-128"/>
              </a:defRPr>
            </a:lvl1pPr>
          </a:lstStyle>
          <a:p>
            <a:pPr>
              <a:defRPr/>
            </a:pPr>
            <a:endParaRPr lang="en-US" altLang="ja-JP"/>
          </a:p>
        </p:txBody>
      </p:sp>
      <p:sp>
        <p:nvSpPr>
          <p:cNvPr id="65540"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p:spPr>
      </p:sp>
      <p:sp>
        <p:nvSpPr>
          <p:cNvPr id="124933" name="Rectangle 5"/>
          <p:cNvSpPr>
            <a:spLocks noGrp="1" noChangeArrowheads="1"/>
          </p:cNvSpPr>
          <p:nvPr>
            <p:ph type="body" sz="quarter" idx="3"/>
          </p:nvPr>
        </p:nvSpPr>
        <p:spPr bwMode="auto">
          <a:xfrm>
            <a:off x="679464" y="4713113"/>
            <a:ext cx="5438748" cy="4468296"/>
          </a:xfrm>
          <a:prstGeom prst="rect">
            <a:avLst/>
          </a:prstGeom>
          <a:noFill/>
          <a:ln w="9525">
            <a:noFill/>
            <a:miter lim="800000"/>
            <a:headEnd/>
            <a:tailEnd/>
          </a:ln>
          <a:effectLst/>
        </p:spPr>
        <p:txBody>
          <a:bodyPr vert="horz" wrap="square" lIns="91697" tIns="45848" rIns="91697" bIns="45848"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24934" name="Rectangle 6"/>
          <p:cNvSpPr>
            <a:spLocks noGrp="1" noChangeArrowheads="1"/>
          </p:cNvSpPr>
          <p:nvPr>
            <p:ph type="ftr" sz="quarter" idx="4"/>
          </p:nvPr>
        </p:nvSpPr>
        <p:spPr bwMode="auto">
          <a:xfrm>
            <a:off x="0" y="9429305"/>
            <a:ext cx="2945862" cy="495793"/>
          </a:xfrm>
          <a:prstGeom prst="rect">
            <a:avLst/>
          </a:prstGeom>
          <a:noFill/>
          <a:ln w="9525">
            <a:noFill/>
            <a:miter lim="800000"/>
            <a:headEnd/>
            <a:tailEnd/>
          </a:ln>
          <a:effectLst/>
        </p:spPr>
        <p:txBody>
          <a:bodyPr vert="horz" wrap="square" lIns="91697" tIns="45848" rIns="91697" bIns="45848" numCol="1" anchor="b" anchorCtr="0" compatLnSpc="1">
            <a:prstTxWarp prst="textNoShape">
              <a:avLst/>
            </a:prstTxWarp>
          </a:bodyPr>
          <a:lstStyle>
            <a:lvl1pPr algn="l" defTabSz="917441">
              <a:spcBef>
                <a:spcPct val="0"/>
              </a:spcBef>
              <a:defRPr sz="1200" b="0">
                <a:latin typeface="Arial" charset="0"/>
                <a:ea typeface="ＭＳ Ｐゴシック" pitchFamily="50" charset="-128"/>
              </a:defRPr>
            </a:lvl1pPr>
          </a:lstStyle>
          <a:p>
            <a:pPr>
              <a:defRPr/>
            </a:pPr>
            <a:endParaRPr lang="en-US" altLang="ja-JP"/>
          </a:p>
        </p:txBody>
      </p:sp>
      <p:sp>
        <p:nvSpPr>
          <p:cNvPr id="124935" name="Rectangle 7"/>
          <p:cNvSpPr>
            <a:spLocks noGrp="1" noChangeArrowheads="1"/>
          </p:cNvSpPr>
          <p:nvPr>
            <p:ph type="sldNum" sz="quarter" idx="5"/>
          </p:nvPr>
        </p:nvSpPr>
        <p:spPr bwMode="auto">
          <a:xfrm>
            <a:off x="3850294" y="9429305"/>
            <a:ext cx="2945862" cy="495793"/>
          </a:xfrm>
          <a:prstGeom prst="rect">
            <a:avLst/>
          </a:prstGeom>
          <a:noFill/>
          <a:ln w="9525">
            <a:noFill/>
            <a:miter lim="800000"/>
            <a:headEnd/>
            <a:tailEnd/>
          </a:ln>
          <a:effectLst/>
        </p:spPr>
        <p:txBody>
          <a:bodyPr vert="horz" wrap="square" lIns="91697" tIns="45848" rIns="91697" bIns="45848" numCol="1" anchor="b" anchorCtr="0" compatLnSpc="1">
            <a:prstTxWarp prst="textNoShape">
              <a:avLst/>
            </a:prstTxWarp>
          </a:bodyPr>
          <a:lstStyle>
            <a:lvl1pPr algn="r" defTabSz="917441">
              <a:spcBef>
                <a:spcPct val="0"/>
              </a:spcBef>
              <a:defRPr sz="1200" b="0">
                <a:latin typeface="Arial" charset="0"/>
                <a:ea typeface="ＭＳ Ｐゴシック" pitchFamily="50" charset="-128"/>
              </a:defRPr>
            </a:lvl1pPr>
          </a:lstStyle>
          <a:p>
            <a:pPr>
              <a:defRPr/>
            </a:pPr>
            <a:fld id="{9208D295-3B69-4D2C-8B5D-8477F6BBEC96}"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9163" y="744538"/>
            <a:ext cx="4962525" cy="3722687"/>
          </a:xfrm>
        </p:spPr>
      </p:sp>
      <p:sp>
        <p:nvSpPr>
          <p:cNvPr id="3" name="ノート プレースホルダ 2"/>
          <p:cNvSpPr>
            <a:spLocks noGrp="1"/>
          </p:cNvSpPr>
          <p:nvPr>
            <p:ph type="body" idx="1"/>
          </p:nvPr>
        </p:nvSpPr>
        <p:spPr/>
        <p:txBody>
          <a:bodyPr>
            <a:normAutofit/>
          </a:bodyPr>
          <a:lstStyle/>
          <a:p>
            <a:r>
              <a:rPr kumimoji="1" lang="ja-JP" altLang="en-US" dirty="0" smtClean="0"/>
              <a:t>ここで縦軸はバリオン質量が本質的であることを述べる</a:t>
            </a:r>
            <a:r>
              <a:rPr kumimoji="1" lang="en-US" altLang="ja-JP" dirty="0" smtClean="0"/>
              <a:t>. </a:t>
            </a:r>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919163" y="744538"/>
            <a:ext cx="4962525" cy="3722687"/>
          </a:xfrm>
          <a:ln/>
        </p:spPr>
      </p:sp>
      <p:sp>
        <p:nvSpPr>
          <p:cNvPr id="2253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919163" y="744538"/>
            <a:ext cx="4962525" cy="3722687"/>
          </a:xfrm>
          <a:ln/>
        </p:spPr>
      </p:sp>
      <p:sp>
        <p:nvSpPr>
          <p:cNvPr id="22532"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Rot="1" noChangeAspect="1" noChangeArrowheads="1" noTextEdit="1"/>
          </p:cNvSpPr>
          <p:nvPr>
            <p:ph type="sldImg"/>
          </p:nvPr>
        </p:nvSpPr>
        <p:spPr>
          <a:xfrm>
            <a:off x="919163" y="744538"/>
            <a:ext cx="4962525" cy="3722687"/>
          </a:xfrm>
          <a:ln/>
        </p:spPr>
      </p:sp>
      <p:sp>
        <p:nvSpPr>
          <p:cNvPr id="2560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33B82C4-C902-49CF-A2E4-B81B7B31B18E}" type="slidenum">
              <a:rPr lang="en-US" altLang="ja-JP" smtClean="0"/>
              <a:pPr/>
              <a:t>64</a:t>
            </a:fld>
            <a:endParaRPr lang="en-US" altLang="ja-JP" smtClean="0"/>
          </a:p>
        </p:txBody>
      </p:sp>
      <p:sp>
        <p:nvSpPr>
          <p:cNvPr id="20483" name="Rectangle 2"/>
          <p:cNvSpPr>
            <a:spLocks noGrp="1" noRot="1" noChangeAspect="1" noChangeArrowheads="1" noTextEdit="1"/>
          </p:cNvSpPr>
          <p:nvPr>
            <p:ph type="sldImg"/>
          </p:nvPr>
        </p:nvSpPr>
        <p:spPr>
          <a:xfrm>
            <a:off x="919163" y="744538"/>
            <a:ext cx="4962525" cy="3722687"/>
          </a:xfrm>
          <a:ln/>
        </p:spPr>
      </p:sp>
      <p:sp>
        <p:nvSpPr>
          <p:cNvPr id="20484"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B18124C-7EDE-45DE-B476-74EB7E77DA0F}" type="slidenum">
              <a:rPr lang="en-US" altLang="ja-JP" smtClean="0"/>
              <a:pPr/>
              <a:t>65</a:t>
            </a:fld>
            <a:endParaRPr lang="en-US" altLang="ja-JP" smtClean="0"/>
          </a:p>
        </p:txBody>
      </p:sp>
      <p:sp>
        <p:nvSpPr>
          <p:cNvPr id="21507" name="Rectangle 2"/>
          <p:cNvSpPr>
            <a:spLocks noGrp="1" noRot="1" noChangeAspect="1" noChangeArrowheads="1" noTextEdit="1"/>
          </p:cNvSpPr>
          <p:nvPr>
            <p:ph type="sldImg"/>
          </p:nvPr>
        </p:nvSpPr>
        <p:spPr>
          <a:xfrm>
            <a:off x="919163" y="744538"/>
            <a:ext cx="4962525" cy="3722687"/>
          </a:xfrm>
          <a:ln/>
        </p:spPr>
      </p:sp>
      <p:sp>
        <p:nvSpPr>
          <p:cNvPr id="21508"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6BBF8C77-12E3-4ED2-BA3B-2369C7443FAD}" type="slidenum">
              <a:rPr lang="en-US" altLang="ja-JP" smtClean="0"/>
              <a:pPr/>
              <a:t>66</a:t>
            </a:fld>
            <a:endParaRPr lang="en-US" altLang="ja-JP" smtClean="0"/>
          </a:p>
        </p:txBody>
      </p:sp>
      <p:sp>
        <p:nvSpPr>
          <p:cNvPr id="24579" name="Rectangle 2"/>
          <p:cNvSpPr>
            <a:spLocks noGrp="1" noRot="1" noChangeAspect="1" noChangeArrowheads="1" noTextEdit="1"/>
          </p:cNvSpPr>
          <p:nvPr>
            <p:ph type="sldImg"/>
          </p:nvPr>
        </p:nvSpPr>
        <p:spPr>
          <a:xfrm>
            <a:off x="919163" y="744538"/>
            <a:ext cx="4962525" cy="3722687"/>
          </a:xfrm>
          <a:ln/>
        </p:spPr>
      </p:sp>
      <p:sp>
        <p:nvSpPr>
          <p:cNvPr id="24580" name="Rectangle 3"/>
          <p:cNvSpPr>
            <a:spLocks noGrp="1" noChangeArrowheads="1"/>
          </p:cNvSpPr>
          <p:nvPr>
            <p:ph type="body" idx="1"/>
          </p:nvPr>
        </p:nvSpPr>
        <p:spPr>
          <a:noFill/>
          <a:ln/>
        </p:spPr>
        <p:txBody>
          <a:bodyPr/>
          <a:lstStyle/>
          <a:p>
            <a:pPr eaLnBrk="1" hangingPunct="1"/>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FD80233B-99C1-4D19-AE2C-DA3AC240F18A}" type="slidenum">
              <a:rPr lang="en-US" altLang="ja-JP" smtClean="0"/>
              <a:pPr/>
              <a:t>68</a:t>
            </a:fld>
            <a:endParaRPr lang="en-US" altLang="ja-JP" smtClean="0"/>
          </a:p>
        </p:txBody>
      </p:sp>
      <p:sp>
        <p:nvSpPr>
          <p:cNvPr id="26627" name="Rectangle 2"/>
          <p:cNvSpPr>
            <a:spLocks noGrp="1" noRot="1" noChangeAspect="1" noChangeArrowheads="1" noTextEdit="1"/>
          </p:cNvSpPr>
          <p:nvPr>
            <p:ph type="sldImg"/>
          </p:nvPr>
        </p:nvSpPr>
        <p:spPr>
          <a:xfrm>
            <a:off x="919163" y="744538"/>
            <a:ext cx="4962525" cy="3722687"/>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3A88124-CA0E-49F0-A6FF-E3F124E842E6}" type="slidenum">
              <a:rPr lang="en-US" altLang="ja-JP"/>
              <a:pPr>
                <a:defRPr/>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7EA69039-3BC1-49EC-8C68-B743F3355AF5}" type="slidenum">
              <a:rPr lang="en-US" altLang="ja-JP"/>
              <a:pPr>
                <a:defRPr/>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9D7EC99-D328-46A6-BBB8-96EF30B62BE1}" type="slidenum">
              <a:rPr lang="en-US" altLang="ja-JP"/>
              <a:pPr>
                <a:defRPr/>
              </a:pPr>
              <a:t>&lt;#&gt;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6"/>
          <p:cNvSpPr>
            <a:spLocks noGrp="1" noChangeArrowheads="1"/>
          </p:cNvSpPr>
          <p:nvPr>
            <p:ph type="sldNum" sz="quarter" idx="12"/>
          </p:nvPr>
        </p:nvSpPr>
        <p:spPr>
          <a:ln/>
        </p:spPr>
        <p:txBody>
          <a:bodyPr/>
          <a:lstStyle>
            <a:lvl1pPr>
              <a:defRPr/>
            </a:lvl1pPr>
          </a:lstStyle>
          <a:p>
            <a:pPr>
              <a:defRPr/>
            </a:pPr>
            <a:fld id="{861CBD2D-50EE-46B4-BAB6-70EBCA056176}" type="slidenum">
              <a:rPr lang="en-US" altLang="ja-JP"/>
              <a:pPr>
                <a:defRPr/>
              </a:pPr>
              <a:t>&lt;#&gt;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938588"/>
            <a:ext cx="4038600" cy="218757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 5"/>
          <p:cNvSpPr>
            <a:spLocks noGrp="1"/>
          </p:cNvSpPr>
          <p:nvPr>
            <p:ph type="dt" sz="half" idx="10"/>
          </p:nvPr>
        </p:nvSpPr>
        <p:spPr/>
        <p:txBody>
          <a:bodyPr/>
          <a:lstStyle>
            <a:lvl1pPr>
              <a:defRPr/>
            </a:lvl1pPr>
          </a:lstStyle>
          <a:p>
            <a:pPr>
              <a:defRPr/>
            </a:pPr>
            <a:endParaRPr lang="ja-JP" altLang="zh-CN"/>
          </a:p>
        </p:txBody>
      </p:sp>
      <p:sp>
        <p:nvSpPr>
          <p:cNvPr id="7" name="フッター プレースホルダ 6"/>
          <p:cNvSpPr>
            <a:spLocks noGrp="1"/>
          </p:cNvSpPr>
          <p:nvPr>
            <p:ph type="ftr" sz="quarter" idx="11"/>
          </p:nvPr>
        </p:nvSpPr>
        <p:spPr/>
        <p:txBody>
          <a:bodyPr/>
          <a:lstStyle>
            <a:lvl1pPr>
              <a:defRPr/>
            </a:lvl1pPr>
          </a:lstStyle>
          <a:p>
            <a:pPr>
              <a:defRPr/>
            </a:pPr>
            <a:endParaRPr lang="ja-JP" altLang="zh-CN"/>
          </a:p>
        </p:txBody>
      </p:sp>
      <p:sp>
        <p:nvSpPr>
          <p:cNvPr id="8" name="スライド番号プレースホルダ 7"/>
          <p:cNvSpPr>
            <a:spLocks noGrp="1"/>
          </p:cNvSpPr>
          <p:nvPr>
            <p:ph type="sldNum" sz="quarter" idx="12"/>
          </p:nvPr>
        </p:nvSpPr>
        <p:spPr/>
        <p:txBody>
          <a:bodyPr/>
          <a:lstStyle>
            <a:lvl1pPr>
              <a:defRPr/>
            </a:lvl1pPr>
          </a:lstStyle>
          <a:p>
            <a:pPr>
              <a:defRPr/>
            </a:pPr>
            <a:fld id="{23C35528-8824-453F-8EB4-2A04372C2821}" type="slidenum">
              <a:rPr lang="ja-JP" altLang="zh-CN"/>
              <a:pPr>
                <a:defRPr/>
              </a:pPr>
              <a:t>&lt;#&gt;</a:t>
            </a:fld>
            <a:endParaRPr lang="ja-JP"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pPr>
              <a:defRPr/>
            </a:pPr>
            <a:endParaRPr lang="ja-JP" altLang="zh-CN"/>
          </a:p>
        </p:txBody>
      </p:sp>
      <p:sp>
        <p:nvSpPr>
          <p:cNvPr id="6" name="フッター プレースホルダ 5"/>
          <p:cNvSpPr>
            <a:spLocks noGrp="1"/>
          </p:cNvSpPr>
          <p:nvPr>
            <p:ph type="ftr" sz="quarter" idx="11"/>
          </p:nvPr>
        </p:nvSpPr>
        <p:spPr/>
        <p:txBody>
          <a:bodyPr/>
          <a:lstStyle>
            <a:lvl1pPr>
              <a:defRPr/>
            </a:lvl1pPr>
          </a:lstStyle>
          <a:p>
            <a:pPr>
              <a:defRPr/>
            </a:pPr>
            <a:endParaRPr lang="ja-JP" altLang="zh-CN"/>
          </a:p>
        </p:txBody>
      </p:sp>
      <p:sp>
        <p:nvSpPr>
          <p:cNvPr id="7" name="スライド番号プレースホルダ 6"/>
          <p:cNvSpPr>
            <a:spLocks noGrp="1"/>
          </p:cNvSpPr>
          <p:nvPr>
            <p:ph type="sldNum" sz="quarter" idx="12"/>
          </p:nvPr>
        </p:nvSpPr>
        <p:spPr/>
        <p:txBody>
          <a:bodyPr/>
          <a:lstStyle>
            <a:lvl1pPr>
              <a:defRPr/>
            </a:lvl1pPr>
          </a:lstStyle>
          <a:p>
            <a:pPr>
              <a:defRPr/>
            </a:pPr>
            <a:fld id="{7DB37567-2991-435B-80E4-677EA476DEE6}" type="slidenum">
              <a:rPr lang="ja-JP" altLang="zh-CN"/>
              <a:pPr>
                <a:defRPr/>
              </a:pPr>
              <a:t>&lt;#&gt;</a:t>
            </a:fld>
            <a:endParaRPr lang="ja-JP"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72480" y="504053"/>
            <a:ext cx="7803360" cy="1139160"/>
          </a:xfrm>
        </p:spPr>
        <p:txBody>
          <a:bodyPr/>
          <a:lstStyle/>
          <a:p>
            <a:r>
              <a:rPr lang="ja-JP" altLang="en-US" smtClean="0"/>
              <a:t>マスタ タイトルの書式設定</a:t>
            </a:r>
            <a:endParaRPr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タイトル、テキスト、クリップ アート">
    <p:spTree>
      <p:nvGrpSpPr>
        <p:cNvPr id="1" name=""/>
        <p:cNvGrpSpPr/>
        <p:nvPr/>
      </p:nvGrpSpPr>
      <p:grpSpPr>
        <a:xfrm>
          <a:off x="0" y="0"/>
          <a:ext cx="0" cy="0"/>
          <a:chOff x="0" y="0"/>
          <a:chExt cx="0" cy="0"/>
        </a:xfrm>
      </p:grpSpPr>
      <p:sp>
        <p:nvSpPr>
          <p:cNvPr id="2" name="タイトル 1"/>
          <p:cNvSpPr>
            <a:spLocks noGrp="1"/>
          </p:cNvSpPr>
          <p:nvPr>
            <p:ph type="title"/>
          </p:nvPr>
        </p:nvSpPr>
        <p:spPr>
          <a:xfrm>
            <a:off x="672480" y="504053"/>
            <a:ext cx="7787520" cy="1123318"/>
          </a:xfr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72480" y="1906760"/>
            <a:ext cx="3824640" cy="429885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クリップアート プレースホルダ 3"/>
          <p:cNvSpPr>
            <a:spLocks noGrp="1"/>
          </p:cNvSpPr>
          <p:nvPr>
            <p:ph type="clipArt" sz="half" idx="2"/>
          </p:nvPr>
        </p:nvSpPr>
        <p:spPr>
          <a:xfrm>
            <a:off x="4635360" y="1906760"/>
            <a:ext cx="3824640" cy="4298852"/>
          </a:xfrm>
        </p:spPr>
        <p:txBody>
          <a:bodyPr/>
          <a:lstStyle/>
          <a:p>
            <a:pPr lvl="0"/>
            <a:endParaRPr lang="ja-JP" altLang="en-US" noProof="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lipArtAndTx">
  <p:cSld name="タイトル、クリップ アート、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72480" y="504053"/>
            <a:ext cx="7787520" cy="1123318"/>
          </a:xfrm>
        </p:spPr>
        <p:txBody>
          <a:bodyPr/>
          <a:lstStyle/>
          <a:p>
            <a:r>
              <a:rPr lang="ja-JP" altLang="en-US" smtClean="0"/>
              <a:t>マスタ タイトルの書式設定</a:t>
            </a:r>
            <a:endParaRPr lang="ja-JP" altLang="en-US"/>
          </a:p>
        </p:txBody>
      </p:sp>
      <p:sp>
        <p:nvSpPr>
          <p:cNvPr id="3" name="クリップアート プレースホルダ 2"/>
          <p:cNvSpPr>
            <a:spLocks noGrp="1"/>
          </p:cNvSpPr>
          <p:nvPr>
            <p:ph type="clipArt" sz="half" idx="1"/>
          </p:nvPr>
        </p:nvSpPr>
        <p:spPr>
          <a:xfrm>
            <a:off x="672480" y="1906760"/>
            <a:ext cx="3824640" cy="4298852"/>
          </a:xfrm>
        </p:spPr>
        <p:txBody>
          <a:bodyPr/>
          <a:lstStyle/>
          <a:p>
            <a:pPr lvl="0"/>
            <a:endParaRPr lang="ja-JP" altLang="en-US" noProof="0"/>
          </a:p>
        </p:txBody>
      </p:sp>
      <p:sp>
        <p:nvSpPr>
          <p:cNvPr id="4" name="テキスト プレースホルダ 3"/>
          <p:cNvSpPr>
            <a:spLocks noGrp="1"/>
          </p:cNvSpPr>
          <p:nvPr>
            <p:ph type="body" sz="half" idx="2"/>
          </p:nvPr>
        </p:nvSpPr>
        <p:spPr>
          <a:xfrm>
            <a:off x="4635360" y="1906760"/>
            <a:ext cx="3824640" cy="4298852"/>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94918F4-F5D6-48E2-8AE7-F729FDD34170}" type="slidenum">
              <a:rPr lang="en-US" altLang="ja-JP"/>
              <a:pPr>
                <a:defRPr/>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0FE2621-3224-4527-9466-BA44F75DF804}" type="slidenum">
              <a:rPr lang="en-US" altLang="ja-JP"/>
              <a:pPr>
                <a:defRPr/>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8AB9D0F-B9DC-4654-B479-D3CC2BFB437A}" type="slidenum">
              <a:rPr lang="en-US" altLang="ja-JP"/>
              <a:pPr>
                <a:defRPr/>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27B3021-01EF-4E8B-A371-AAC1778F8237}" type="slidenum">
              <a:rPr lang="en-US" altLang="ja-JP"/>
              <a:pPr>
                <a:defRPr/>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3B23DB5B-C55D-4623-85B3-6D0FEFECFDAC}" type="slidenum">
              <a:rPr lang="en-US" altLang="ja-JP"/>
              <a:pPr>
                <a:defRPr/>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41660CB1-79FF-485F-A963-722661AFB84E}" type="slidenum">
              <a:rPr lang="en-US" altLang="ja-JP"/>
              <a:pPr>
                <a:defRPr/>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DDEF3979-CB70-49CA-829B-C042B58C4C96}" type="slidenum">
              <a:rPr lang="en-US" altLang="ja-JP"/>
              <a:pPr>
                <a:defRPr/>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F862BBE2-7F08-48BD-A526-7A7445A8E030}" type="slidenum">
              <a:rPr lang="en-US" altLang="ja-JP"/>
              <a:pPr>
                <a:defRPr/>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mn-lt"/>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mn-lt"/>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mn-lt"/>
                <a:ea typeface="ＭＳ Ｐゴシック" pitchFamily="50" charset="-128"/>
              </a:defRPr>
            </a:lvl1pPr>
          </a:lstStyle>
          <a:p>
            <a:pPr>
              <a:defRPr/>
            </a:pPr>
            <a:fld id="{1B70761B-3D56-4166-82E6-063D583477C1}" type="slidenum">
              <a:rPr lang="en-US" altLang="ja-JP"/>
              <a:pPr>
                <a:defRPr/>
              </a:pPr>
              <a:t>&lt;#&gt;</a:t>
            </a:fld>
            <a:endParaRPr lang="en-US" altLang="ja-JP"/>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1.jpeg"/></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79.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318674" y="3501008"/>
            <a:ext cx="8501798" cy="1815882"/>
          </a:xfrm>
          <a:prstGeom prst="rect">
            <a:avLst/>
          </a:prstGeom>
          <a:noFill/>
          <a:ln w="9525">
            <a:noFill/>
            <a:miter lim="800000"/>
            <a:headEnd/>
            <a:tailEnd/>
          </a:ln>
          <a:effectLst/>
        </p:spPr>
        <p:txBody>
          <a:bodyPr wrap="square">
            <a:spAutoFit/>
          </a:bodyPr>
          <a:lstStyle/>
          <a:p>
            <a:pPr algn="ctr">
              <a:spcBef>
                <a:spcPct val="0"/>
              </a:spcBef>
            </a:pPr>
            <a:r>
              <a:rPr lang="ja-JP" altLang="en-US" sz="2800" dirty="0">
                <a:solidFill>
                  <a:srgbClr val="000000"/>
                </a:solidFill>
                <a:latin typeface="Times New Roman" pitchFamily="18" charset="0"/>
              </a:rPr>
              <a:t>竹内　努</a:t>
            </a:r>
          </a:p>
          <a:p>
            <a:pPr algn="ctr">
              <a:spcBef>
                <a:spcPct val="0"/>
              </a:spcBef>
            </a:pPr>
            <a:r>
              <a:rPr lang="ja-JP" altLang="en-US" sz="2800" i="1" dirty="0" smtClean="0">
                <a:solidFill>
                  <a:srgbClr val="000000"/>
                </a:solidFill>
                <a:latin typeface="Times New Roman" pitchFamily="18" charset="0"/>
              </a:rPr>
              <a:t>名古屋大学理学研究科素粒子宇宙物理学専攻</a:t>
            </a:r>
            <a:endParaRPr lang="en-US" altLang="ja-JP" sz="2800" i="1" dirty="0" smtClean="0">
              <a:solidFill>
                <a:srgbClr val="000000"/>
              </a:solidFill>
              <a:latin typeface="Times New Roman" pitchFamily="18" charset="0"/>
            </a:endParaRPr>
          </a:p>
          <a:p>
            <a:pPr algn="ctr">
              <a:spcBef>
                <a:spcPct val="0"/>
              </a:spcBef>
            </a:pPr>
            <a:r>
              <a:rPr lang="en-US" altLang="ja-JP" sz="2800" dirty="0" smtClean="0">
                <a:solidFill>
                  <a:srgbClr val="000000"/>
                </a:solidFill>
                <a:latin typeface="Times New Roman" pitchFamily="18" charset="0"/>
              </a:rPr>
              <a:t>&amp;</a:t>
            </a:r>
          </a:p>
          <a:p>
            <a:pPr algn="ctr">
              <a:spcBef>
                <a:spcPct val="0"/>
              </a:spcBef>
            </a:pPr>
            <a:r>
              <a:rPr lang="en-US" altLang="ja-JP" sz="2800" dirty="0" smtClean="0">
                <a:solidFill>
                  <a:srgbClr val="000000"/>
                </a:solidFill>
                <a:latin typeface="Times New Roman" pitchFamily="18" charset="0"/>
              </a:rPr>
              <a:t>SKA-JP</a:t>
            </a:r>
            <a:r>
              <a:rPr lang="ja-JP" altLang="en-US" sz="2800" dirty="0" smtClean="0">
                <a:solidFill>
                  <a:srgbClr val="000000"/>
                </a:solidFill>
                <a:latin typeface="Times New Roman" pitchFamily="18" charset="0"/>
              </a:rPr>
              <a:t>銀河進化サブグループ</a:t>
            </a:r>
            <a:endParaRPr lang="ja-JP" altLang="en-US" sz="2800" dirty="0">
              <a:solidFill>
                <a:srgbClr val="000000"/>
              </a:solidFill>
              <a:latin typeface="Times New Roman" pitchFamily="18" charset="0"/>
            </a:endParaRPr>
          </a:p>
        </p:txBody>
      </p:sp>
      <p:sp>
        <p:nvSpPr>
          <p:cNvPr id="6151" name="Text Box 7"/>
          <p:cNvSpPr txBox="1">
            <a:spLocks noChangeArrowheads="1"/>
          </p:cNvSpPr>
          <p:nvPr/>
        </p:nvSpPr>
        <p:spPr bwMode="auto">
          <a:xfrm>
            <a:off x="122208" y="701084"/>
            <a:ext cx="8878948" cy="2369880"/>
          </a:xfrm>
          <a:prstGeom prst="rect">
            <a:avLst/>
          </a:prstGeom>
          <a:noFill/>
          <a:ln w="9525">
            <a:noFill/>
            <a:miter lim="800000"/>
            <a:headEnd/>
            <a:tailEnd/>
          </a:ln>
          <a:effectLst/>
        </p:spPr>
        <p:txBody>
          <a:bodyPr wrap="square">
            <a:spAutoFit/>
          </a:bodyPr>
          <a:lstStyle/>
          <a:p>
            <a:pPr algn="ctr"/>
            <a:r>
              <a:rPr lang="ja-JP" altLang="en-US" sz="8800" dirty="0" smtClean="0">
                <a:solidFill>
                  <a:srgbClr val="FF0000"/>
                </a:solidFill>
                <a:effectLst>
                  <a:outerShdw blurRad="38100" dist="38100" dir="2700000" algn="tl">
                    <a:srgbClr val="000000">
                      <a:alpha val="43137"/>
                    </a:srgbClr>
                  </a:outerShdw>
                </a:effectLst>
              </a:rPr>
              <a:t>銀河進化 </a:t>
            </a:r>
            <a:endParaRPr lang="en-US" altLang="ja-JP" sz="8800" dirty="0" smtClean="0">
              <a:solidFill>
                <a:srgbClr val="FF0000"/>
              </a:solidFill>
              <a:effectLst>
                <a:outerShdw blurRad="38100" dist="38100" dir="2700000" algn="tl">
                  <a:srgbClr val="000000">
                    <a:alpha val="43137"/>
                  </a:srgbClr>
                </a:outerShdw>
              </a:effectLst>
            </a:endParaRPr>
          </a:p>
          <a:p>
            <a:pPr algn="ctr"/>
            <a:r>
              <a:rPr lang="en-US" altLang="ja-JP" sz="6000" dirty="0" smtClean="0">
                <a:solidFill>
                  <a:srgbClr val="FF0000"/>
                </a:solidFill>
                <a:effectLst>
                  <a:outerShdw blurRad="38100" dist="38100" dir="2700000" algn="tl">
                    <a:srgbClr val="000000">
                      <a:alpha val="43137"/>
                    </a:srgbClr>
                  </a:outerShdw>
                </a:effectLst>
              </a:rPr>
              <a:t>― SKA</a:t>
            </a:r>
            <a:r>
              <a:rPr lang="ja-JP" altLang="en-US" sz="6000" dirty="0" smtClean="0">
                <a:solidFill>
                  <a:srgbClr val="FF0000"/>
                </a:solidFill>
                <a:effectLst>
                  <a:outerShdw blurRad="38100" dist="38100" dir="2700000" algn="tl">
                    <a:srgbClr val="000000">
                      <a:alpha val="43137"/>
                    </a:srgbClr>
                  </a:outerShdw>
                </a:effectLst>
              </a:rPr>
              <a:t>がもたらす革新 </a:t>
            </a:r>
            <a:r>
              <a:rPr lang="en-US" altLang="ja-JP" sz="6000" dirty="0" smtClean="0">
                <a:solidFill>
                  <a:srgbClr val="FF0000"/>
                </a:solidFill>
                <a:effectLst>
                  <a:outerShdw blurRad="38100" dist="38100" dir="2700000" algn="tl">
                    <a:srgbClr val="000000">
                      <a:alpha val="43137"/>
                    </a:srgbClr>
                  </a:outerShdw>
                </a:effectLst>
              </a:rPr>
              <a:t>―</a:t>
            </a:r>
            <a:endParaRPr lang="ja-JP" altLang="en-US" sz="6000" dirty="0">
              <a:solidFill>
                <a:srgbClr val="FF00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sp>
        <p:nvSpPr>
          <p:cNvPr id="7" name="Text Box 3"/>
          <p:cNvSpPr txBox="1">
            <a:spLocks noChangeArrowheads="1"/>
          </p:cNvSpPr>
          <p:nvPr/>
        </p:nvSpPr>
        <p:spPr bwMode="auto">
          <a:xfrm>
            <a:off x="227729" y="5915883"/>
            <a:ext cx="8677275" cy="461665"/>
          </a:xfrm>
          <a:prstGeom prst="rect">
            <a:avLst/>
          </a:prstGeom>
          <a:noFill/>
          <a:ln w="9525">
            <a:noFill/>
            <a:miter lim="800000"/>
            <a:headEnd/>
            <a:tailEnd/>
          </a:ln>
          <a:effectLst/>
        </p:spPr>
        <p:txBody>
          <a:bodyPr>
            <a:spAutoFit/>
          </a:bodyPr>
          <a:lstStyle/>
          <a:p>
            <a:pPr algn="ctr">
              <a:spcBef>
                <a:spcPct val="0"/>
              </a:spcBef>
            </a:pPr>
            <a:r>
              <a:rPr lang="en-US" altLang="ja-JP" dirty="0" smtClean="0">
                <a:solidFill>
                  <a:srgbClr val="000000"/>
                </a:solidFill>
                <a:latin typeface="Times New Roman" pitchFamily="18" charset="0"/>
              </a:rPr>
              <a:t>SKA-JP</a:t>
            </a:r>
            <a:r>
              <a:rPr lang="ja-JP" altLang="en-US" dirty="0" smtClean="0">
                <a:solidFill>
                  <a:srgbClr val="000000"/>
                </a:solidFill>
                <a:latin typeface="Times New Roman" pitchFamily="18" charset="0"/>
              </a:rPr>
              <a:t>ワークショップ</a:t>
            </a:r>
            <a:r>
              <a:rPr lang="en-US" altLang="ja-JP" smtClean="0">
                <a:solidFill>
                  <a:srgbClr val="000000"/>
                </a:solidFill>
                <a:latin typeface="Times New Roman" pitchFamily="18" charset="0"/>
              </a:rPr>
              <a:t>, </a:t>
            </a:r>
            <a:r>
              <a:rPr lang="en-US" altLang="ja-JP" smtClean="0">
                <a:solidFill>
                  <a:srgbClr val="000000"/>
                </a:solidFill>
                <a:latin typeface="Times New Roman" pitchFamily="18" charset="0"/>
              </a:rPr>
              <a:t>NAOJ, </a:t>
            </a:r>
            <a:r>
              <a:rPr lang="ja-JP" altLang="en-US" smtClean="0">
                <a:solidFill>
                  <a:srgbClr val="000000"/>
                </a:solidFill>
                <a:latin typeface="Times New Roman" pitchFamily="18" charset="0"/>
              </a:rPr>
              <a:t>東京</a:t>
            </a:r>
            <a:r>
              <a:rPr lang="en-US" altLang="ja-JP" dirty="0" smtClean="0">
                <a:solidFill>
                  <a:srgbClr val="000000"/>
                </a:solidFill>
                <a:latin typeface="Times New Roman" pitchFamily="18" charset="0"/>
              </a:rPr>
              <a:t>, 2015</a:t>
            </a:r>
            <a:r>
              <a:rPr lang="ja-JP" altLang="en-US" dirty="0" smtClean="0">
                <a:solidFill>
                  <a:srgbClr val="000000"/>
                </a:solidFill>
                <a:latin typeface="Times New Roman" pitchFamily="18" charset="0"/>
              </a:rPr>
              <a:t>年</a:t>
            </a:r>
            <a:r>
              <a:rPr lang="en-US" altLang="ja-JP" dirty="0" smtClean="0">
                <a:solidFill>
                  <a:srgbClr val="000000"/>
                </a:solidFill>
                <a:latin typeface="Times New Roman" pitchFamily="18" charset="0"/>
              </a:rPr>
              <a:t>3</a:t>
            </a:r>
            <a:r>
              <a:rPr lang="ja-JP" altLang="en-US" dirty="0" smtClean="0">
                <a:solidFill>
                  <a:srgbClr val="000000"/>
                </a:solidFill>
                <a:latin typeface="Times New Roman" pitchFamily="18" charset="0"/>
              </a:rPr>
              <a:t>月</a:t>
            </a:r>
            <a:r>
              <a:rPr lang="en-US" altLang="ja-JP" dirty="0" smtClean="0">
                <a:solidFill>
                  <a:srgbClr val="000000"/>
                </a:solidFill>
                <a:latin typeface="Times New Roman" pitchFamily="18" charset="0"/>
              </a:rPr>
              <a:t>4</a:t>
            </a:r>
            <a:r>
              <a:rPr lang="ja-JP" altLang="en-US" dirty="0" smtClean="0">
                <a:solidFill>
                  <a:srgbClr val="000000"/>
                </a:solidFill>
                <a:latin typeface="Times New Roman" pitchFamily="18" charset="0"/>
              </a:rPr>
              <a:t>日</a:t>
            </a:r>
            <a:endParaRPr lang="ja-JP" altLang="en-US" dirty="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90738" y="3511550"/>
            <a:ext cx="1458912" cy="2028825"/>
            <a:chOff x="1135" y="1701"/>
            <a:chExt cx="919" cy="1278"/>
          </a:xfrm>
        </p:grpSpPr>
        <p:sp>
          <p:nvSpPr>
            <p:cNvPr id="11290" name="Oval 4"/>
            <p:cNvSpPr>
              <a:spLocks noChangeAspect="1" noChangeArrowheads="1"/>
            </p:cNvSpPr>
            <p:nvPr/>
          </p:nvSpPr>
          <p:spPr bwMode="auto">
            <a:xfrm rot="-9399100">
              <a:off x="1323" y="1701"/>
              <a:ext cx="496" cy="447"/>
            </a:xfrm>
            <a:prstGeom prst="ellipse">
              <a:avLst/>
            </a:prstGeom>
            <a:noFill/>
            <a:ln w="38100">
              <a:solidFill>
                <a:srgbClr val="800080"/>
              </a:solidFill>
              <a:round/>
              <a:headEnd/>
              <a:tailEnd/>
            </a:ln>
          </p:spPr>
          <p:txBody>
            <a:bodyPr wrap="none" anchor="ctr"/>
            <a:lstStyle/>
            <a:p>
              <a:endParaRPr lang="ja-JP" altLang="en-US"/>
            </a:p>
          </p:txBody>
        </p:sp>
        <p:sp>
          <p:nvSpPr>
            <p:cNvPr id="11291" name="Oval 5"/>
            <p:cNvSpPr>
              <a:spLocks noChangeAspect="1" noChangeArrowheads="1"/>
            </p:cNvSpPr>
            <p:nvPr/>
          </p:nvSpPr>
          <p:spPr bwMode="auto">
            <a:xfrm rot="-9399100">
              <a:off x="1558" y="2532"/>
              <a:ext cx="496" cy="447"/>
            </a:xfrm>
            <a:prstGeom prst="ellipse">
              <a:avLst/>
            </a:prstGeom>
            <a:noFill/>
            <a:ln w="38100">
              <a:solidFill>
                <a:srgbClr val="800080"/>
              </a:solidFill>
              <a:round/>
              <a:headEnd/>
              <a:tailEnd/>
            </a:ln>
          </p:spPr>
          <p:txBody>
            <a:bodyPr wrap="none" anchor="ctr"/>
            <a:lstStyle/>
            <a:p>
              <a:endParaRPr lang="ja-JP" altLang="en-US"/>
            </a:p>
          </p:txBody>
        </p:sp>
        <p:sp>
          <p:nvSpPr>
            <p:cNvPr id="11292" name="Line 6"/>
            <p:cNvSpPr>
              <a:spLocks noChangeAspect="1" noChangeShapeType="1"/>
            </p:cNvSpPr>
            <p:nvPr/>
          </p:nvSpPr>
          <p:spPr bwMode="auto">
            <a:xfrm rot="12200900" flipH="1">
              <a:off x="1415" y="2813"/>
              <a:ext cx="148" cy="100"/>
            </a:xfrm>
            <a:prstGeom prst="line">
              <a:avLst/>
            </a:prstGeom>
            <a:noFill/>
            <a:ln w="38100">
              <a:solidFill>
                <a:srgbClr val="008000"/>
              </a:solidFill>
              <a:round/>
              <a:headEnd/>
              <a:tailEnd type="triangle" w="med" len="med"/>
            </a:ln>
          </p:spPr>
          <p:txBody>
            <a:bodyPr/>
            <a:lstStyle/>
            <a:p>
              <a:endParaRPr lang="ja-JP" altLang="en-US"/>
            </a:p>
          </p:txBody>
        </p:sp>
        <p:sp>
          <p:nvSpPr>
            <p:cNvPr id="11293" name="Line 7"/>
            <p:cNvSpPr>
              <a:spLocks noChangeAspect="1" noChangeShapeType="1"/>
            </p:cNvSpPr>
            <p:nvPr/>
          </p:nvSpPr>
          <p:spPr bwMode="auto">
            <a:xfrm rot="12200900" flipH="1">
              <a:off x="1135" y="2531"/>
              <a:ext cx="397" cy="124"/>
            </a:xfrm>
            <a:prstGeom prst="line">
              <a:avLst/>
            </a:prstGeom>
            <a:noFill/>
            <a:ln w="38100">
              <a:solidFill>
                <a:srgbClr val="008000"/>
              </a:solidFill>
              <a:round/>
              <a:headEnd/>
              <a:tailEnd type="triangle" w="med" len="med"/>
            </a:ln>
          </p:spPr>
          <p:txBody>
            <a:bodyPr/>
            <a:lstStyle/>
            <a:p>
              <a:endParaRPr lang="ja-JP" altLang="en-US"/>
            </a:p>
          </p:txBody>
        </p:sp>
        <p:sp>
          <p:nvSpPr>
            <p:cNvPr id="11294" name="Line 8"/>
            <p:cNvSpPr>
              <a:spLocks noChangeAspect="1" noChangeShapeType="1"/>
            </p:cNvSpPr>
            <p:nvPr/>
          </p:nvSpPr>
          <p:spPr bwMode="auto">
            <a:xfrm rot="12200900" flipH="1">
              <a:off x="1143" y="1887"/>
              <a:ext cx="173" cy="75"/>
            </a:xfrm>
            <a:prstGeom prst="line">
              <a:avLst/>
            </a:prstGeom>
            <a:noFill/>
            <a:ln w="38100">
              <a:solidFill>
                <a:srgbClr val="008000"/>
              </a:solidFill>
              <a:round/>
              <a:headEnd/>
              <a:tailEnd type="triangle" w="med" len="med"/>
            </a:ln>
          </p:spPr>
          <p:txBody>
            <a:bodyPr/>
            <a:lstStyle/>
            <a:p>
              <a:endParaRPr lang="ja-JP" altLang="en-US"/>
            </a:p>
          </p:txBody>
        </p:sp>
      </p:grpSp>
      <p:grpSp>
        <p:nvGrpSpPr>
          <p:cNvPr id="3" name="Group 32"/>
          <p:cNvGrpSpPr>
            <a:grpSpLocks/>
          </p:cNvGrpSpPr>
          <p:nvPr/>
        </p:nvGrpSpPr>
        <p:grpSpPr bwMode="auto">
          <a:xfrm>
            <a:off x="250825" y="3016250"/>
            <a:ext cx="2252663" cy="2682875"/>
            <a:chOff x="158" y="1423"/>
            <a:chExt cx="1419" cy="1690"/>
          </a:xfrm>
        </p:grpSpPr>
        <p:grpSp>
          <p:nvGrpSpPr>
            <p:cNvPr id="4" name="Group 33"/>
            <p:cNvGrpSpPr>
              <a:grpSpLocks/>
            </p:cNvGrpSpPr>
            <p:nvPr/>
          </p:nvGrpSpPr>
          <p:grpSpPr bwMode="auto">
            <a:xfrm>
              <a:off x="939" y="1891"/>
              <a:ext cx="638" cy="1222"/>
              <a:chOff x="757" y="1857"/>
              <a:chExt cx="638" cy="1222"/>
            </a:xfrm>
          </p:grpSpPr>
          <p:sp>
            <p:nvSpPr>
              <p:cNvPr id="11287" name="Oval 34"/>
              <p:cNvSpPr>
                <a:spLocks noChangeAspect="1" noChangeArrowheads="1"/>
              </p:cNvSpPr>
              <p:nvPr/>
            </p:nvSpPr>
            <p:spPr bwMode="auto">
              <a:xfrm rot="-9399100">
                <a:off x="921" y="1857"/>
                <a:ext cx="199" cy="174"/>
              </a:xfrm>
              <a:prstGeom prst="ellipse">
                <a:avLst/>
              </a:prstGeom>
              <a:noFill/>
              <a:ln w="38100">
                <a:solidFill>
                  <a:srgbClr val="800080"/>
                </a:solidFill>
                <a:round/>
                <a:headEnd/>
                <a:tailEnd/>
              </a:ln>
            </p:spPr>
            <p:txBody>
              <a:bodyPr wrap="none" anchor="ctr"/>
              <a:lstStyle/>
              <a:p>
                <a:endParaRPr lang="ja-JP" altLang="en-US"/>
              </a:p>
            </p:txBody>
          </p:sp>
          <p:sp>
            <p:nvSpPr>
              <p:cNvPr id="11288" name="Oval 35"/>
              <p:cNvSpPr>
                <a:spLocks noChangeAspect="1" noChangeArrowheads="1"/>
              </p:cNvSpPr>
              <p:nvPr/>
            </p:nvSpPr>
            <p:spPr bwMode="auto">
              <a:xfrm rot="-9399100">
                <a:off x="757" y="2366"/>
                <a:ext cx="348" cy="323"/>
              </a:xfrm>
              <a:prstGeom prst="ellipse">
                <a:avLst/>
              </a:prstGeom>
              <a:noFill/>
              <a:ln w="38100">
                <a:solidFill>
                  <a:srgbClr val="800080"/>
                </a:solidFill>
                <a:round/>
                <a:headEnd/>
                <a:tailEnd/>
              </a:ln>
            </p:spPr>
            <p:txBody>
              <a:bodyPr wrap="none" anchor="ctr"/>
              <a:lstStyle/>
              <a:p>
                <a:endParaRPr lang="ja-JP" altLang="en-US"/>
              </a:p>
            </p:txBody>
          </p:sp>
          <p:sp>
            <p:nvSpPr>
              <p:cNvPr id="11289" name="Oval 36"/>
              <p:cNvSpPr>
                <a:spLocks noChangeAspect="1" noChangeArrowheads="1"/>
              </p:cNvSpPr>
              <p:nvPr/>
            </p:nvSpPr>
            <p:spPr bwMode="auto">
              <a:xfrm rot="-9399100">
                <a:off x="1023" y="2756"/>
                <a:ext cx="372" cy="323"/>
              </a:xfrm>
              <a:prstGeom prst="ellipse">
                <a:avLst/>
              </a:prstGeom>
              <a:noFill/>
              <a:ln w="38100">
                <a:solidFill>
                  <a:srgbClr val="800080"/>
                </a:solidFill>
                <a:round/>
                <a:headEnd/>
                <a:tailEnd/>
              </a:ln>
            </p:spPr>
            <p:txBody>
              <a:bodyPr wrap="none" anchor="ctr"/>
              <a:lstStyle/>
              <a:p>
                <a:endParaRPr lang="ja-JP" altLang="en-US"/>
              </a:p>
            </p:txBody>
          </p:sp>
        </p:grpSp>
        <p:grpSp>
          <p:nvGrpSpPr>
            <p:cNvPr id="5" name="Group 37"/>
            <p:cNvGrpSpPr>
              <a:grpSpLocks/>
            </p:cNvGrpSpPr>
            <p:nvPr/>
          </p:nvGrpSpPr>
          <p:grpSpPr bwMode="auto">
            <a:xfrm>
              <a:off x="158" y="1423"/>
              <a:ext cx="1225" cy="499"/>
              <a:chOff x="113" y="1389"/>
              <a:chExt cx="971" cy="499"/>
            </a:xfrm>
          </p:grpSpPr>
          <p:sp>
            <p:nvSpPr>
              <p:cNvPr id="11285" name="Line 38"/>
              <p:cNvSpPr>
                <a:spLocks noChangeShapeType="1"/>
              </p:cNvSpPr>
              <p:nvPr/>
            </p:nvSpPr>
            <p:spPr bwMode="auto">
              <a:xfrm>
                <a:off x="657" y="1706"/>
                <a:ext cx="273" cy="182"/>
              </a:xfrm>
              <a:prstGeom prst="line">
                <a:avLst/>
              </a:prstGeom>
              <a:noFill/>
              <a:ln w="25400">
                <a:solidFill>
                  <a:srgbClr val="800080"/>
                </a:solidFill>
                <a:round/>
                <a:headEnd/>
                <a:tailEnd/>
              </a:ln>
            </p:spPr>
            <p:txBody>
              <a:bodyPr anchor="ctr">
                <a:spAutoFit/>
              </a:bodyPr>
              <a:lstStyle/>
              <a:p>
                <a:endParaRPr lang="ja-JP" altLang="en-US"/>
              </a:p>
            </p:txBody>
          </p:sp>
          <p:sp>
            <p:nvSpPr>
              <p:cNvPr id="11286" name="Text Box 39"/>
              <p:cNvSpPr txBox="1">
                <a:spLocks noChangeArrowheads="1"/>
              </p:cNvSpPr>
              <p:nvPr/>
            </p:nvSpPr>
            <p:spPr bwMode="auto">
              <a:xfrm>
                <a:off x="113" y="1389"/>
                <a:ext cx="971" cy="291"/>
              </a:xfrm>
              <a:prstGeom prst="rect">
                <a:avLst/>
              </a:prstGeom>
              <a:noFill/>
              <a:ln w="25400" algn="ctr">
                <a:solidFill>
                  <a:srgbClr val="800080"/>
                </a:solidFill>
                <a:miter lim="800000"/>
                <a:headEnd/>
                <a:tailEnd/>
              </a:ln>
            </p:spPr>
            <p:txBody>
              <a:bodyPr wrap="square">
                <a:spAutoFit/>
              </a:bodyPr>
              <a:lstStyle/>
              <a:p>
                <a:r>
                  <a:rPr lang="ja-JP" altLang="en-US" dirty="0" smtClean="0">
                    <a:solidFill>
                      <a:srgbClr val="660066"/>
                    </a:solidFill>
                  </a:rPr>
                  <a:t>ダークハロー</a:t>
                </a:r>
                <a:endParaRPr lang="en-US" altLang="ja-JP" dirty="0">
                  <a:solidFill>
                    <a:srgbClr val="660066"/>
                  </a:solidFill>
                </a:endParaRPr>
              </a:p>
            </p:txBody>
          </p:sp>
        </p:grpSp>
      </p:grpSp>
      <p:grpSp>
        <p:nvGrpSpPr>
          <p:cNvPr id="6" name="Group 62"/>
          <p:cNvGrpSpPr>
            <a:grpSpLocks/>
          </p:cNvGrpSpPr>
          <p:nvPr/>
        </p:nvGrpSpPr>
        <p:grpSpPr bwMode="auto">
          <a:xfrm>
            <a:off x="2570163" y="3036888"/>
            <a:ext cx="1425575" cy="2420937"/>
            <a:chOff x="1619" y="1913"/>
            <a:chExt cx="898" cy="1525"/>
          </a:xfrm>
        </p:grpSpPr>
        <p:grpSp>
          <p:nvGrpSpPr>
            <p:cNvPr id="7" name="Group 41"/>
            <p:cNvGrpSpPr>
              <a:grpSpLocks/>
            </p:cNvGrpSpPr>
            <p:nvPr/>
          </p:nvGrpSpPr>
          <p:grpSpPr bwMode="auto">
            <a:xfrm>
              <a:off x="1619" y="2275"/>
              <a:ext cx="243" cy="334"/>
              <a:chOff x="1437" y="1764"/>
              <a:chExt cx="243" cy="334"/>
            </a:xfrm>
          </p:grpSpPr>
          <p:sp>
            <p:nvSpPr>
              <p:cNvPr id="11279"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endParaRPr lang="ja-JP" altLang="en-US"/>
              </a:p>
            </p:txBody>
          </p:sp>
          <p:grpSp>
            <p:nvGrpSpPr>
              <p:cNvPr id="8" name="Group 43"/>
              <p:cNvGrpSpPr>
                <a:grpSpLocks/>
              </p:cNvGrpSpPr>
              <p:nvPr/>
            </p:nvGrpSpPr>
            <p:grpSpPr bwMode="auto">
              <a:xfrm>
                <a:off x="1437" y="1764"/>
                <a:ext cx="243" cy="334"/>
                <a:chOff x="1443" y="1764"/>
                <a:chExt cx="243" cy="334"/>
              </a:xfrm>
            </p:grpSpPr>
            <p:sp>
              <p:nvSpPr>
                <p:cNvPr id="11281"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1282"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grpSp>
          <p:nvGrpSpPr>
            <p:cNvPr id="9" name="Group 46"/>
            <p:cNvGrpSpPr>
              <a:grpSpLocks noChangeAspect="1"/>
            </p:cNvGrpSpPr>
            <p:nvPr/>
          </p:nvGrpSpPr>
          <p:grpSpPr bwMode="auto">
            <a:xfrm rot="-10687510">
              <a:off x="1860" y="3109"/>
              <a:ext cx="246" cy="329"/>
              <a:chOff x="4491" y="9707"/>
              <a:chExt cx="1429" cy="1906"/>
            </a:xfrm>
          </p:grpSpPr>
          <p:sp>
            <p:nvSpPr>
              <p:cNvPr id="11276"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1277"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1278"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nvGrpSpPr>
            <p:cNvPr id="10" name="Group 61"/>
            <p:cNvGrpSpPr>
              <a:grpSpLocks/>
            </p:cNvGrpSpPr>
            <p:nvPr/>
          </p:nvGrpSpPr>
          <p:grpSpPr bwMode="auto">
            <a:xfrm>
              <a:off x="1837" y="1913"/>
              <a:ext cx="680" cy="519"/>
              <a:chOff x="1837" y="1913"/>
              <a:chExt cx="680" cy="519"/>
            </a:xfrm>
          </p:grpSpPr>
          <p:sp>
            <p:nvSpPr>
              <p:cNvPr id="11274" name="Line 51"/>
              <p:cNvSpPr>
                <a:spLocks noChangeShapeType="1"/>
              </p:cNvSpPr>
              <p:nvPr/>
            </p:nvSpPr>
            <p:spPr bwMode="auto">
              <a:xfrm flipH="1">
                <a:off x="1837" y="2205"/>
                <a:ext cx="408" cy="227"/>
              </a:xfrm>
              <a:prstGeom prst="line">
                <a:avLst/>
              </a:prstGeom>
              <a:noFill/>
              <a:ln w="25400">
                <a:solidFill>
                  <a:srgbClr val="0000FF"/>
                </a:solidFill>
                <a:round/>
                <a:headEnd/>
                <a:tailEnd/>
              </a:ln>
            </p:spPr>
            <p:txBody>
              <a:bodyPr wrap="square" anchor="ctr">
                <a:spAutoFit/>
              </a:bodyPr>
              <a:lstStyle/>
              <a:p>
                <a:endParaRPr lang="ja-JP" altLang="en-US"/>
              </a:p>
            </p:txBody>
          </p:sp>
          <p:sp>
            <p:nvSpPr>
              <p:cNvPr id="11275" name="Text Box 52"/>
              <p:cNvSpPr txBox="1">
                <a:spLocks noChangeArrowheads="1"/>
              </p:cNvSpPr>
              <p:nvPr/>
            </p:nvSpPr>
            <p:spPr bwMode="auto">
              <a:xfrm>
                <a:off x="1975" y="1913"/>
                <a:ext cx="542" cy="291"/>
              </a:xfrm>
              <a:prstGeom prst="rect">
                <a:avLst/>
              </a:prstGeom>
              <a:noFill/>
              <a:ln w="25400" algn="ctr">
                <a:solidFill>
                  <a:srgbClr val="0000FF"/>
                </a:solidFill>
                <a:miter lim="800000"/>
                <a:headEnd/>
                <a:tailEnd/>
              </a:ln>
            </p:spPr>
            <p:txBody>
              <a:bodyPr wrap="square">
                <a:spAutoFit/>
              </a:bodyPr>
              <a:lstStyle/>
              <a:p>
                <a:r>
                  <a:rPr lang="ja-JP" altLang="en-US" dirty="0" smtClean="0">
                    <a:solidFill>
                      <a:srgbClr val="0000CC"/>
                    </a:solidFill>
                  </a:rPr>
                  <a:t>銀河</a:t>
                </a:r>
                <a:endParaRPr lang="en-US" altLang="ja-JP" dirty="0">
                  <a:solidFill>
                    <a:srgbClr val="0000CC"/>
                  </a:solidFill>
                </a:endParaRPr>
              </a:p>
            </p:txBody>
          </p:sp>
        </p:grpSp>
      </p:grpSp>
      <p:sp>
        <p:nvSpPr>
          <p:cNvPr id="29" name="Text Box 3"/>
          <p:cNvSpPr txBox="1">
            <a:spLocks noChangeArrowheads="1"/>
          </p:cNvSpPr>
          <p:nvPr/>
        </p:nvSpPr>
        <p:spPr bwMode="auto">
          <a:xfrm>
            <a:off x="477838" y="877888"/>
            <a:ext cx="8486775" cy="830997"/>
          </a:xfrm>
          <a:prstGeom prst="rect">
            <a:avLst/>
          </a:prstGeom>
          <a:noFill/>
          <a:ln w="9525">
            <a:noFill/>
            <a:miter lim="800000"/>
            <a:headEnd/>
            <a:tailEnd/>
          </a:ln>
        </p:spPr>
        <p:txBody>
          <a:bodyPr>
            <a:spAutoFit/>
          </a:bodyPr>
          <a:lstStyle/>
          <a:p>
            <a:pPr algn="l"/>
            <a:r>
              <a:rPr lang="ja-JP" altLang="en-US" dirty="0" smtClean="0"/>
              <a:t>初代星から重元素が供給されると</a:t>
            </a:r>
            <a:r>
              <a:rPr lang="en-US" altLang="ja-JP" dirty="0" smtClean="0"/>
              <a:t>, </a:t>
            </a:r>
            <a:r>
              <a:rPr lang="ja-JP" altLang="en-US" dirty="0" smtClean="0"/>
              <a:t>ガスは</a:t>
            </a:r>
            <a:r>
              <a:rPr lang="ja-JP" altLang="en-US" dirty="0" smtClean="0">
                <a:solidFill>
                  <a:srgbClr val="FF0000"/>
                </a:solidFill>
              </a:rPr>
              <a:t>星形成に適した条件に変わる</a:t>
            </a:r>
            <a:r>
              <a:rPr lang="ja-JP" altLang="en-US" dirty="0" smtClean="0"/>
              <a:t>ため爆発的星形成が起き</a:t>
            </a:r>
            <a:r>
              <a:rPr lang="en-US" altLang="ja-JP" dirty="0" smtClean="0"/>
              <a:t>, </a:t>
            </a:r>
            <a:r>
              <a:rPr lang="ja-JP" altLang="en-US" dirty="0" smtClean="0"/>
              <a:t>銀河が形成される</a:t>
            </a:r>
            <a:r>
              <a:rPr lang="en-US" altLang="ja-JP" dirty="0" smtClean="0"/>
              <a:t>.  </a:t>
            </a:r>
            <a:r>
              <a:rPr lang="ja-JP" altLang="en-US" dirty="0" smtClean="0"/>
              <a:t>　</a:t>
            </a:r>
            <a:endParaRPr lang="en-US" altLang="ja-JP" dirty="0"/>
          </a:p>
        </p:txBody>
      </p:sp>
      <p:sp>
        <p:nvSpPr>
          <p:cNvPr id="31"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1.2</a:t>
            </a:r>
            <a:r>
              <a:rPr kumimoji="0" lang="ja-JP" altLang="en-US" sz="2800" dirty="0" smtClean="0">
                <a:solidFill>
                  <a:srgbClr val="000066"/>
                </a:solidFill>
                <a:cs typeface="Times New Roman" pitchFamily="18" charset="0"/>
              </a:rPr>
              <a:t> 銀河の形成と進化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90738" y="3511550"/>
            <a:ext cx="1458912" cy="2028825"/>
            <a:chOff x="1135" y="1701"/>
            <a:chExt cx="919" cy="1278"/>
          </a:xfrm>
        </p:grpSpPr>
        <p:sp>
          <p:nvSpPr>
            <p:cNvPr id="12327" name="Oval 4"/>
            <p:cNvSpPr>
              <a:spLocks noChangeAspect="1" noChangeArrowheads="1"/>
            </p:cNvSpPr>
            <p:nvPr/>
          </p:nvSpPr>
          <p:spPr bwMode="auto">
            <a:xfrm rot="-9399100">
              <a:off x="1323" y="1701"/>
              <a:ext cx="496" cy="447"/>
            </a:xfrm>
            <a:prstGeom prst="ellipse">
              <a:avLst/>
            </a:prstGeom>
            <a:noFill/>
            <a:ln w="38100">
              <a:solidFill>
                <a:srgbClr val="800080"/>
              </a:solidFill>
              <a:round/>
              <a:headEnd/>
              <a:tailEnd/>
            </a:ln>
          </p:spPr>
          <p:txBody>
            <a:bodyPr wrap="none" anchor="ctr"/>
            <a:lstStyle/>
            <a:p>
              <a:endParaRPr lang="ja-JP" altLang="en-US"/>
            </a:p>
          </p:txBody>
        </p:sp>
        <p:sp>
          <p:nvSpPr>
            <p:cNvPr id="12328" name="Oval 5"/>
            <p:cNvSpPr>
              <a:spLocks noChangeAspect="1" noChangeArrowheads="1"/>
            </p:cNvSpPr>
            <p:nvPr/>
          </p:nvSpPr>
          <p:spPr bwMode="auto">
            <a:xfrm rot="-9399100">
              <a:off x="1558" y="2532"/>
              <a:ext cx="496" cy="447"/>
            </a:xfrm>
            <a:prstGeom prst="ellipse">
              <a:avLst/>
            </a:prstGeom>
            <a:noFill/>
            <a:ln w="38100">
              <a:solidFill>
                <a:srgbClr val="800080"/>
              </a:solidFill>
              <a:round/>
              <a:headEnd/>
              <a:tailEnd/>
            </a:ln>
          </p:spPr>
          <p:txBody>
            <a:bodyPr wrap="none" anchor="ctr"/>
            <a:lstStyle/>
            <a:p>
              <a:endParaRPr lang="ja-JP" altLang="en-US"/>
            </a:p>
          </p:txBody>
        </p:sp>
        <p:sp>
          <p:nvSpPr>
            <p:cNvPr id="12329" name="Line 6"/>
            <p:cNvSpPr>
              <a:spLocks noChangeAspect="1" noChangeShapeType="1"/>
            </p:cNvSpPr>
            <p:nvPr/>
          </p:nvSpPr>
          <p:spPr bwMode="auto">
            <a:xfrm rot="12200900" flipH="1">
              <a:off x="1415" y="2813"/>
              <a:ext cx="148" cy="100"/>
            </a:xfrm>
            <a:prstGeom prst="line">
              <a:avLst/>
            </a:prstGeom>
            <a:noFill/>
            <a:ln w="38100">
              <a:solidFill>
                <a:srgbClr val="008000"/>
              </a:solidFill>
              <a:round/>
              <a:headEnd/>
              <a:tailEnd type="triangle" w="med" len="med"/>
            </a:ln>
          </p:spPr>
          <p:txBody>
            <a:bodyPr/>
            <a:lstStyle/>
            <a:p>
              <a:endParaRPr lang="ja-JP" altLang="en-US"/>
            </a:p>
          </p:txBody>
        </p:sp>
        <p:sp>
          <p:nvSpPr>
            <p:cNvPr id="12330" name="Line 7"/>
            <p:cNvSpPr>
              <a:spLocks noChangeAspect="1" noChangeShapeType="1"/>
            </p:cNvSpPr>
            <p:nvPr/>
          </p:nvSpPr>
          <p:spPr bwMode="auto">
            <a:xfrm rot="12200900" flipH="1">
              <a:off x="1135" y="2531"/>
              <a:ext cx="397" cy="124"/>
            </a:xfrm>
            <a:prstGeom prst="line">
              <a:avLst/>
            </a:prstGeom>
            <a:noFill/>
            <a:ln w="38100">
              <a:solidFill>
                <a:srgbClr val="008000"/>
              </a:solidFill>
              <a:round/>
              <a:headEnd/>
              <a:tailEnd type="triangle" w="med" len="med"/>
            </a:ln>
          </p:spPr>
          <p:txBody>
            <a:bodyPr/>
            <a:lstStyle/>
            <a:p>
              <a:endParaRPr lang="ja-JP" altLang="en-US"/>
            </a:p>
          </p:txBody>
        </p:sp>
        <p:sp>
          <p:nvSpPr>
            <p:cNvPr id="12331" name="Line 8"/>
            <p:cNvSpPr>
              <a:spLocks noChangeAspect="1" noChangeShapeType="1"/>
            </p:cNvSpPr>
            <p:nvPr/>
          </p:nvSpPr>
          <p:spPr bwMode="auto">
            <a:xfrm rot="12200900" flipH="1">
              <a:off x="1143" y="1887"/>
              <a:ext cx="173" cy="75"/>
            </a:xfrm>
            <a:prstGeom prst="line">
              <a:avLst/>
            </a:prstGeom>
            <a:noFill/>
            <a:ln w="38100">
              <a:solidFill>
                <a:srgbClr val="008000"/>
              </a:solidFill>
              <a:round/>
              <a:headEnd/>
              <a:tailEnd type="triangle" w="med" len="med"/>
            </a:ln>
          </p:spPr>
          <p:txBody>
            <a:bodyPr/>
            <a:lstStyle/>
            <a:p>
              <a:endParaRPr lang="ja-JP" altLang="en-US"/>
            </a:p>
          </p:txBody>
        </p:sp>
      </p:grpSp>
      <p:grpSp>
        <p:nvGrpSpPr>
          <p:cNvPr id="3" name="Group 9"/>
          <p:cNvGrpSpPr>
            <a:grpSpLocks/>
          </p:cNvGrpSpPr>
          <p:nvPr/>
        </p:nvGrpSpPr>
        <p:grpSpPr bwMode="auto">
          <a:xfrm>
            <a:off x="3236913" y="3611563"/>
            <a:ext cx="2571750" cy="1617662"/>
            <a:chOff x="1857" y="1764"/>
            <a:chExt cx="1619" cy="1019"/>
          </a:xfrm>
        </p:grpSpPr>
        <p:grpSp>
          <p:nvGrpSpPr>
            <p:cNvPr id="4" name="Group 10"/>
            <p:cNvGrpSpPr>
              <a:grpSpLocks noChangeAspect="1"/>
            </p:cNvGrpSpPr>
            <p:nvPr/>
          </p:nvGrpSpPr>
          <p:grpSpPr bwMode="auto">
            <a:xfrm rot="-10565782">
              <a:off x="2780" y="1764"/>
              <a:ext cx="696" cy="745"/>
              <a:chOff x="5148" y="10569"/>
              <a:chExt cx="1270" cy="1361"/>
            </a:xfrm>
          </p:grpSpPr>
          <p:grpSp>
            <p:nvGrpSpPr>
              <p:cNvPr id="5" name="Group 11"/>
              <p:cNvGrpSpPr>
                <a:grpSpLocks noChangeAspect="1"/>
              </p:cNvGrpSpPr>
              <p:nvPr/>
            </p:nvGrpSpPr>
            <p:grpSpPr bwMode="auto">
              <a:xfrm rot="4512253">
                <a:off x="5693" y="11159"/>
                <a:ext cx="449" cy="601"/>
                <a:chOff x="4491" y="9707"/>
                <a:chExt cx="1429" cy="1906"/>
              </a:xfrm>
            </p:grpSpPr>
            <p:sp>
              <p:nvSpPr>
                <p:cNvPr id="12324" name="Oval 12"/>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2325" name="Freeform 13"/>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2326" name="Freeform 14"/>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nvGrpSpPr>
              <p:cNvPr id="6" name="Group 15"/>
              <p:cNvGrpSpPr>
                <a:grpSpLocks noChangeAspect="1"/>
              </p:cNvGrpSpPr>
              <p:nvPr/>
            </p:nvGrpSpPr>
            <p:grpSpPr bwMode="auto">
              <a:xfrm rot="-3646371">
                <a:off x="5395" y="10724"/>
                <a:ext cx="449" cy="601"/>
                <a:chOff x="4491" y="9707"/>
                <a:chExt cx="1429" cy="1906"/>
              </a:xfrm>
            </p:grpSpPr>
            <p:sp>
              <p:nvSpPr>
                <p:cNvPr id="12321" name="Oval 16"/>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2322" name="Freeform 17"/>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2323" name="Freeform 18"/>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sp>
            <p:nvSpPr>
              <p:cNvPr id="12320" name="Oval 19"/>
              <p:cNvSpPr>
                <a:spLocks noChangeAspect="1" noChangeArrowheads="1"/>
              </p:cNvSpPr>
              <p:nvPr/>
            </p:nvSpPr>
            <p:spPr bwMode="auto">
              <a:xfrm>
                <a:off x="5148" y="10569"/>
                <a:ext cx="1270" cy="1361"/>
              </a:xfrm>
              <a:prstGeom prst="ellipse">
                <a:avLst/>
              </a:prstGeom>
              <a:noFill/>
              <a:ln w="38100">
                <a:solidFill>
                  <a:srgbClr val="800080"/>
                </a:solidFill>
                <a:round/>
                <a:headEnd/>
                <a:tailEnd/>
              </a:ln>
            </p:spPr>
            <p:txBody>
              <a:bodyPr wrap="none" anchor="ctr"/>
              <a:lstStyle/>
              <a:p>
                <a:endParaRPr lang="ja-JP" altLang="en-US"/>
              </a:p>
            </p:txBody>
          </p:sp>
        </p:grpSp>
        <p:sp>
          <p:nvSpPr>
            <p:cNvPr id="12316" name="Line 20"/>
            <p:cNvSpPr>
              <a:spLocks noChangeAspect="1" noChangeShapeType="1"/>
            </p:cNvSpPr>
            <p:nvPr/>
          </p:nvSpPr>
          <p:spPr bwMode="auto">
            <a:xfrm rot="12200900" flipH="1">
              <a:off x="2132" y="2212"/>
              <a:ext cx="595" cy="571"/>
            </a:xfrm>
            <a:prstGeom prst="line">
              <a:avLst/>
            </a:prstGeom>
            <a:noFill/>
            <a:ln w="38100">
              <a:solidFill>
                <a:srgbClr val="008000"/>
              </a:solidFill>
              <a:round/>
              <a:headEnd/>
              <a:tailEnd type="triangle" w="med" len="med"/>
            </a:ln>
          </p:spPr>
          <p:txBody>
            <a:bodyPr/>
            <a:lstStyle/>
            <a:p>
              <a:endParaRPr lang="ja-JP" altLang="en-US"/>
            </a:p>
          </p:txBody>
        </p:sp>
        <p:sp>
          <p:nvSpPr>
            <p:cNvPr id="12317" name="Line 21"/>
            <p:cNvSpPr>
              <a:spLocks noChangeAspect="1" noChangeShapeType="1"/>
            </p:cNvSpPr>
            <p:nvPr/>
          </p:nvSpPr>
          <p:spPr bwMode="auto">
            <a:xfrm rot="12200900" flipH="1">
              <a:off x="1857" y="1901"/>
              <a:ext cx="893" cy="273"/>
            </a:xfrm>
            <a:prstGeom prst="line">
              <a:avLst/>
            </a:prstGeom>
            <a:noFill/>
            <a:ln w="38100">
              <a:solidFill>
                <a:srgbClr val="008000"/>
              </a:solidFill>
              <a:round/>
              <a:headEnd/>
              <a:tailEnd type="triangle" w="med" len="med"/>
            </a:ln>
          </p:spPr>
          <p:txBody>
            <a:bodyPr/>
            <a:lstStyle/>
            <a:p>
              <a:endParaRPr lang="ja-JP" altLang="en-US"/>
            </a:p>
          </p:txBody>
        </p:sp>
      </p:grpSp>
      <p:grpSp>
        <p:nvGrpSpPr>
          <p:cNvPr id="7" name="Group 32"/>
          <p:cNvGrpSpPr>
            <a:grpSpLocks/>
          </p:cNvGrpSpPr>
          <p:nvPr/>
        </p:nvGrpSpPr>
        <p:grpSpPr bwMode="auto">
          <a:xfrm>
            <a:off x="250825" y="3016250"/>
            <a:ext cx="2252663" cy="2682875"/>
            <a:chOff x="158" y="1423"/>
            <a:chExt cx="1419" cy="1690"/>
          </a:xfrm>
        </p:grpSpPr>
        <p:grpSp>
          <p:nvGrpSpPr>
            <p:cNvPr id="8" name="Group 33"/>
            <p:cNvGrpSpPr>
              <a:grpSpLocks/>
            </p:cNvGrpSpPr>
            <p:nvPr/>
          </p:nvGrpSpPr>
          <p:grpSpPr bwMode="auto">
            <a:xfrm>
              <a:off x="939" y="1891"/>
              <a:ext cx="638" cy="1222"/>
              <a:chOff x="757" y="1857"/>
              <a:chExt cx="638" cy="1222"/>
            </a:xfrm>
          </p:grpSpPr>
          <p:sp>
            <p:nvSpPr>
              <p:cNvPr id="12312" name="Oval 34"/>
              <p:cNvSpPr>
                <a:spLocks noChangeAspect="1" noChangeArrowheads="1"/>
              </p:cNvSpPr>
              <p:nvPr/>
            </p:nvSpPr>
            <p:spPr bwMode="auto">
              <a:xfrm rot="-9399100">
                <a:off x="921" y="1857"/>
                <a:ext cx="199" cy="174"/>
              </a:xfrm>
              <a:prstGeom prst="ellipse">
                <a:avLst/>
              </a:prstGeom>
              <a:noFill/>
              <a:ln w="38100">
                <a:solidFill>
                  <a:srgbClr val="800080"/>
                </a:solidFill>
                <a:round/>
                <a:headEnd/>
                <a:tailEnd/>
              </a:ln>
            </p:spPr>
            <p:txBody>
              <a:bodyPr wrap="none" anchor="ctr"/>
              <a:lstStyle/>
              <a:p>
                <a:endParaRPr lang="ja-JP" altLang="en-US"/>
              </a:p>
            </p:txBody>
          </p:sp>
          <p:sp>
            <p:nvSpPr>
              <p:cNvPr id="12313" name="Oval 35"/>
              <p:cNvSpPr>
                <a:spLocks noChangeAspect="1" noChangeArrowheads="1"/>
              </p:cNvSpPr>
              <p:nvPr/>
            </p:nvSpPr>
            <p:spPr bwMode="auto">
              <a:xfrm rot="-9399100">
                <a:off x="757" y="2366"/>
                <a:ext cx="348" cy="323"/>
              </a:xfrm>
              <a:prstGeom prst="ellipse">
                <a:avLst/>
              </a:prstGeom>
              <a:noFill/>
              <a:ln w="38100">
                <a:solidFill>
                  <a:srgbClr val="800080"/>
                </a:solidFill>
                <a:round/>
                <a:headEnd/>
                <a:tailEnd/>
              </a:ln>
            </p:spPr>
            <p:txBody>
              <a:bodyPr wrap="none" anchor="ctr"/>
              <a:lstStyle/>
              <a:p>
                <a:endParaRPr lang="ja-JP" altLang="en-US"/>
              </a:p>
            </p:txBody>
          </p:sp>
          <p:sp>
            <p:nvSpPr>
              <p:cNvPr id="12314" name="Oval 36"/>
              <p:cNvSpPr>
                <a:spLocks noChangeAspect="1" noChangeArrowheads="1"/>
              </p:cNvSpPr>
              <p:nvPr/>
            </p:nvSpPr>
            <p:spPr bwMode="auto">
              <a:xfrm rot="-9399100">
                <a:off x="1023" y="2756"/>
                <a:ext cx="372" cy="323"/>
              </a:xfrm>
              <a:prstGeom prst="ellipse">
                <a:avLst/>
              </a:prstGeom>
              <a:noFill/>
              <a:ln w="38100">
                <a:solidFill>
                  <a:srgbClr val="800080"/>
                </a:solidFill>
                <a:round/>
                <a:headEnd/>
                <a:tailEnd/>
              </a:ln>
            </p:spPr>
            <p:txBody>
              <a:bodyPr wrap="none" anchor="ctr"/>
              <a:lstStyle/>
              <a:p>
                <a:endParaRPr lang="ja-JP" altLang="en-US"/>
              </a:p>
            </p:txBody>
          </p:sp>
        </p:grpSp>
        <p:grpSp>
          <p:nvGrpSpPr>
            <p:cNvPr id="9" name="Group 37"/>
            <p:cNvGrpSpPr>
              <a:grpSpLocks/>
            </p:cNvGrpSpPr>
            <p:nvPr/>
          </p:nvGrpSpPr>
          <p:grpSpPr bwMode="auto">
            <a:xfrm>
              <a:off x="158" y="1423"/>
              <a:ext cx="1225" cy="499"/>
              <a:chOff x="113" y="1389"/>
              <a:chExt cx="971" cy="499"/>
            </a:xfrm>
          </p:grpSpPr>
          <p:sp>
            <p:nvSpPr>
              <p:cNvPr id="12310" name="Line 38"/>
              <p:cNvSpPr>
                <a:spLocks noChangeShapeType="1"/>
              </p:cNvSpPr>
              <p:nvPr/>
            </p:nvSpPr>
            <p:spPr bwMode="auto">
              <a:xfrm>
                <a:off x="657" y="1706"/>
                <a:ext cx="273" cy="182"/>
              </a:xfrm>
              <a:prstGeom prst="line">
                <a:avLst/>
              </a:prstGeom>
              <a:noFill/>
              <a:ln w="25400">
                <a:solidFill>
                  <a:srgbClr val="800080"/>
                </a:solidFill>
                <a:round/>
                <a:headEnd/>
                <a:tailEnd/>
              </a:ln>
            </p:spPr>
            <p:txBody>
              <a:bodyPr anchor="ctr">
                <a:spAutoFit/>
              </a:bodyPr>
              <a:lstStyle/>
              <a:p>
                <a:endParaRPr lang="ja-JP" altLang="en-US"/>
              </a:p>
            </p:txBody>
          </p:sp>
          <p:sp>
            <p:nvSpPr>
              <p:cNvPr id="12311" name="Text Box 39"/>
              <p:cNvSpPr txBox="1">
                <a:spLocks noChangeArrowheads="1"/>
              </p:cNvSpPr>
              <p:nvPr/>
            </p:nvSpPr>
            <p:spPr bwMode="auto">
              <a:xfrm>
                <a:off x="113" y="1389"/>
                <a:ext cx="971" cy="291"/>
              </a:xfrm>
              <a:prstGeom prst="rect">
                <a:avLst/>
              </a:prstGeom>
              <a:noFill/>
              <a:ln w="25400" algn="ctr">
                <a:solidFill>
                  <a:srgbClr val="800080"/>
                </a:solidFill>
                <a:miter lim="800000"/>
                <a:headEnd/>
                <a:tailEnd/>
              </a:ln>
            </p:spPr>
            <p:txBody>
              <a:bodyPr wrap="square">
                <a:spAutoFit/>
              </a:bodyPr>
              <a:lstStyle/>
              <a:p>
                <a:r>
                  <a:rPr lang="ja-JP" altLang="en-US" dirty="0" smtClean="0">
                    <a:solidFill>
                      <a:srgbClr val="660066"/>
                    </a:solidFill>
                  </a:rPr>
                  <a:t>ダークハロー</a:t>
                </a:r>
                <a:endParaRPr lang="en-US" altLang="ja-JP" dirty="0">
                  <a:solidFill>
                    <a:srgbClr val="660066"/>
                  </a:solidFill>
                </a:endParaRPr>
              </a:p>
            </p:txBody>
          </p:sp>
        </p:grpSp>
      </p:grpSp>
      <p:grpSp>
        <p:nvGrpSpPr>
          <p:cNvPr id="10" name="Group 61"/>
          <p:cNvGrpSpPr>
            <a:grpSpLocks/>
          </p:cNvGrpSpPr>
          <p:nvPr/>
        </p:nvGrpSpPr>
        <p:grpSpPr bwMode="auto">
          <a:xfrm>
            <a:off x="2570163" y="3036888"/>
            <a:ext cx="1425575" cy="2420937"/>
            <a:chOff x="1619" y="1913"/>
            <a:chExt cx="898" cy="1525"/>
          </a:xfrm>
        </p:grpSpPr>
        <p:grpSp>
          <p:nvGrpSpPr>
            <p:cNvPr id="11" name="Group 62"/>
            <p:cNvGrpSpPr>
              <a:grpSpLocks/>
            </p:cNvGrpSpPr>
            <p:nvPr/>
          </p:nvGrpSpPr>
          <p:grpSpPr bwMode="auto">
            <a:xfrm>
              <a:off x="1619" y="2275"/>
              <a:ext cx="243" cy="334"/>
              <a:chOff x="1437" y="1764"/>
              <a:chExt cx="243" cy="334"/>
            </a:xfrm>
          </p:grpSpPr>
          <p:sp>
            <p:nvSpPr>
              <p:cNvPr id="12304" name="Oval 63"/>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endParaRPr lang="ja-JP" altLang="en-US"/>
              </a:p>
            </p:txBody>
          </p:sp>
          <p:grpSp>
            <p:nvGrpSpPr>
              <p:cNvPr id="12" name="Group 64"/>
              <p:cNvGrpSpPr>
                <a:grpSpLocks/>
              </p:cNvGrpSpPr>
              <p:nvPr/>
            </p:nvGrpSpPr>
            <p:grpSpPr bwMode="auto">
              <a:xfrm>
                <a:off x="1437" y="1764"/>
                <a:ext cx="243" cy="334"/>
                <a:chOff x="1443" y="1764"/>
                <a:chExt cx="243" cy="334"/>
              </a:xfrm>
            </p:grpSpPr>
            <p:sp>
              <p:nvSpPr>
                <p:cNvPr id="12306" name="Freeform 65"/>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2307" name="Freeform 66"/>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grpSp>
          <p:nvGrpSpPr>
            <p:cNvPr id="13" name="Group 67"/>
            <p:cNvGrpSpPr>
              <a:grpSpLocks noChangeAspect="1"/>
            </p:cNvGrpSpPr>
            <p:nvPr/>
          </p:nvGrpSpPr>
          <p:grpSpPr bwMode="auto">
            <a:xfrm rot="-10687510">
              <a:off x="1860" y="3109"/>
              <a:ext cx="246" cy="329"/>
              <a:chOff x="4491" y="9707"/>
              <a:chExt cx="1429" cy="1906"/>
            </a:xfrm>
          </p:grpSpPr>
          <p:sp>
            <p:nvSpPr>
              <p:cNvPr id="12301" name="Oval 68"/>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2302" name="Freeform 69"/>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2303" name="Freeform 70"/>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nvGrpSpPr>
            <p:cNvPr id="14" name="Group 71"/>
            <p:cNvGrpSpPr>
              <a:grpSpLocks/>
            </p:cNvGrpSpPr>
            <p:nvPr/>
          </p:nvGrpSpPr>
          <p:grpSpPr bwMode="auto">
            <a:xfrm>
              <a:off x="1837" y="1913"/>
              <a:ext cx="680" cy="519"/>
              <a:chOff x="1837" y="1913"/>
              <a:chExt cx="680" cy="519"/>
            </a:xfrm>
          </p:grpSpPr>
          <p:sp>
            <p:nvSpPr>
              <p:cNvPr id="12299" name="Line 72"/>
              <p:cNvSpPr>
                <a:spLocks noChangeShapeType="1"/>
              </p:cNvSpPr>
              <p:nvPr/>
            </p:nvSpPr>
            <p:spPr bwMode="auto">
              <a:xfrm flipH="1">
                <a:off x="1837" y="2205"/>
                <a:ext cx="408" cy="227"/>
              </a:xfrm>
              <a:prstGeom prst="line">
                <a:avLst/>
              </a:prstGeom>
              <a:noFill/>
              <a:ln w="25400">
                <a:solidFill>
                  <a:srgbClr val="0000FF"/>
                </a:solidFill>
                <a:round/>
                <a:headEnd/>
                <a:tailEnd/>
              </a:ln>
            </p:spPr>
            <p:txBody>
              <a:bodyPr wrap="square" anchor="ctr">
                <a:spAutoFit/>
              </a:bodyPr>
              <a:lstStyle/>
              <a:p>
                <a:endParaRPr lang="ja-JP" altLang="en-US"/>
              </a:p>
            </p:txBody>
          </p:sp>
          <p:sp>
            <p:nvSpPr>
              <p:cNvPr id="12300" name="Text Box 73"/>
              <p:cNvSpPr txBox="1">
                <a:spLocks noChangeArrowheads="1"/>
              </p:cNvSpPr>
              <p:nvPr/>
            </p:nvSpPr>
            <p:spPr bwMode="auto">
              <a:xfrm>
                <a:off x="1975" y="1913"/>
                <a:ext cx="542" cy="291"/>
              </a:xfrm>
              <a:prstGeom prst="rect">
                <a:avLst/>
              </a:prstGeom>
              <a:noFill/>
              <a:ln w="25400" algn="ctr">
                <a:solidFill>
                  <a:srgbClr val="0000FF"/>
                </a:solidFill>
                <a:miter lim="800000"/>
                <a:headEnd/>
                <a:tailEnd/>
              </a:ln>
            </p:spPr>
            <p:txBody>
              <a:bodyPr wrap="square">
                <a:spAutoFit/>
              </a:bodyPr>
              <a:lstStyle/>
              <a:p>
                <a:r>
                  <a:rPr lang="ja-JP" altLang="en-US" dirty="0" smtClean="0">
                    <a:solidFill>
                      <a:srgbClr val="0000CC"/>
                    </a:solidFill>
                  </a:rPr>
                  <a:t>銀河</a:t>
                </a:r>
                <a:endParaRPr lang="en-US" altLang="ja-JP" dirty="0">
                  <a:solidFill>
                    <a:srgbClr val="0000CC"/>
                  </a:solidFill>
                </a:endParaRPr>
              </a:p>
            </p:txBody>
          </p:sp>
        </p:grpSp>
      </p:grpSp>
      <p:sp>
        <p:nvSpPr>
          <p:cNvPr id="42" name="Text Box 3"/>
          <p:cNvSpPr txBox="1">
            <a:spLocks noChangeArrowheads="1"/>
          </p:cNvSpPr>
          <p:nvPr/>
        </p:nvSpPr>
        <p:spPr bwMode="auto">
          <a:xfrm>
            <a:off x="477838" y="877888"/>
            <a:ext cx="8486775" cy="1569660"/>
          </a:xfrm>
          <a:prstGeom prst="rect">
            <a:avLst/>
          </a:prstGeom>
          <a:noFill/>
          <a:ln w="9525">
            <a:noFill/>
            <a:miter lim="800000"/>
            <a:headEnd/>
            <a:tailEnd/>
          </a:ln>
        </p:spPr>
        <p:txBody>
          <a:bodyPr>
            <a:spAutoFit/>
          </a:bodyPr>
          <a:lstStyle/>
          <a:p>
            <a:pPr algn="l"/>
            <a:r>
              <a:rPr lang="ja-JP" altLang="en-US" dirty="0" smtClean="0"/>
              <a:t>ダークハローは他のハローと合体を続け</a:t>
            </a:r>
            <a:r>
              <a:rPr lang="en-US" altLang="ja-JP" dirty="0" smtClean="0"/>
              <a:t>, </a:t>
            </a:r>
            <a:r>
              <a:rPr lang="ja-JP" altLang="en-US" dirty="0" smtClean="0"/>
              <a:t>成長してゆく</a:t>
            </a:r>
            <a:r>
              <a:rPr lang="en-US" altLang="ja-JP" dirty="0" smtClean="0"/>
              <a:t>.  </a:t>
            </a:r>
            <a:r>
              <a:rPr lang="ja-JP" altLang="en-US" dirty="0" smtClean="0"/>
              <a:t>ハロー中の銀河は合体によって共通のダークハローに複数個存在するようになる</a:t>
            </a:r>
            <a:r>
              <a:rPr lang="en-US" altLang="ja-JP" dirty="0" smtClean="0"/>
              <a:t>.  </a:t>
            </a:r>
            <a:r>
              <a:rPr lang="ja-JP" altLang="en-US" dirty="0" smtClean="0"/>
              <a:t>　銀河同士は合体することもあれば</a:t>
            </a:r>
            <a:r>
              <a:rPr lang="en-US" altLang="ja-JP" dirty="0" smtClean="0"/>
              <a:t>, </a:t>
            </a:r>
            <a:r>
              <a:rPr lang="ja-JP" altLang="en-US" dirty="0" smtClean="0"/>
              <a:t>しばらくお互いを回りあうこともある</a:t>
            </a:r>
            <a:r>
              <a:rPr lang="en-US" altLang="ja-JP" dirty="0" smtClean="0"/>
              <a:t>.  </a:t>
            </a:r>
            <a:endParaRPr lang="en-US" altLang="ja-JP" dirty="0"/>
          </a:p>
        </p:txBody>
      </p:sp>
      <p:sp>
        <p:nvSpPr>
          <p:cNvPr id="44"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1.2</a:t>
            </a:r>
            <a:r>
              <a:rPr kumimoji="0" lang="ja-JP" altLang="en-US" sz="2800" dirty="0" smtClean="0">
                <a:solidFill>
                  <a:srgbClr val="000066"/>
                </a:solidFill>
                <a:cs typeface="Times New Roman" pitchFamily="18" charset="0"/>
              </a:rPr>
              <a:t> 銀河の形成と進化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90738" y="3511550"/>
            <a:ext cx="1458912" cy="2028825"/>
            <a:chOff x="1135" y="1701"/>
            <a:chExt cx="919" cy="1278"/>
          </a:xfrm>
        </p:grpSpPr>
        <p:sp>
          <p:nvSpPr>
            <p:cNvPr id="13358" name="Oval 4"/>
            <p:cNvSpPr>
              <a:spLocks noChangeAspect="1" noChangeArrowheads="1"/>
            </p:cNvSpPr>
            <p:nvPr/>
          </p:nvSpPr>
          <p:spPr bwMode="auto">
            <a:xfrm rot="-9399100">
              <a:off x="1323" y="1701"/>
              <a:ext cx="496" cy="447"/>
            </a:xfrm>
            <a:prstGeom prst="ellipse">
              <a:avLst/>
            </a:prstGeom>
            <a:noFill/>
            <a:ln w="38100">
              <a:solidFill>
                <a:srgbClr val="800080"/>
              </a:solidFill>
              <a:round/>
              <a:headEnd/>
              <a:tailEnd/>
            </a:ln>
          </p:spPr>
          <p:txBody>
            <a:bodyPr wrap="none" anchor="ctr"/>
            <a:lstStyle/>
            <a:p>
              <a:endParaRPr lang="ja-JP" altLang="en-US"/>
            </a:p>
          </p:txBody>
        </p:sp>
        <p:sp>
          <p:nvSpPr>
            <p:cNvPr id="13359" name="Oval 5"/>
            <p:cNvSpPr>
              <a:spLocks noChangeAspect="1" noChangeArrowheads="1"/>
            </p:cNvSpPr>
            <p:nvPr/>
          </p:nvSpPr>
          <p:spPr bwMode="auto">
            <a:xfrm rot="-9399100">
              <a:off x="1558" y="2532"/>
              <a:ext cx="496" cy="447"/>
            </a:xfrm>
            <a:prstGeom prst="ellipse">
              <a:avLst/>
            </a:prstGeom>
            <a:noFill/>
            <a:ln w="38100">
              <a:solidFill>
                <a:srgbClr val="800080"/>
              </a:solidFill>
              <a:round/>
              <a:headEnd/>
              <a:tailEnd/>
            </a:ln>
          </p:spPr>
          <p:txBody>
            <a:bodyPr wrap="none" anchor="ctr"/>
            <a:lstStyle/>
            <a:p>
              <a:endParaRPr lang="ja-JP" altLang="en-US"/>
            </a:p>
          </p:txBody>
        </p:sp>
        <p:sp>
          <p:nvSpPr>
            <p:cNvPr id="13360" name="Line 6"/>
            <p:cNvSpPr>
              <a:spLocks noChangeAspect="1" noChangeShapeType="1"/>
            </p:cNvSpPr>
            <p:nvPr/>
          </p:nvSpPr>
          <p:spPr bwMode="auto">
            <a:xfrm rot="12200900" flipH="1">
              <a:off x="1415" y="2813"/>
              <a:ext cx="148" cy="100"/>
            </a:xfrm>
            <a:prstGeom prst="line">
              <a:avLst/>
            </a:prstGeom>
            <a:noFill/>
            <a:ln w="38100">
              <a:solidFill>
                <a:srgbClr val="008000"/>
              </a:solidFill>
              <a:round/>
              <a:headEnd/>
              <a:tailEnd type="triangle" w="med" len="med"/>
            </a:ln>
          </p:spPr>
          <p:txBody>
            <a:bodyPr/>
            <a:lstStyle/>
            <a:p>
              <a:endParaRPr lang="ja-JP" altLang="en-US"/>
            </a:p>
          </p:txBody>
        </p:sp>
        <p:sp>
          <p:nvSpPr>
            <p:cNvPr id="13361" name="Line 7"/>
            <p:cNvSpPr>
              <a:spLocks noChangeAspect="1" noChangeShapeType="1"/>
            </p:cNvSpPr>
            <p:nvPr/>
          </p:nvSpPr>
          <p:spPr bwMode="auto">
            <a:xfrm rot="12200900" flipH="1">
              <a:off x="1135" y="2531"/>
              <a:ext cx="397" cy="124"/>
            </a:xfrm>
            <a:prstGeom prst="line">
              <a:avLst/>
            </a:prstGeom>
            <a:noFill/>
            <a:ln w="38100">
              <a:solidFill>
                <a:srgbClr val="008000"/>
              </a:solidFill>
              <a:round/>
              <a:headEnd/>
              <a:tailEnd type="triangle" w="med" len="med"/>
            </a:ln>
          </p:spPr>
          <p:txBody>
            <a:bodyPr/>
            <a:lstStyle/>
            <a:p>
              <a:endParaRPr lang="ja-JP" altLang="en-US"/>
            </a:p>
          </p:txBody>
        </p:sp>
        <p:sp>
          <p:nvSpPr>
            <p:cNvPr id="13362" name="Line 8"/>
            <p:cNvSpPr>
              <a:spLocks noChangeAspect="1" noChangeShapeType="1"/>
            </p:cNvSpPr>
            <p:nvPr/>
          </p:nvSpPr>
          <p:spPr bwMode="auto">
            <a:xfrm rot="12200900" flipH="1">
              <a:off x="1143" y="1887"/>
              <a:ext cx="173" cy="75"/>
            </a:xfrm>
            <a:prstGeom prst="line">
              <a:avLst/>
            </a:prstGeom>
            <a:noFill/>
            <a:ln w="38100">
              <a:solidFill>
                <a:srgbClr val="008000"/>
              </a:solidFill>
              <a:round/>
              <a:headEnd/>
              <a:tailEnd type="triangle" w="med" len="med"/>
            </a:ln>
          </p:spPr>
          <p:txBody>
            <a:bodyPr/>
            <a:lstStyle/>
            <a:p>
              <a:endParaRPr lang="ja-JP" altLang="en-US"/>
            </a:p>
          </p:txBody>
        </p:sp>
      </p:grpSp>
      <p:grpSp>
        <p:nvGrpSpPr>
          <p:cNvPr id="3" name="Group 9"/>
          <p:cNvGrpSpPr>
            <a:grpSpLocks/>
          </p:cNvGrpSpPr>
          <p:nvPr/>
        </p:nvGrpSpPr>
        <p:grpSpPr bwMode="auto">
          <a:xfrm>
            <a:off x="3236913" y="3611563"/>
            <a:ext cx="2571750" cy="1617662"/>
            <a:chOff x="1857" y="1764"/>
            <a:chExt cx="1619" cy="1019"/>
          </a:xfrm>
        </p:grpSpPr>
        <p:grpSp>
          <p:nvGrpSpPr>
            <p:cNvPr id="4" name="Group 10"/>
            <p:cNvGrpSpPr>
              <a:grpSpLocks noChangeAspect="1"/>
            </p:cNvGrpSpPr>
            <p:nvPr/>
          </p:nvGrpSpPr>
          <p:grpSpPr bwMode="auto">
            <a:xfrm rot="-10565782">
              <a:off x="2780" y="1764"/>
              <a:ext cx="696" cy="745"/>
              <a:chOff x="5148" y="10569"/>
              <a:chExt cx="1270" cy="1361"/>
            </a:xfrm>
          </p:grpSpPr>
          <p:grpSp>
            <p:nvGrpSpPr>
              <p:cNvPr id="5" name="Group 11"/>
              <p:cNvGrpSpPr>
                <a:grpSpLocks noChangeAspect="1"/>
              </p:cNvGrpSpPr>
              <p:nvPr/>
            </p:nvGrpSpPr>
            <p:grpSpPr bwMode="auto">
              <a:xfrm rot="4512253">
                <a:off x="5693" y="11159"/>
                <a:ext cx="449" cy="601"/>
                <a:chOff x="4491" y="9707"/>
                <a:chExt cx="1429" cy="1906"/>
              </a:xfrm>
            </p:grpSpPr>
            <p:sp>
              <p:nvSpPr>
                <p:cNvPr id="13355" name="Oval 12"/>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3356" name="Freeform 13"/>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3357" name="Freeform 14"/>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nvGrpSpPr>
              <p:cNvPr id="6" name="Group 15"/>
              <p:cNvGrpSpPr>
                <a:grpSpLocks noChangeAspect="1"/>
              </p:cNvGrpSpPr>
              <p:nvPr/>
            </p:nvGrpSpPr>
            <p:grpSpPr bwMode="auto">
              <a:xfrm rot="-3646371">
                <a:off x="5395" y="10724"/>
                <a:ext cx="449" cy="601"/>
                <a:chOff x="4491" y="9707"/>
                <a:chExt cx="1429" cy="1906"/>
              </a:xfrm>
            </p:grpSpPr>
            <p:sp>
              <p:nvSpPr>
                <p:cNvPr id="13352" name="Oval 16"/>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3353" name="Freeform 17"/>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3354" name="Freeform 18"/>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sp>
            <p:nvSpPr>
              <p:cNvPr id="13351" name="Oval 19"/>
              <p:cNvSpPr>
                <a:spLocks noChangeAspect="1" noChangeArrowheads="1"/>
              </p:cNvSpPr>
              <p:nvPr/>
            </p:nvSpPr>
            <p:spPr bwMode="auto">
              <a:xfrm>
                <a:off x="5148" y="10569"/>
                <a:ext cx="1270" cy="1361"/>
              </a:xfrm>
              <a:prstGeom prst="ellipse">
                <a:avLst/>
              </a:prstGeom>
              <a:noFill/>
              <a:ln w="38100">
                <a:solidFill>
                  <a:srgbClr val="800080"/>
                </a:solidFill>
                <a:round/>
                <a:headEnd/>
                <a:tailEnd/>
              </a:ln>
            </p:spPr>
            <p:txBody>
              <a:bodyPr wrap="none" anchor="ctr"/>
              <a:lstStyle/>
              <a:p>
                <a:endParaRPr lang="ja-JP" altLang="en-US"/>
              </a:p>
            </p:txBody>
          </p:sp>
        </p:grpSp>
        <p:sp>
          <p:nvSpPr>
            <p:cNvPr id="13347" name="Line 20"/>
            <p:cNvSpPr>
              <a:spLocks noChangeAspect="1" noChangeShapeType="1"/>
            </p:cNvSpPr>
            <p:nvPr/>
          </p:nvSpPr>
          <p:spPr bwMode="auto">
            <a:xfrm rot="12200900" flipH="1">
              <a:off x="2132" y="2212"/>
              <a:ext cx="595" cy="571"/>
            </a:xfrm>
            <a:prstGeom prst="line">
              <a:avLst/>
            </a:prstGeom>
            <a:noFill/>
            <a:ln w="38100">
              <a:solidFill>
                <a:srgbClr val="008000"/>
              </a:solidFill>
              <a:round/>
              <a:headEnd/>
              <a:tailEnd type="triangle" w="med" len="med"/>
            </a:ln>
          </p:spPr>
          <p:txBody>
            <a:bodyPr/>
            <a:lstStyle/>
            <a:p>
              <a:endParaRPr lang="ja-JP" altLang="en-US"/>
            </a:p>
          </p:txBody>
        </p:sp>
        <p:sp>
          <p:nvSpPr>
            <p:cNvPr id="13348" name="Line 21"/>
            <p:cNvSpPr>
              <a:spLocks noChangeAspect="1" noChangeShapeType="1"/>
            </p:cNvSpPr>
            <p:nvPr/>
          </p:nvSpPr>
          <p:spPr bwMode="auto">
            <a:xfrm rot="12200900" flipH="1">
              <a:off x="1857" y="1901"/>
              <a:ext cx="893" cy="273"/>
            </a:xfrm>
            <a:prstGeom prst="line">
              <a:avLst/>
            </a:prstGeom>
            <a:noFill/>
            <a:ln w="38100">
              <a:solidFill>
                <a:srgbClr val="008000"/>
              </a:solidFill>
              <a:round/>
              <a:headEnd/>
              <a:tailEnd type="triangle" w="med" len="med"/>
            </a:ln>
          </p:spPr>
          <p:txBody>
            <a:bodyPr/>
            <a:lstStyle/>
            <a:p>
              <a:endParaRPr lang="ja-JP" altLang="en-US"/>
            </a:p>
          </p:txBody>
        </p:sp>
      </p:grpSp>
      <p:grpSp>
        <p:nvGrpSpPr>
          <p:cNvPr id="7" name="Group 32"/>
          <p:cNvGrpSpPr>
            <a:grpSpLocks/>
          </p:cNvGrpSpPr>
          <p:nvPr/>
        </p:nvGrpSpPr>
        <p:grpSpPr bwMode="auto">
          <a:xfrm>
            <a:off x="250825" y="3016250"/>
            <a:ext cx="2252663" cy="2682875"/>
            <a:chOff x="158" y="1423"/>
            <a:chExt cx="1419" cy="1690"/>
          </a:xfrm>
        </p:grpSpPr>
        <p:grpSp>
          <p:nvGrpSpPr>
            <p:cNvPr id="8" name="Group 33"/>
            <p:cNvGrpSpPr>
              <a:grpSpLocks/>
            </p:cNvGrpSpPr>
            <p:nvPr/>
          </p:nvGrpSpPr>
          <p:grpSpPr bwMode="auto">
            <a:xfrm>
              <a:off x="939" y="1891"/>
              <a:ext cx="638" cy="1222"/>
              <a:chOff x="757" y="1857"/>
              <a:chExt cx="638" cy="1222"/>
            </a:xfrm>
          </p:grpSpPr>
          <p:sp>
            <p:nvSpPr>
              <p:cNvPr id="13343" name="Oval 34"/>
              <p:cNvSpPr>
                <a:spLocks noChangeAspect="1" noChangeArrowheads="1"/>
              </p:cNvSpPr>
              <p:nvPr/>
            </p:nvSpPr>
            <p:spPr bwMode="auto">
              <a:xfrm rot="-9399100">
                <a:off x="921" y="1857"/>
                <a:ext cx="199" cy="174"/>
              </a:xfrm>
              <a:prstGeom prst="ellipse">
                <a:avLst/>
              </a:prstGeom>
              <a:noFill/>
              <a:ln w="38100">
                <a:solidFill>
                  <a:srgbClr val="800080"/>
                </a:solidFill>
                <a:round/>
                <a:headEnd/>
                <a:tailEnd/>
              </a:ln>
            </p:spPr>
            <p:txBody>
              <a:bodyPr wrap="none" anchor="ctr"/>
              <a:lstStyle/>
              <a:p>
                <a:endParaRPr lang="ja-JP" altLang="en-US"/>
              </a:p>
            </p:txBody>
          </p:sp>
          <p:sp>
            <p:nvSpPr>
              <p:cNvPr id="13344" name="Oval 35"/>
              <p:cNvSpPr>
                <a:spLocks noChangeAspect="1" noChangeArrowheads="1"/>
              </p:cNvSpPr>
              <p:nvPr/>
            </p:nvSpPr>
            <p:spPr bwMode="auto">
              <a:xfrm rot="-9399100">
                <a:off x="757" y="2366"/>
                <a:ext cx="348" cy="323"/>
              </a:xfrm>
              <a:prstGeom prst="ellipse">
                <a:avLst/>
              </a:prstGeom>
              <a:noFill/>
              <a:ln w="38100">
                <a:solidFill>
                  <a:srgbClr val="800080"/>
                </a:solidFill>
                <a:round/>
                <a:headEnd/>
                <a:tailEnd/>
              </a:ln>
            </p:spPr>
            <p:txBody>
              <a:bodyPr wrap="none" anchor="ctr"/>
              <a:lstStyle/>
              <a:p>
                <a:endParaRPr lang="ja-JP" altLang="en-US"/>
              </a:p>
            </p:txBody>
          </p:sp>
          <p:sp>
            <p:nvSpPr>
              <p:cNvPr id="13345" name="Oval 36"/>
              <p:cNvSpPr>
                <a:spLocks noChangeAspect="1" noChangeArrowheads="1"/>
              </p:cNvSpPr>
              <p:nvPr/>
            </p:nvSpPr>
            <p:spPr bwMode="auto">
              <a:xfrm rot="-9399100">
                <a:off x="1023" y="2756"/>
                <a:ext cx="372" cy="323"/>
              </a:xfrm>
              <a:prstGeom prst="ellipse">
                <a:avLst/>
              </a:prstGeom>
              <a:noFill/>
              <a:ln w="38100">
                <a:solidFill>
                  <a:srgbClr val="800080"/>
                </a:solidFill>
                <a:round/>
                <a:headEnd/>
                <a:tailEnd/>
              </a:ln>
            </p:spPr>
            <p:txBody>
              <a:bodyPr wrap="none" anchor="ctr"/>
              <a:lstStyle/>
              <a:p>
                <a:endParaRPr lang="ja-JP" altLang="en-US"/>
              </a:p>
            </p:txBody>
          </p:sp>
        </p:grpSp>
        <p:grpSp>
          <p:nvGrpSpPr>
            <p:cNvPr id="9" name="Group 37"/>
            <p:cNvGrpSpPr>
              <a:grpSpLocks/>
            </p:cNvGrpSpPr>
            <p:nvPr/>
          </p:nvGrpSpPr>
          <p:grpSpPr bwMode="auto">
            <a:xfrm>
              <a:off x="158" y="1423"/>
              <a:ext cx="1225" cy="499"/>
              <a:chOff x="113" y="1389"/>
              <a:chExt cx="971" cy="499"/>
            </a:xfrm>
          </p:grpSpPr>
          <p:sp>
            <p:nvSpPr>
              <p:cNvPr id="13341" name="Line 38"/>
              <p:cNvSpPr>
                <a:spLocks noChangeShapeType="1"/>
              </p:cNvSpPr>
              <p:nvPr/>
            </p:nvSpPr>
            <p:spPr bwMode="auto">
              <a:xfrm>
                <a:off x="657" y="1706"/>
                <a:ext cx="273" cy="182"/>
              </a:xfrm>
              <a:prstGeom prst="line">
                <a:avLst/>
              </a:prstGeom>
              <a:noFill/>
              <a:ln w="25400">
                <a:solidFill>
                  <a:srgbClr val="800080"/>
                </a:solidFill>
                <a:round/>
                <a:headEnd/>
                <a:tailEnd/>
              </a:ln>
            </p:spPr>
            <p:txBody>
              <a:bodyPr anchor="ctr">
                <a:spAutoFit/>
              </a:bodyPr>
              <a:lstStyle/>
              <a:p>
                <a:endParaRPr lang="ja-JP" altLang="en-US"/>
              </a:p>
            </p:txBody>
          </p:sp>
          <p:sp>
            <p:nvSpPr>
              <p:cNvPr id="13342" name="Text Box 39"/>
              <p:cNvSpPr txBox="1">
                <a:spLocks noChangeArrowheads="1"/>
              </p:cNvSpPr>
              <p:nvPr/>
            </p:nvSpPr>
            <p:spPr bwMode="auto">
              <a:xfrm>
                <a:off x="113" y="1389"/>
                <a:ext cx="971" cy="291"/>
              </a:xfrm>
              <a:prstGeom prst="rect">
                <a:avLst/>
              </a:prstGeom>
              <a:noFill/>
              <a:ln w="25400" algn="ctr">
                <a:solidFill>
                  <a:srgbClr val="800080"/>
                </a:solidFill>
                <a:miter lim="800000"/>
                <a:headEnd/>
                <a:tailEnd/>
              </a:ln>
            </p:spPr>
            <p:txBody>
              <a:bodyPr wrap="square">
                <a:spAutoFit/>
              </a:bodyPr>
              <a:lstStyle/>
              <a:p>
                <a:r>
                  <a:rPr lang="ja-JP" altLang="en-US" dirty="0" smtClean="0">
                    <a:solidFill>
                      <a:srgbClr val="660066"/>
                    </a:solidFill>
                  </a:rPr>
                  <a:t>ダークハロー</a:t>
                </a:r>
                <a:endParaRPr lang="en-US" altLang="ja-JP" dirty="0">
                  <a:solidFill>
                    <a:srgbClr val="660066"/>
                  </a:solidFill>
                </a:endParaRPr>
              </a:p>
            </p:txBody>
          </p:sp>
        </p:grpSp>
      </p:grpSp>
      <p:grpSp>
        <p:nvGrpSpPr>
          <p:cNvPr id="10" name="Group 53"/>
          <p:cNvGrpSpPr>
            <a:grpSpLocks/>
          </p:cNvGrpSpPr>
          <p:nvPr/>
        </p:nvGrpSpPr>
        <p:grpSpPr bwMode="auto">
          <a:xfrm>
            <a:off x="4646613" y="2924175"/>
            <a:ext cx="896937" cy="2593975"/>
            <a:chOff x="2745" y="1331"/>
            <a:chExt cx="565" cy="1634"/>
          </a:xfrm>
        </p:grpSpPr>
        <p:sp>
          <p:nvSpPr>
            <p:cNvPr id="13333" name="Oval 54"/>
            <p:cNvSpPr>
              <a:spLocks noChangeAspect="1" noChangeArrowheads="1"/>
            </p:cNvSpPr>
            <p:nvPr/>
          </p:nvSpPr>
          <p:spPr bwMode="auto">
            <a:xfrm rot="-9399100">
              <a:off x="2745" y="1331"/>
              <a:ext cx="348" cy="323"/>
            </a:xfrm>
            <a:prstGeom prst="ellipse">
              <a:avLst/>
            </a:prstGeom>
            <a:noFill/>
            <a:ln w="38100">
              <a:solidFill>
                <a:srgbClr val="800080"/>
              </a:solidFill>
              <a:round/>
              <a:headEnd/>
              <a:tailEnd/>
            </a:ln>
          </p:spPr>
          <p:txBody>
            <a:bodyPr wrap="none" anchor="ctr"/>
            <a:lstStyle/>
            <a:p>
              <a:endParaRPr lang="ja-JP" altLang="en-US"/>
            </a:p>
          </p:txBody>
        </p:sp>
        <p:sp>
          <p:nvSpPr>
            <p:cNvPr id="13334" name="Oval 55"/>
            <p:cNvSpPr>
              <a:spLocks noChangeAspect="1" noChangeArrowheads="1"/>
            </p:cNvSpPr>
            <p:nvPr/>
          </p:nvSpPr>
          <p:spPr bwMode="auto">
            <a:xfrm rot="-9399100">
              <a:off x="2963" y="2642"/>
              <a:ext cx="347" cy="323"/>
            </a:xfrm>
            <a:prstGeom prst="ellipse">
              <a:avLst/>
            </a:prstGeom>
            <a:noFill/>
            <a:ln w="38100">
              <a:solidFill>
                <a:srgbClr val="800080"/>
              </a:solidFill>
              <a:round/>
              <a:headEnd/>
              <a:tailEnd/>
            </a:ln>
          </p:spPr>
          <p:txBody>
            <a:bodyPr wrap="none" anchor="ctr"/>
            <a:lstStyle/>
            <a:p>
              <a:endParaRPr lang="ja-JP" altLang="en-US"/>
            </a:p>
          </p:txBody>
        </p:sp>
        <p:grpSp>
          <p:nvGrpSpPr>
            <p:cNvPr id="11" name="Group 56"/>
            <p:cNvGrpSpPr>
              <a:grpSpLocks noChangeAspect="1"/>
            </p:cNvGrpSpPr>
            <p:nvPr/>
          </p:nvGrpSpPr>
          <p:grpSpPr bwMode="auto">
            <a:xfrm rot="11782731" flipV="1">
              <a:off x="3036" y="2713"/>
              <a:ext cx="207" cy="199"/>
              <a:chOff x="4491" y="9707"/>
              <a:chExt cx="1429" cy="1906"/>
            </a:xfrm>
          </p:grpSpPr>
          <p:sp>
            <p:nvSpPr>
              <p:cNvPr id="13336" name="Oval 5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3337" name="Freeform 5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3338" name="Freeform 5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grpSp>
        <p:nvGrpSpPr>
          <p:cNvPr id="12" name="Group 61"/>
          <p:cNvGrpSpPr>
            <a:grpSpLocks/>
          </p:cNvGrpSpPr>
          <p:nvPr/>
        </p:nvGrpSpPr>
        <p:grpSpPr bwMode="auto">
          <a:xfrm>
            <a:off x="2570165" y="3036888"/>
            <a:ext cx="1425576" cy="2420937"/>
            <a:chOff x="1619" y="1913"/>
            <a:chExt cx="898" cy="1525"/>
          </a:xfrm>
        </p:grpSpPr>
        <p:grpSp>
          <p:nvGrpSpPr>
            <p:cNvPr id="13" name="Group 62"/>
            <p:cNvGrpSpPr>
              <a:grpSpLocks/>
            </p:cNvGrpSpPr>
            <p:nvPr/>
          </p:nvGrpSpPr>
          <p:grpSpPr bwMode="auto">
            <a:xfrm>
              <a:off x="1619" y="2275"/>
              <a:ext cx="243" cy="334"/>
              <a:chOff x="1437" y="1764"/>
              <a:chExt cx="243" cy="334"/>
            </a:xfrm>
          </p:grpSpPr>
          <p:sp>
            <p:nvSpPr>
              <p:cNvPr id="13329" name="Oval 63"/>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endParaRPr lang="ja-JP" altLang="en-US"/>
              </a:p>
            </p:txBody>
          </p:sp>
          <p:grpSp>
            <p:nvGrpSpPr>
              <p:cNvPr id="14" name="Group 64"/>
              <p:cNvGrpSpPr>
                <a:grpSpLocks/>
              </p:cNvGrpSpPr>
              <p:nvPr/>
            </p:nvGrpSpPr>
            <p:grpSpPr bwMode="auto">
              <a:xfrm>
                <a:off x="1437" y="1764"/>
                <a:ext cx="243" cy="334"/>
                <a:chOff x="1443" y="1764"/>
                <a:chExt cx="243" cy="334"/>
              </a:xfrm>
            </p:grpSpPr>
            <p:sp>
              <p:nvSpPr>
                <p:cNvPr id="13331" name="Freeform 65"/>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3332" name="Freeform 66"/>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grpSp>
          <p:nvGrpSpPr>
            <p:cNvPr id="15" name="Group 67"/>
            <p:cNvGrpSpPr>
              <a:grpSpLocks noChangeAspect="1"/>
            </p:cNvGrpSpPr>
            <p:nvPr/>
          </p:nvGrpSpPr>
          <p:grpSpPr bwMode="auto">
            <a:xfrm rot="-10687510">
              <a:off x="1860" y="3109"/>
              <a:ext cx="246" cy="329"/>
              <a:chOff x="4491" y="9707"/>
              <a:chExt cx="1429" cy="1906"/>
            </a:xfrm>
          </p:grpSpPr>
          <p:sp>
            <p:nvSpPr>
              <p:cNvPr id="13326" name="Oval 68"/>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3327" name="Freeform 69"/>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3328" name="Freeform 70"/>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nvGrpSpPr>
            <p:cNvPr id="16" name="Group 71"/>
            <p:cNvGrpSpPr>
              <a:grpSpLocks/>
            </p:cNvGrpSpPr>
            <p:nvPr/>
          </p:nvGrpSpPr>
          <p:grpSpPr bwMode="auto">
            <a:xfrm>
              <a:off x="1837" y="1913"/>
              <a:ext cx="680" cy="519"/>
              <a:chOff x="1837" y="1913"/>
              <a:chExt cx="680" cy="519"/>
            </a:xfrm>
          </p:grpSpPr>
          <p:sp>
            <p:nvSpPr>
              <p:cNvPr id="13324" name="Line 72"/>
              <p:cNvSpPr>
                <a:spLocks noChangeShapeType="1"/>
              </p:cNvSpPr>
              <p:nvPr/>
            </p:nvSpPr>
            <p:spPr bwMode="auto">
              <a:xfrm flipH="1">
                <a:off x="1837" y="2205"/>
                <a:ext cx="408" cy="227"/>
              </a:xfrm>
              <a:prstGeom prst="line">
                <a:avLst/>
              </a:prstGeom>
              <a:noFill/>
              <a:ln w="25400">
                <a:solidFill>
                  <a:srgbClr val="0000FF"/>
                </a:solidFill>
                <a:round/>
                <a:headEnd/>
                <a:tailEnd/>
              </a:ln>
            </p:spPr>
            <p:txBody>
              <a:bodyPr wrap="square" anchor="ctr">
                <a:spAutoFit/>
              </a:bodyPr>
              <a:lstStyle/>
              <a:p>
                <a:endParaRPr lang="ja-JP" altLang="en-US"/>
              </a:p>
            </p:txBody>
          </p:sp>
          <p:sp>
            <p:nvSpPr>
              <p:cNvPr id="13325" name="Text Box 73"/>
              <p:cNvSpPr txBox="1">
                <a:spLocks noChangeArrowheads="1"/>
              </p:cNvSpPr>
              <p:nvPr/>
            </p:nvSpPr>
            <p:spPr bwMode="auto">
              <a:xfrm>
                <a:off x="1975" y="1913"/>
                <a:ext cx="542" cy="291"/>
              </a:xfrm>
              <a:prstGeom prst="rect">
                <a:avLst/>
              </a:prstGeom>
              <a:noFill/>
              <a:ln w="25400" algn="ctr">
                <a:solidFill>
                  <a:srgbClr val="0000FF"/>
                </a:solidFill>
                <a:miter lim="800000"/>
                <a:headEnd/>
                <a:tailEnd/>
              </a:ln>
            </p:spPr>
            <p:txBody>
              <a:bodyPr wrap="square">
                <a:spAutoFit/>
              </a:bodyPr>
              <a:lstStyle/>
              <a:p>
                <a:r>
                  <a:rPr lang="ja-JP" altLang="en-US" dirty="0" smtClean="0">
                    <a:solidFill>
                      <a:srgbClr val="0000CC"/>
                    </a:solidFill>
                  </a:rPr>
                  <a:t>銀河</a:t>
                </a:r>
                <a:endParaRPr lang="en-US" altLang="ja-JP" dirty="0">
                  <a:solidFill>
                    <a:srgbClr val="0000CC"/>
                  </a:solidFill>
                </a:endParaRPr>
              </a:p>
            </p:txBody>
          </p:sp>
        </p:grpSp>
      </p:grpSp>
      <p:sp>
        <p:nvSpPr>
          <p:cNvPr id="49" name="Text Box 3"/>
          <p:cNvSpPr txBox="1">
            <a:spLocks noChangeArrowheads="1"/>
          </p:cNvSpPr>
          <p:nvPr/>
        </p:nvSpPr>
        <p:spPr bwMode="auto">
          <a:xfrm>
            <a:off x="478086" y="888281"/>
            <a:ext cx="8486775" cy="830997"/>
          </a:xfrm>
          <a:prstGeom prst="rect">
            <a:avLst/>
          </a:prstGeom>
          <a:noFill/>
          <a:ln w="9525">
            <a:noFill/>
            <a:miter lim="800000"/>
            <a:headEnd/>
            <a:tailEnd/>
          </a:ln>
        </p:spPr>
        <p:txBody>
          <a:bodyPr>
            <a:spAutoFit/>
          </a:bodyPr>
          <a:lstStyle/>
          <a:p>
            <a:pPr algn="l"/>
            <a:r>
              <a:rPr lang="ja-JP" altLang="en-US" dirty="0" smtClean="0"/>
              <a:t>ハローと銀河の合体が進む</a:t>
            </a:r>
            <a:r>
              <a:rPr lang="en-US" altLang="ja-JP" dirty="0" smtClean="0"/>
              <a:t>.  </a:t>
            </a:r>
            <a:r>
              <a:rPr lang="ja-JP" altLang="en-US" dirty="0" smtClean="0"/>
              <a:t>また</a:t>
            </a:r>
            <a:r>
              <a:rPr lang="en-US" altLang="ja-JP" dirty="0" smtClean="0"/>
              <a:t>, </a:t>
            </a:r>
            <a:r>
              <a:rPr lang="ja-JP" altLang="en-US" dirty="0" smtClean="0"/>
              <a:t>個々の銀河の中では</a:t>
            </a:r>
            <a:r>
              <a:rPr lang="ja-JP" altLang="en-US" dirty="0" smtClean="0">
                <a:solidFill>
                  <a:srgbClr val="FF0000"/>
                </a:solidFill>
              </a:rPr>
              <a:t>ガスから星が作られ</a:t>
            </a:r>
            <a:r>
              <a:rPr lang="en-US" altLang="ja-JP" dirty="0" smtClean="0">
                <a:solidFill>
                  <a:srgbClr val="FF0000"/>
                </a:solidFill>
              </a:rPr>
              <a:t>,</a:t>
            </a:r>
            <a:r>
              <a:rPr lang="en-US" altLang="ja-JP" dirty="0" smtClean="0"/>
              <a:t> </a:t>
            </a:r>
            <a:r>
              <a:rPr lang="ja-JP" altLang="en-US" dirty="0" smtClean="0"/>
              <a:t>それぞれの銀河も成長してゆく</a:t>
            </a:r>
            <a:r>
              <a:rPr lang="en-US" altLang="ja-JP" dirty="0" smtClean="0"/>
              <a:t>.  </a:t>
            </a:r>
            <a:endParaRPr lang="en-US" altLang="ja-JP" dirty="0"/>
          </a:p>
        </p:txBody>
      </p:sp>
      <p:sp>
        <p:nvSpPr>
          <p:cNvPr id="51"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1.2</a:t>
            </a:r>
            <a:r>
              <a:rPr kumimoji="0" lang="ja-JP" altLang="en-US" sz="2800" dirty="0" smtClean="0">
                <a:solidFill>
                  <a:srgbClr val="000066"/>
                </a:solidFill>
                <a:cs typeface="Times New Roman" pitchFamily="18" charset="0"/>
              </a:rPr>
              <a:t> 銀河の形成と進化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90738" y="3511550"/>
            <a:ext cx="1458912" cy="2028825"/>
            <a:chOff x="1135" y="1701"/>
            <a:chExt cx="919" cy="1278"/>
          </a:xfrm>
        </p:grpSpPr>
        <p:sp>
          <p:nvSpPr>
            <p:cNvPr id="14392" name="Oval 4"/>
            <p:cNvSpPr>
              <a:spLocks noChangeAspect="1" noChangeArrowheads="1"/>
            </p:cNvSpPr>
            <p:nvPr/>
          </p:nvSpPr>
          <p:spPr bwMode="auto">
            <a:xfrm rot="-9399100">
              <a:off x="1323" y="1701"/>
              <a:ext cx="496" cy="447"/>
            </a:xfrm>
            <a:prstGeom prst="ellipse">
              <a:avLst/>
            </a:prstGeom>
            <a:noFill/>
            <a:ln w="38100">
              <a:solidFill>
                <a:srgbClr val="800080"/>
              </a:solidFill>
              <a:round/>
              <a:headEnd/>
              <a:tailEnd/>
            </a:ln>
          </p:spPr>
          <p:txBody>
            <a:bodyPr wrap="none" anchor="ctr"/>
            <a:lstStyle/>
            <a:p>
              <a:endParaRPr lang="ja-JP" altLang="en-US"/>
            </a:p>
          </p:txBody>
        </p:sp>
        <p:sp>
          <p:nvSpPr>
            <p:cNvPr id="14393" name="Oval 5"/>
            <p:cNvSpPr>
              <a:spLocks noChangeAspect="1" noChangeArrowheads="1"/>
            </p:cNvSpPr>
            <p:nvPr/>
          </p:nvSpPr>
          <p:spPr bwMode="auto">
            <a:xfrm rot="-9399100">
              <a:off x="1558" y="2532"/>
              <a:ext cx="496" cy="447"/>
            </a:xfrm>
            <a:prstGeom prst="ellipse">
              <a:avLst/>
            </a:prstGeom>
            <a:noFill/>
            <a:ln w="38100">
              <a:solidFill>
                <a:srgbClr val="800080"/>
              </a:solidFill>
              <a:round/>
              <a:headEnd/>
              <a:tailEnd/>
            </a:ln>
          </p:spPr>
          <p:txBody>
            <a:bodyPr wrap="none" anchor="ctr"/>
            <a:lstStyle/>
            <a:p>
              <a:endParaRPr lang="ja-JP" altLang="en-US"/>
            </a:p>
          </p:txBody>
        </p:sp>
        <p:sp>
          <p:nvSpPr>
            <p:cNvPr id="14394" name="Line 6"/>
            <p:cNvSpPr>
              <a:spLocks noChangeAspect="1" noChangeShapeType="1"/>
            </p:cNvSpPr>
            <p:nvPr/>
          </p:nvSpPr>
          <p:spPr bwMode="auto">
            <a:xfrm rot="12200900" flipH="1">
              <a:off x="1415" y="2813"/>
              <a:ext cx="148" cy="100"/>
            </a:xfrm>
            <a:prstGeom prst="line">
              <a:avLst/>
            </a:prstGeom>
            <a:noFill/>
            <a:ln w="38100">
              <a:solidFill>
                <a:srgbClr val="008000"/>
              </a:solidFill>
              <a:round/>
              <a:headEnd/>
              <a:tailEnd type="triangle" w="med" len="med"/>
            </a:ln>
          </p:spPr>
          <p:txBody>
            <a:bodyPr/>
            <a:lstStyle/>
            <a:p>
              <a:endParaRPr lang="ja-JP" altLang="en-US"/>
            </a:p>
          </p:txBody>
        </p:sp>
        <p:sp>
          <p:nvSpPr>
            <p:cNvPr id="14395" name="Line 7"/>
            <p:cNvSpPr>
              <a:spLocks noChangeAspect="1" noChangeShapeType="1"/>
            </p:cNvSpPr>
            <p:nvPr/>
          </p:nvSpPr>
          <p:spPr bwMode="auto">
            <a:xfrm rot="12200900" flipH="1">
              <a:off x="1135" y="2531"/>
              <a:ext cx="397" cy="124"/>
            </a:xfrm>
            <a:prstGeom prst="line">
              <a:avLst/>
            </a:prstGeom>
            <a:noFill/>
            <a:ln w="38100">
              <a:solidFill>
                <a:srgbClr val="008000"/>
              </a:solidFill>
              <a:round/>
              <a:headEnd/>
              <a:tailEnd type="triangle" w="med" len="med"/>
            </a:ln>
          </p:spPr>
          <p:txBody>
            <a:bodyPr/>
            <a:lstStyle/>
            <a:p>
              <a:endParaRPr lang="ja-JP" altLang="en-US"/>
            </a:p>
          </p:txBody>
        </p:sp>
        <p:sp>
          <p:nvSpPr>
            <p:cNvPr id="14396" name="Line 8"/>
            <p:cNvSpPr>
              <a:spLocks noChangeAspect="1" noChangeShapeType="1"/>
            </p:cNvSpPr>
            <p:nvPr/>
          </p:nvSpPr>
          <p:spPr bwMode="auto">
            <a:xfrm rot="12200900" flipH="1">
              <a:off x="1143" y="1887"/>
              <a:ext cx="173" cy="75"/>
            </a:xfrm>
            <a:prstGeom prst="line">
              <a:avLst/>
            </a:prstGeom>
            <a:noFill/>
            <a:ln w="38100">
              <a:solidFill>
                <a:srgbClr val="008000"/>
              </a:solidFill>
              <a:round/>
              <a:headEnd/>
              <a:tailEnd type="triangle" w="med" len="med"/>
            </a:ln>
          </p:spPr>
          <p:txBody>
            <a:bodyPr/>
            <a:lstStyle/>
            <a:p>
              <a:endParaRPr lang="ja-JP" altLang="en-US"/>
            </a:p>
          </p:txBody>
        </p:sp>
      </p:grpSp>
      <p:grpSp>
        <p:nvGrpSpPr>
          <p:cNvPr id="3" name="Group 9"/>
          <p:cNvGrpSpPr>
            <a:grpSpLocks/>
          </p:cNvGrpSpPr>
          <p:nvPr/>
        </p:nvGrpSpPr>
        <p:grpSpPr bwMode="auto">
          <a:xfrm>
            <a:off x="3236913" y="3611563"/>
            <a:ext cx="2571750" cy="1617662"/>
            <a:chOff x="1857" y="1764"/>
            <a:chExt cx="1619" cy="1019"/>
          </a:xfrm>
        </p:grpSpPr>
        <p:grpSp>
          <p:nvGrpSpPr>
            <p:cNvPr id="4" name="Group 10"/>
            <p:cNvGrpSpPr>
              <a:grpSpLocks noChangeAspect="1"/>
            </p:cNvGrpSpPr>
            <p:nvPr/>
          </p:nvGrpSpPr>
          <p:grpSpPr bwMode="auto">
            <a:xfrm rot="-10565782">
              <a:off x="2780" y="1764"/>
              <a:ext cx="696" cy="745"/>
              <a:chOff x="5148" y="10569"/>
              <a:chExt cx="1270" cy="1361"/>
            </a:xfrm>
          </p:grpSpPr>
          <p:grpSp>
            <p:nvGrpSpPr>
              <p:cNvPr id="5" name="Group 11"/>
              <p:cNvGrpSpPr>
                <a:grpSpLocks noChangeAspect="1"/>
              </p:cNvGrpSpPr>
              <p:nvPr/>
            </p:nvGrpSpPr>
            <p:grpSpPr bwMode="auto">
              <a:xfrm rot="4512253">
                <a:off x="5693" y="11159"/>
                <a:ext cx="449" cy="601"/>
                <a:chOff x="4491" y="9707"/>
                <a:chExt cx="1429" cy="1906"/>
              </a:xfrm>
            </p:grpSpPr>
            <p:sp>
              <p:nvSpPr>
                <p:cNvPr id="14389" name="Oval 12"/>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4390" name="Freeform 13"/>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4391" name="Freeform 14"/>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nvGrpSpPr>
              <p:cNvPr id="6" name="Group 15"/>
              <p:cNvGrpSpPr>
                <a:grpSpLocks noChangeAspect="1"/>
              </p:cNvGrpSpPr>
              <p:nvPr/>
            </p:nvGrpSpPr>
            <p:grpSpPr bwMode="auto">
              <a:xfrm rot="-3646371">
                <a:off x="5395" y="10724"/>
                <a:ext cx="449" cy="601"/>
                <a:chOff x="4491" y="9707"/>
                <a:chExt cx="1429" cy="1906"/>
              </a:xfrm>
            </p:grpSpPr>
            <p:sp>
              <p:nvSpPr>
                <p:cNvPr id="14386" name="Oval 16"/>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4387" name="Freeform 17"/>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4388" name="Freeform 18"/>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sp>
            <p:nvSpPr>
              <p:cNvPr id="14385" name="Oval 19"/>
              <p:cNvSpPr>
                <a:spLocks noChangeAspect="1" noChangeArrowheads="1"/>
              </p:cNvSpPr>
              <p:nvPr/>
            </p:nvSpPr>
            <p:spPr bwMode="auto">
              <a:xfrm>
                <a:off x="5148" y="10569"/>
                <a:ext cx="1270" cy="1361"/>
              </a:xfrm>
              <a:prstGeom prst="ellipse">
                <a:avLst/>
              </a:prstGeom>
              <a:noFill/>
              <a:ln w="38100">
                <a:solidFill>
                  <a:srgbClr val="800080"/>
                </a:solidFill>
                <a:round/>
                <a:headEnd/>
                <a:tailEnd/>
              </a:ln>
            </p:spPr>
            <p:txBody>
              <a:bodyPr wrap="none" anchor="ctr"/>
              <a:lstStyle/>
              <a:p>
                <a:endParaRPr lang="ja-JP" altLang="en-US"/>
              </a:p>
            </p:txBody>
          </p:sp>
        </p:grpSp>
        <p:sp>
          <p:nvSpPr>
            <p:cNvPr id="14381" name="Line 20"/>
            <p:cNvSpPr>
              <a:spLocks noChangeAspect="1" noChangeShapeType="1"/>
            </p:cNvSpPr>
            <p:nvPr/>
          </p:nvSpPr>
          <p:spPr bwMode="auto">
            <a:xfrm rot="12200900" flipH="1">
              <a:off x="2132" y="2212"/>
              <a:ext cx="595" cy="571"/>
            </a:xfrm>
            <a:prstGeom prst="line">
              <a:avLst/>
            </a:prstGeom>
            <a:noFill/>
            <a:ln w="38100">
              <a:solidFill>
                <a:srgbClr val="008000"/>
              </a:solidFill>
              <a:round/>
              <a:headEnd/>
              <a:tailEnd type="triangle" w="med" len="med"/>
            </a:ln>
          </p:spPr>
          <p:txBody>
            <a:bodyPr/>
            <a:lstStyle/>
            <a:p>
              <a:endParaRPr lang="ja-JP" altLang="en-US"/>
            </a:p>
          </p:txBody>
        </p:sp>
        <p:sp>
          <p:nvSpPr>
            <p:cNvPr id="14382" name="Line 21"/>
            <p:cNvSpPr>
              <a:spLocks noChangeAspect="1" noChangeShapeType="1"/>
            </p:cNvSpPr>
            <p:nvPr/>
          </p:nvSpPr>
          <p:spPr bwMode="auto">
            <a:xfrm rot="12200900" flipH="1">
              <a:off x="1857" y="1901"/>
              <a:ext cx="893" cy="273"/>
            </a:xfrm>
            <a:prstGeom prst="line">
              <a:avLst/>
            </a:prstGeom>
            <a:noFill/>
            <a:ln w="38100">
              <a:solidFill>
                <a:srgbClr val="008000"/>
              </a:solidFill>
              <a:round/>
              <a:headEnd/>
              <a:tailEnd type="triangle" w="med" len="med"/>
            </a:ln>
          </p:spPr>
          <p:txBody>
            <a:bodyPr/>
            <a:lstStyle/>
            <a:p>
              <a:endParaRPr lang="ja-JP" altLang="en-US"/>
            </a:p>
          </p:txBody>
        </p:sp>
      </p:grpSp>
      <p:grpSp>
        <p:nvGrpSpPr>
          <p:cNvPr id="7" name="Group 22"/>
          <p:cNvGrpSpPr>
            <a:grpSpLocks/>
          </p:cNvGrpSpPr>
          <p:nvPr/>
        </p:nvGrpSpPr>
        <p:grpSpPr bwMode="auto">
          <a:xfrm>
            <a:off x="5129213" y="3679825"/>
            <a:ext cx="3189287" cy="1858963"/>
            <a:chOff x="3049" y="1807"/>
            <a:chExt cx="2009" cy="1171"/>
          </a:xfrm>
        </p:grpSpPr>
        <p:grpSp>
          <p:nvGrpSpPr>
            <p:cNvPr id="8" name="Group 23"/>
            <p:cNvGrpSpPr>
              <a:grpSpLocks noChangeAspect="1"/>
            </p:cNvGrpSpPr>
            <p:nvPr/>
          </p:nvGrpSpPr>
          <p:grpSpPr bwMode="auto">
            <a:xfrm rot="-9399100">
              <a:off x="4140" y="1973"/>
              <a:ext cx="918" cy="844"/>
              <a:chOff x="4151" y="10433"/>
              <a:chExt cx="1678" cy="1542"/>
            </a:xfrm>
          </p:grpSpPr>
          <p:sp>
            <p:nvSpPr>
              <p:cNvPr id="14375" name="Oval 24"/>
              <p:cNvSpPr>
                <a:spLocks noChangeAspect="1" noChangeArrowheads="1"/>
              </p:cNvSpPr>
              <p:nvPr/>
            </p:nvSpPr>
            <p:spPr bwMode="auto">
              <a:xfrm>
                <a:off x="4151" y="10433"/>
                <a:ext cx="1678" cy="1542"/>
              </a:xfrm>
              <a:prstGeom prst="ellipse">
                <a:avLst/>
              </a:prstGeom>
              <a:noFill/>
              <a:ln w="38100">
                <a:solidFill>
                  <a:srgbClr val="800080"/>
                </a:solidFill>
                <a:round/>
                <a:headEnd/>
                <a:tailEnd/>
              </a:ln>
            </p:spPr>
            <p:txBody>
              <a:bodyPr wrap="none" anchor="ctr"/>
              <a:lstStyle/>
              <a:p>
                <a:endParaRPr lang="ja-JP" altLang="en-US"/>
              </a:p>
            </p:txBody>
          </p:sp>
          <p:grpSp>
            <p:nvGrpSpPr>
              <p:cNvPr id="9" name="Group 25"/>
              <p:cNvGrpSpPr>
                <a:grpSpLocks noChangeAspect="1"/>
              </p:cNvGrpSpPr>
              <p:nvPr/>
            </p:nvGrpSpPr>
            <p:grpSpPr bwMode="auto">
              <a:xfrm rot="-418169">
                <a:off x="4312" y="10542"/>
                <a:ext cx="1381" cy="1342"/>
                <a:chOff x="4491" y="9707"/>
                <a:chExt cx="1429" cy="1906"/>
              </a:xfrm>
            </p:grpSpPr>
            <p:sp>
              <p:nvSpPr>
                <p:cNvPr id="14377" name="Oval 26"/>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4378" name="Freeform 27"/>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4379" name="Freeform 28"/>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sp>
          <p:nvSpPr>
            <p:cNvPr id="14372" name="Line 29"/>
            <p:cNvSpPr>
              <a:spLocks noChangeAspect="1" noChangeShapeType="1"/>
            </p:cNvSpPr>
            <p:nvPr/>
          </p:nvSpPr>
          <p:spPr bwMode="auto">
            <a:xfrm rot="12200900" flipH="1">
              <a:off x="3434" y="2532"/>
              <a:ext cx="744" cy="446"/>
            </a:xfrm>
            <a:prstGeom prst="line">
              <a:avLst/>
            </a:prstGeom>
            <a:noFill/>
            <a:ln w="38100">
              <a:solidFill>
                <a:srgbClr val="008000"/>
              </a:solidFill>
              <a:round/>
              <a:headEnd/>
              <a:tailEnd type="triangle" w="med" len="med"/>
            </a:ln>
          </p:spPr>
          <p:txBody>
            <a:bodyPr/>
            <a:lstStyle/>
            <a:p>
              <a:endParaRPr lang="ja-JP" altLang="en-US"/>
            </a:p>
          </p:txBody>
        </p:sp>
        <p:sp>
          <p:nvSpPr>
            <p:cNvPr id="14373" name="Line 30"/>
            <p:cNvSpPr>
              <a:spLocks noChangeAspect="1" noChangeShapeType="1"/>
            </p:cNvSpPr>
            <p:nvPr/>
          </p:nvSpPr>
          <p:spPr bwMode="auto">
            <a:xfrm rot="12200900" flipH="1">
              <a:off x="3049" y="1807"/>
              <a:ext cx="1191" cy="12"/>
            </a:xfrm>
            <a:prstGeom prst="line">
              <a:avLst/>
            </a:prstGeom>
            <a:noFill/>
            <a:ln w="38100">
              <a:solidFill>
                <a:srgbClr val="008000"/>
              </a:solidFill>
              <a:round/>
              <a:headEnd/>
              <a:tailEnd type="triangle" w="med" len="med"/>
            </a:ln>
          </p:spPr>
          <p:txBody>
            <a:bodyPr/>
            <a:lstStyle/>
            <a:p>
              <a:endParaRPr lang="ja-JP" altLang="en-US"/>
            </a:p>
          </p:txBody>
        </p:sp>
        <p:sp>
          <p:nvSpPr>
            <p:cNvPr id="14374" name="Line 31"/>
            <p:cNvSpPr>
              <a:spLocks noChangeAspect="1" noChangeShapeType="1"/>
            </p:cNvSpPr>
            <p:nvPr/>
          </p:nvSpPr>
          <p:spPr bwMode="auto">
            <a:xfrm rot="12200900" flipH="1">
              <a:off x="3475" y="2301"/>
              <a:ext cx="670" cy="74"/>
            </a:xfrm>
            <a:prstGeom prst="line">
              <a:avLst/>
            </a:prstGeom>
            <a:noFill/>
            <a:ln w="38100">
              <a:solidFill>
                <a:srgbClr val="008000"/>
              </a:solidFill>
              <a:round/>
              <a:headEnd/>
              <a:tailEnd type="triangle" w="med" len="med"/>
            </a:ln>
          </p:spPr>
          <p:txBody>
            <a:bodyPr/>
            <a:lstStyle/>
            <a:p>
              <a:endParaRPr lang="ja-JP" altLang="en-US"/>
            </a:p>
          </p:txBody>
        </p:sp>
      </p:grpSp>
      <p:grpSp>
        <p:nvGrpSpPr>
          <p:cNvPr id="10" name="Group 32"/>
          <p:cNvGrpSpPr>
            <a:grpSpLocks/>
          </p:cNvGrpSpPr>
          <p:nvPr/>
        </p:nvGrpSpPr>
        <p:grpSpPr bwMode="auto">
          <a:xfrm>
            <a:off x="250825" y="3016250"/>
            <a:ext cx="2252663" cy="2682875"/>
            <a:chOff x="158" y="1423"/>
            <a:chExt cx="1419" cy="1690"/>
          </a:xfrm>
        </p:grpSpPr>
        <p:grpSp>
          <p:nvGrpSpPr>
            <p:cNvPr id="11" name="Group 33"/>
            <p:cNvGrpSpPr>
              <a:grpSpLocks/>
            </p:cNvGrpSpPr>
            <p:nvPr/>
          </p:nvGrpSpPr>
          <p:grpSpPr bwMode="auto">
            <a:xfrm>
              <a:off x="939" y="1891"/>
              <a:ext cx="638" cy="1222"/>
              <a:chOff x="757" y="1857"/>
              <a:chExt cx="638" cy="1222"/>
            </a:xfrm>
          </p:grpSpPr>
          <p:sp>
            <p:nvSpPr>
              <p:cNvPr id="14368" name="Oval 34"/>
              <p:cNvSpPr>
                <a:spLocks noChangeAspect="1" noChangeArrowheads="1"/>
              </p:cNvSpPr>
              <p:nvPr/>
            </p:nvSpPr>
            <p:spPr bwMode="auto">
              <a:xfrm rot="-9399100">
                <a:off x="921" y="1857"/>
                <a:ext cx="199" cy="174"/>
              </a:xfrm>
              <a:prstGeom prst="ellipse">
                <a:avLst/>
              </a:prstGeom>
              <a:noFill/>
              <a:ln w="38100">
                <a:solidFill>
                  <a:srgbClr val="800080"/>
                </a:solidFill>
                <a:round/>
                <a:headEnd/>
                <a:tailEnd/>
              </a:ln>
            </p:spPr>
            <p:txBody>
              <a:bodyPr wrap="none" anchor="ctr"/>
              <a:lstStyle/>
              <a:p>
                <a:endParaRPr lang="ja-JP" altLang="en-US"/>
              </a:p>
            </p:txBody>
          </p:sp>
          <p:sp>
            <p:nvSpPr>
              <p:cNvPr id="14369" name="Oval 35"/>
              <p:cNvSpPr>
                <a:spLocks noChangeAspect="1" noChangeArrowheads="1"/>
              </p:cNvSpPr>
              <p:nvPr/>
            </p:nvSpPr>
            <p:spPr bwMode="auto">
              <a:xfrm rot="-9399100">
                <a:off x="757" y="2366"/>
                <a:ext cx="348" cy="323"/>
              </a:xfrm>
              <a:prstGeom prst="ellipse">
                <a:avLst/>
              </a:prstGeom>
              <a:noFill/>
              <a:ln w="38100">
                <a:solidFill>
                  <a:srgbClr val="800080"/>
                </a:solidFill>
                <a:round/>
                <a:headEnd/>
                <a:tailEnd/>
              </a:ln>
            </p:spPr>
            <p:txBody>
              <a:bodyPr wrap="none" anchor="ctr"/>
              <a:lstStyle/>
              <a:p>
                <a:endParaRPr lang="ja-JP" altLang="en-US"/>
              </a:p>
            </p:txBody>
          </p:sp>
          <p:sp>
            <p:nvSpPr>
              <p:cNvPr id="14370" name="Oval 36"/>
              <p:cNvSpPr>
                <a:spLocks noChangeAspect="1" noChangeArrowheads="1"/>
              </p:cNvSpPr>
              <p:nvPr/>
            </p:nvSpPr>
            <p:spPr bwMode="auto">
              <a:xfrm rot="-9399100">
                <a:off x="1023" y="2756"/>
                <a:ext cx="372" cy="323"/>
              </a:xfrm>
              <a:prstGeom prst="ellipse">
                <a:avLst/>
              </a:prstGeom>
              <a:noFill/>
              <a:ln w="38100">
                <a:solidFill>
                  <a:srgbClr val="800080"/>
                </a:solidFill>
                <a:round/>
                <a:headEnd/>
                <a:tailEnd/>
              </a:ln>
            </p:spPr>
            <p:txBody>
              <a:bodyPr wrap="none" anchor="ctr"/>
              <a:lstStyle/>
              <a:p>
                <a:endParaRPr lang="ja-JP" altLang="en-US"/>
              </a:p>
            </p:txBody>
          </p:sp>
        </p:grpSp>
        <p:grpSp>
          <p:nvGrpSpPr>
            <p:cNvPr id="12" name="Group 37"/>
            <p:cNvGrpSpPr>
              <a:grpSpLocks/>
            </p:cNvGrpSpPr>
            <p:nvPr/>
          </p:nvGrpSpPr>
          <p:grpSpPr bwMode="auto">
            <a:xfrm>
              <a:off x="158" y="1423"/>
              <a:ext cx="1225" cy="499"/>
              <a:chOff x="113" y="1389"/>
              <a:chExt cx="971" cy="499"/>
            </a:xfrm>
          </p:grpSpPr>
          <p:sp>
            <p:nvSpPr>
              <p:cNvPr id="14366" name="Line 38"/>
              <p:cNvSpPr>
                <a:spLocks noChangeShapeType="1"/>
              </p:cNvSpPr>
              <p:nvPr/>
            </p:nvSpPr>
            <p:spPr bwMode="auto">
              <a:xfrm>
                <a:off x="657" y="1706"/>
                <a:ext cx="273" cy="182"/>
              </a:xfrm>
              <a:prstGeom prst="line">
                <a:avLst/>
              </a:prstGeom>
              <a:noFill/>
              <a:ln w="25400">
                <a:solidFill>
                  <a:srgbClr val="800080"/>
                </a:solidFill>
                <a:round/>
                <a:headEnd/>
                <a:tailEnd/>
              </a:ln>
            </p:spPr>
            <p:txBody>
              <a:bodyPr anchor="ctr">
                <a:spAutoFit/>
              </a:bodyPr>
              <a:lstStyle/>
              <a:p>
                <a:endParaRPr lang="ja-JP" altLang="en-US"/>
              </a:p>
            </p:txBody>
          </p:sp>
          <p:sp>
            <p:nvSpPr>
              <p:cNvPr id="14367" name="Text Box 39"/>
              <p:cNvSpPr txBox="1">
                <a:spLocks noChangeArrowheads="1"/>
              </p:cNvSpPr>
              <p:nvPr/>
            </p:nvSpPr>
            <p:spPr bwMode="auto">
              <a:xfrm>
                <a:off x="113" y="1389"/>
                <a:ext cx="971" cy="291"/>
              </a:xfrm>
              <a:prstGeom prst="rect">
                <a:avLst/>
              </a:prstGeom>
              <a:noFill/>
              <a:ln w="25400" algn="ctr">
                <a:solidFill>
                  <a:srgbClr val="800080"/>
                </a:solidFill>
                <a:miter lim="800000"/>
                <a:headEnd/>
                <a:tailEnd/>
              </a:ln>
            </p:spPr>
            <p:txBody>
              <a:bodyPr wrap="square">
                <a:spAutoFit/>
              </a:bodyPr>
              <a:lstStyle/>
              <a:p>
                <a:r>
                  <a:rPr lang="ja-JP" altLang="en-US" dirty="0" smtClean="0">
                    <a:solidFill>
                      <a:srgbClr val="660066"/>
                    </a:solidFill>
                  </a:rPr>
                  <a:t>ダークハロー</a:t>
                </a:r>
                <a:endParaRPr lang="en-US" altLang="ja-JP" dirty="0">
                  <a:solidFill>
                    <a:srgbClr val="660066"/>
                  </a:solidFill>
                </a:endParaRPr>
              </a:p>
            </p:txBody>
          </p:sp>
        </p:grpSp>
      </p:grpSp>
      <p:grpSp>
        <p:nvGrpSpPr>
          <p:cNvPr id="13" name="Group 53"/>
          <p:cNvGrpSpPr>
            <a:grpSpLocks/>
          </p:cNvGrpSpPr>
          <p:nvPr/>
        </p:nvGrpSpPr>
        <p:grpSpPr bwMode="auto">
          <a:xfrm>
            <a:off x="4646613" y="2924175"/>
            <a:ext cx="896937" cy="2593975"/>
            <a:chOff x="2745" y="1331"/>
            <a:chExt cx="565" cy="1634"/>
          </a:xfrm>
        </p:grpSpPr>
        <p:sp>
          <p:nvSpPr>
            <p:cNvPr id="14358" name="Oval 54"/>
            <p:cNvSpPr>
              <a:spLocks noChangeAspect="1" noChangeArrowheads="1"/>
            </p:cNvSpPr>
            <p:nvPr/>
          </p:nvSpPr>
          <p:spPr bwMode="auto">
            <a:xfrm rot="-9399100">
              <a:off x="2745" y="1331"/>
              <a:ext cx="348" cy="323"/>
            </a:xfrm>
            <a:prstGeom prst="ellipse">
              <a:avLst/>
            </a:prstGeom>
            <a:noFill/>
            <a:ln w="38100">
              <a:solidFill>
                <a:srgbClr val="800080"/>
              </a:solidFill>
              <a:round/>
              <a:headEnd/>
              <a:tailEnd/>
            </a:ln>
          </p:spPr>
          <p:txBody>
            <a:bodyPr wrap="none" anchor="ctr"/>
            <a:lstStyle/>
            <a:p>
              <a:endParaRPr lang="ja-JP" altLang="en-US"/>
            </a:p>
          </p:txBody>
        </p:sp>
        <p:sp>
          <p:nvSpPr>
            <p:cNvPr id="14359" name="Oval 55"/>
            <p:cNvSpPr>
              <a:spLocks noChangeAspect="1" noChangeArrowheads="1"/>
            </p:cNvSpPr>
            <p:nvPr/>
          </p:nvSpPr>
          <p:spPr bwMode="auto">
            <a:xfrm rot="-9399100">
              <a:off x="2963" y="2642"/>
              <a:ext cx="347" cy="323"/>
            </a:xfrm>
            <a:prstGeom prst="ellipse">
              <a:avLst/>
            </a:prstGeom>
            <a:noFill/>
            <a:ln w="38100">
              <a:solidFill>
                <a:srgbClr val="800080"/>
              </a:solidFill>
              <a:round/>
              <a:headEnd/>
              <a:tailEnd/>
            </a:ln>
          </p:spPr>
          <p:txBody>
            <a:bodyPr wrap="none" anchor="ctr"/>
            <a:lstStyle/>
            <a:p>
              <a:endParaRPr lang="ja-JP" altLang="en-US"/>
            </a:p>
          </p:txBody>
        </p:sp>
        <p:grpSp>
          <p:nvGrpSpPr>
            <p:cNvPr id="14" name="Group 56"/>
            <p:cNvGrpSpPr>
              <a:grpSpLocks noChangeAspect="1"/>
            </p:cNvGrpSpPr>
            <p:nvPr/>
          </p:nvGrpSpPr>
          <p:grpSpPr bwMode="auto">
            <a:xfrm rot="11782731" flipV="1">
              <a:off x="3036" y="2713"/>
              <a:ext cx="207" cy="199"/>
              <a:chOff x="4491" y="9707"/>
              <a:chExt cx="1429" cy="1906"/>
            </a:xfrm>
          </p:grpSpPr>
          <p:sp>
            <p:nvSpPr>
              <p:cNvPr id="14361" name="Oval 5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4362" name="Freeform 5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4363" name="Freeform 5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grpSp>
        <p:nvGrpSpPr>
          <p:cNvPr id="15" name="Group 61"/>
          <p:cNvGrpSpPr>
            <a:grpSpLocks/>
          </p:cNvGrpSpPr>
          <p:nvPr/>
        </p:nvGrpSpPr>
        <p:grpSpPr bwMode="auto">
          <a:xfrm>
            <a:off x="2570165" y="3036888"/>
            <a:ext cx="1425576" cy="2420937"/>
            <a:chOff x="1619" y="1913"/>
            <a:chExt cx="898" cy="1525"/>
          </a:xfrm>
        </p:grpSpPr>
        <p:grpSp>
          <p:nvGrpSpPr>
            <p:cNvPr id="16" name="Group 62"/>
            <p:cNvGrpSpPr>
              <a:grpSpLocks/>
            </p:cNvGrpSpPr>
            <p:nvPr/>
          </p:nvGrpSpPr>
          <p:grpSpPr bwMode="auto">
            <a:xfrm>
              <a:off x="1619" y="2275"/>
              <a:ext cx="243" cy="334"/>
              <a:chOff x="1437" y="1764"/>
              <a:chExt cx="243" cy="334"/>
            </a:xfrm>
          </p:grpSpPr>
          <p:sp>
            <p:nvSpPr>
              <p:cNvPr id="14354" name="Oval 63"/>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endParaRPr lang="ja-JP" altLang="en-US"/>
              </a:p>
            </p:txBody>
          </p:sp>
          <p:grpSp>
            <p:nvGrpSpPr>
              <p:cNvPr id="17" name="Group 64"/>
              <p:cNvGrpSpPr>
                <a:grpSpLocks/>
              </p:cNvGrpSpPr>
              <p:nvPr/>
            </p:nvGrpSpPr>
            <p:grpSpPr bwMode="auto">
              <a:xfrm>
                <a:off x="1437" y="1764"/>
                <a:ext cx="243" cy="334"/>
                <a:chOff x="1443" y="1764"/>
                <a:chExt cx="243" cy="334"/>
              </a:xfrm>
            </p:grpSpPr>
            <p:sp>
              <p:nvSpPr>
                <p:cNvPr id="14356" name="Freeform 65"/>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4357" name="Freeform 66"/>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grpSp>
          <p:nvGrpSpPr>
            <p:cNvPr id="18" name="Group 67"/>
            <p:cNvGrpSpPr>
              <a:grpSpLocks noChangeAspect="1"/>
            </p:cNvGrpSpPr>
            <p:nvPr/>
          </p:nvGrpSpPr>
          <p:grpSpPr bwMode="auto">
            <a:xfrm rot="-10687510">
              <a:off x="1860" y="3109"/>
              <a:ext cx="246" cy="329"/>
              <a:chOff x="4491" y="9707"/>
              <a:chExt cx="1429" cy="1906"/>
            </a:xfrm>
          </p:grpSpPr>
          <p:sp>
            <p:nvSpPr>
              <p:cNvPr id="14351" name="Oval 68"/>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endParaRPr lang="ja-JP" altLang="en-US"/>
              </a:p>
            </p:txBody>
          </p:sp>
          <p:sp>
            <p:nvSpPr>
              <p:cNvPr id="14352" name="Freeform 69"/>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sp>
            <p:nvSpPr>
              <p:cNvPr id="14353" name="Freeform 70"/>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endParaRPr lang="ja-JP" altLang="en-US"/>
              </a:p>
            </p:txBody>
          </p:sp>
        </p:grpSp>
        <p:grpSp>
          <p:nvGrpSpPr>
            <p:cNvPr id="19" name="Group 71"/>
            <p:cNvGrpSpPr>
              <a:grpSpLocks/>
            </p:cNvGrpSpPr>
            <p:nvPr/>
          </p:nvGrpSpPr>
          <p:grpSpPr bwMode="auto">
            <a:xfrm>
              <a:off x="1837" y="1913"/>
              <a:ext cx="680" cy="519"/>
              <a:chOff x="1837" y="1913"/>
              <a:chExt cx="680" cy="519"/>
            </a:xfrm>
          </p:grpSpPr>
          <p:sp>
            <p:nvSpPr>
              <p:cNvPr id="14349" name="Line 72"/>
              <p:cNvSpPr>
                <a:spLocks noChangeShapeType="1"/>
              </p:cNvSpPr>
              <p:nvPr/>
            </p:nvSpPr>
            <p:spPr bwMode="auto">
              <a:xfrm flipH="1">
                <a:off x="1837" y="2205"/>
                <a:ext cx="408" cy="227"/>
              </a:xfrm>
              <a:prstGeom prst="line">
                <a:avLst/>
              </a:prstGeom>
              <a:noFill/>
              <a:ln w="25400">
                <a:solidFill>
                  <a:srgbClr val="0000FF"/>
                </a:solidFill>
                <a:round/>
                <a:headEnd/>
                <a:tailEnd/>
              </a:ln>
            </p:spPr>
            <p:txBody>
              <a:bodyPr wrap="square" anchor="ctr">
                <a:spAutoFit/>
              </a:bodyPr>
              <a:lstStyle/>
              <a:p>
                <a:endParaRPr lang="ja-JP" altLang="en-US"/>
              </a:p>
            </p:txBody>
          </p:sp>
          <p:sp>
            <p:nvSpPr>
              <p:cNvPr id="14350" name="Text Box 73"/>
              <p:cNvSpPr txBox="1">
                <a:spLocks noChangeArrowheads="1"/>
              </p:cNvSpPr>
              <p:nvPr/>
            </p:nvSpPr>
            <p:spPr bwMode="auto">
              <a:xfrm>
                <a:off x="1975" y="1913"/>
                <a:ext cx="542" cy="291"/>
              </a:xfrm>
              <a:prstGeom prst="rect">
                <a:avLst/>
              </a:prstGeom>
              <a:noFill/>
              <a:ln w="25400" algn="ctr">
                <a:solidFill>
                  <a:srgbClr val="0000FF"/>
                </a:solidFill>
                <a:miter lim="800000"/>
                <a:headEnd/>
                <a:tailEnd/>
              </a:ln>
            </p:spPr>
            <p:txBody>
              <a:bodyPr wrap="square">
                <a:spAutoFit/>
              </a:bodyPr>
              <a:lstStyle/>
              <a:p>
                <a:r>
                  <a:rPr lang="ja-JP" altLang="en-US" dirty="0" smtClean="0">
                    <a:solidFill>
                      <a:srgbClr val="0000CC"/>
                    </a:solidFill>
                  </a:rPr>
                  <a:t>銀河</a:t>
                </a:r>
                <a:endParaRPr lang="en-US" altLang="ja-JP" dirty="0">
                  <a:solidFill>
                    <a:srgbClr val="0000CC"/>
                  </a:solidFill>
                </a:endParaRPr>
              </a:p>
            </p:txBody>
          </p:sp>
        </p:grpSp>
      </p:grpSp>
      <p:sp>
        <p:nvSpPr>
          <p:cNvPr id="59" name="Text Box 3"/>
          <p:cNvSpPr txBox="1">
            <a:spLocks noChangeArrowheads="1"/>
          </p:cNvSpPr>
          <p:nvPr/>
        </p:nvSpPr>
        <p:spPr bwMode="auto">
          <a:xfrm>
            <a:off x="478086" y="888281"/>
            <a:ext cx="8486775" cy="1200329"/>
          </a:xfrm>
          <a:prstGeom prst="rect">
            <a:avLst/>
          </a:prstGeom>
          <a:noFill/>
          <a:ln w="9525">
            <a:noFill/>
            <a:miter lim="800000"/>
            <a:headEnd/>
            <a:tailEnd/>
          </a:ln>
        </p:spPr>
        <p:txBody>
          <a:bodyPr>
            <a:spAutoFit/>
          </a:bodyPr>
          <a:lstStyle/>
          <a:p>
            <a:pPr algn="l"/>
            <a:r>
              <a:rPr lang="ja-JP" altLang="en-US" dirty="0" smtClean="0"/>
              <a:t>ハローは単調に成長し</a:t>
            </a:r>
            <a:r>
              <a:rPr lang="en-US" altLang="ja-JP" dirty="0" smtClean="0"/>
              <a:t>, </a:t>
            </a:r>
            <a:r>
              <a:rPr lang="ja-JP" altLang="en-US" dirty="0" smtClean="0"/>
              <a:t>銀河も合体して巨大銀河が形成される</a:t>
            </a:r>
            <a:r>
              <a:rPr lang="en-US" altLang="ja-JP" dirty="0" smtClean="0"/>
              <a:t>.  </a:t>
            </a:r>
            <a:r>
              <a:rPr lang="ja-JP" altLang="en-US" dirty="0" smtClean="0">
                <a:solidFill>
                  <a:srgbClr val="FF0000"/>
                </a:solidFill>
              </a:rPr>
              <a:t>銀河の形態は合体の様子によって大きく異なってくる</a:t>
            </a:r>
            <a:r>
              <a:rPr lang="en-US" altLang="ja-JP" dirty="0" smtClean="0">
                <a:solidFill>
                  <a:srgbClr val="FF0000"/>
                </a:solidFill>
              </a:rPr>
              <a:t>.  </a:t>
            </a:r>
            <a:r>
              <a:rPr lang="ja-JP" altLang="en-US" dirty="0" smtClean="0"/>
              <a:t>また星の形成と進化により</a:t>
            </a:r>
            <a:r>
              <a:rPr lang="en-US" altLang="ja-JP" dirty="0" smtClean="0"/>
              <a:t>, </a:t>
            </a:r>
            <a:r>
              <a:rPr lang="ja-JP" altLang="en-US" dirty="0" smtClean="0"/>
              <a:t>銀河の重元素量は単調に増大してゆく</a:t>
            </a:r>
            <a:r>
              <a:rPr lang="en-US" altLang="ja-JP" dirty="0" smtClean="0"/>
              <a:t>.  </a:t>
            </a:r>
            <a:endParaRPr lang="en-US" altLang="ja-JP" dirty="0"/>
          </a:p>
        </p:txBody>
      </p:sp>
      <p:sp>
        <p:nvSpPr>
          <p:cNvPr id="61"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1.2</a:t>
            </a:r>
            <a:r>
              <a:rPr kumimoji="0" lang="ja-JP" altLang="en-US" sz="2800" dirty="0" smtClean="0">
                <a:solidFill>
                  <a:srgbClr val="000066"/>
                </a:solidFill>
                <a:cs typeface="Times New Roman" pitchFamily="18" charset="0"/>
              </a:rPr>
              <a:t> 銀河の形成と進化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xlarge_web.jpg"/>
          <p:cNvPicPr>
            <a:picLocks noChangeAspect="1"/>
          </p:cNvPicPr>
          <p:nvPr/>
        </p:nvPicPr>
        <p:blipFill>
          <a:blip r:embed="rId2" cstate="print"/>
          <a:stretch>
            <a:fillRect/>
          </a:stretch>
        </p:blipFill>
        <p:spPr>
          <a:xfrm>
            <a:off x="428596" y="114277"/>
            <a:ext cx="8286808" cy="662944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608038" y="895633"/>
            <a:ext cx="7678738" cy="461665"/>
          </a:xfrm>
          <a:prstGeom prst="rect">
            <a:avLst/>
          </a:prstGeom>
          <a:noFill/>
          <a:ln w="9525">
            <a:noFill/>
            <a:miter lim="800000"/>
            <a:headEnd/>
            <a:tailEnd/>
          </a:ln>
        </p:spPr>
        <p:txBody>
          <a:bodyPr>
            <a:spAutoFit/>
          </a:bodyPr>
          <a:lstStyle/>
          <a:p>
            <a:pPr algn="l"/>
            <a:r>
              <a:rPr lang="ja-JP" altLang="en-US" dirty="0" smtClean="0">
                <a:latin typeface="Times New Roman" pitchFamily="18" charset="0"/>
                <a:ea typeface="+mn-ea"/>
                <a:cs typeface="Times New Roman" pitchFamily="18" charset="0"/>
              </a:rPr>
              <a:t>衝突合体と星形成により銀河は形を整えていく</a:t>
            </a:r>
            <a:r>
              <a:rPr lang="en-US" altLang="ja-JP" dirty="0" smtClean="0">
                <a:latin typeface="Times New Roman" pitchFamily="18" charset="0"/>
                <a:ea typeface="+mn-ea"/>
                <a:cs typeface="Times New Roman" pitchFamily="18" charset="0"/>
              </a:rPr>
              <a:t>. </a:t>
            </a:r>
          </a:p>
        </p:txBody>
      </p:sp>
      <p:sp>
        <p:nvSpPr>
          <p:cNvPr id="12" name="Text Box 9"/>
          <p:cNvSpPr txBox="1">
            <a:spLocks noChangeArrowheads="1"/>
          </p:cNvSpPr>
          <p:nvPr/>
        </p:nvSpPr>
        <p:spPr bwMode="auto">
          <a:xfrm>
            <a:off x="395288" y="331788"/>
            <a:ext cx="5462596" cy="461665"/>
          </a:xfrm>
          <a:prstGeom prst="rect">
            <a:avLst/>
          </a:prstGeom>
          <a:noFill/>
          <a:ln w="9525">
            <a:noFill/>
            <a:miter lim="800000"/>
            <a:headEnd/>
            <a:tailEnd/>
          </a:ln>
          <a:effectLst/>
        </p:spPr>
        <p:txBody>
          <a:bodyPr wrap="square">
            <a:spAutoFit/>
          </a:bodyPr>
          <a:lstStyle/>
          <a:p>
            <a:r>
              <a:rPr lang="ja-JP" altLang="en-US" dirty="0" smtClean="0">
                <a:solidFill>
                  <a:srgbClr val="0000CC"/>
                </a:solidFill>
                <a:latin typeface="Times New Roman" pitchFamily="18" charset="0"/>
                <a:cs typeface="Times New Roman" pitchFamily="18" charset="0"/>
              </a:rPr>
              <a:t>銀河の形態の出現</a:t>
            </a:r>
            <a:endParaRPr lang="ja-JP" altLang="en-US" dirty="0">
              <a:solidFill>
                <a:srgbClr val="0000CC"/>
              </a:solidFill>
              <a:latin typeface="Times New Roman" pitchFamily="18" charset="0"/>
              <a:cs typeface="Times New Roman" pitchFamily="18" charset="0"/>
            </a:endParaRPr>
          </a:p>
        </p:txBody>
      </p:sp>
      <p:pic>
        <p:nvPicPr>
          <p:cNvPr id="13" name="図 12" descr="tuning_fork_distant.jpg"/>
          <p:cNvPicPr>
            <a:picLocks noChangeAspect="1"/>
          </p:cNvPicPr>
          <p:nvPr/>
        </p:nvPicPr>
        <p:blipFill>
          <a:blip r:embed="rId2" cstate="print"/>
          <a:stretch>
            <a:fillRect/>
          </a:stretch>
        </p:blipFill>
        <p:spPr>
          <a:xfrm>
            <a:off x="598740" y="1478269"/>
            <a:ext cx="7920000" cy="466537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tuning_fork_local.jpg"/>
          <p:cNvPicPr>
            <a:picLocks noChangeAspect="1"/>
          </p:cNvPicPr>
          <p:nvPr/>
        </p:nvPicPr>
        <p:blipFill>
          <a:blip r:embed="rId2" cstate="print"/>
          <a:stretch>
            <a:fillRect/>
          </a:stretch>
        </p:blipFill>
        <p:spPr>
          <a:xfrm>
            <a:off x="621431" y="1727980"/>
            <a:ext cx="7920000" cy="4344226"/>
          </a:xfrm>
          <a:prstGeom prst="rect">
            <a:avLst/>
          </a:prstGeom>
        </p:spPr>
      </p:pic>
      <p:sp>
        <p:nvSpPr>
          <p:cNvPr id="10" name="Text Box 2"/>
          <p:cNvSpPr txBox="1">
            <a:spLocks noChangeArrowheads="1"/>
          </p:cNvSpPr>
          <p:nvPr/>
        </p:nvSpPr>
        <p:spPr bwMode="auto">
          <a:xfrm>
            <a:off x="642910" y="785794"/>
            <a:ext cx="7678738" cy="830997"/>
          </a:xfrm>
          <a:prstGeom prst="rect">
            <a:avLst/>
          </a:prstGeom>
          <a:noFill/>
          <a:ln w="9525">
            <a:noFill/>
            <a:miter lim="800000"/>
            <a:headEnd/>
            <a:tailEnd/>
          </a:ln>
        </p:spPr>
        <p:txBody>
          <a:bodyPr>
            <a:spAutoFit/>
          </a:bodyPr>
          <a:lstStyle/>
          <a:p>
            <a:r>
              <a:rPr lang="ja-JP" altLang="en-US" dirty="0" smtClean="0">
                <a:latin typeface="Times New Roman" pitchFamily="18" charset="0"/>
                <a:ea typeface="+mn-ea"/>
                <a:cs typeface="Times New Roman" pitchFamily="18" charset="0"/>
              </a:rPr>
              <a:t>現在は銀河合体の頻度も下がり</a:t>
            </a:r>
            <a:r>
              <a:rPr lang="en-US" altLang="ja-JP" dirty="0" smtClean="0">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巨大銀河の多くが規則的な形態を持つに至っている</a:t>
            </a:r>
            <a:r>
              <a:rPr lang="en-US" altLang="ja-JP" dirty="0" smtClean="0">
                <a:latin typeface="Times New Roman" pitchFamily="18" charset="0"/>
                <a:ea typeface="+mn-ea"/>
                <a:cs typeface="Times New Roman" pitchFamily="18" charset="0"/>
              </a:rPr>
              <a:t>. </a:t>
            </a:r>
          </a:p>
        </p:txBody>
      </p:sp>
      <p:sp>
        <p:nvSpPr>
          <p:cNvPr id="5" name="Text Box 9"/>
          <p:cNvSpPr txBox="1">
            <a:spLocks noChangeArrowheads="1"/>
          </p:cNvSpPr>
          <p:nvPr/>
        </p:nvSpPr>
        <p:spPr bwMode="auto">
          <a:xfrm>
            <a:off x="395288" y="331788"/>
            <a:ext cx="5462596" cy="461665"/>
          </a:xfrm>
          <a:prstGeom prst="rect">
            <a:avLst/>
          </a:prstGeom>
          <a:noFill/>
          <a:ln w="9525">
            <a:noFill/>
            <a:miter lim="800000"/>
            <a:headEnd/>
            <a:tailEnd/>
          </a:ln>
          <a:effectLst/>
        </p:spPr>
        <p:txBody>
          <a:bodyPr wrap="square">
            <a:spAutoFit/>
          </a:bodyPr>
          <a:lstStyle/>
          <a:p>
            <a:r>
              <a:rPr lang="ja-JP" altLang="en-US" dirty="0" smtClean="0">
                <a:solidFill>
                  <a:srgbClr val="0000CC"/>
                </a:solidFill>
                <a:latin typeface="Times New Roman" pitchFamily="18" charset="0"/>
                <a:cs typeface="Times New Roman" pitchFamily="18" charset="0"/>
              </a:rPr>
              <a:t>銀河の形態の出現</a:t>
            </a:r>
            <a:endParaRPr lang="ja-JP" altLang="en-US"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1.3</a:t>
            </a:r>
            <a:r>
              <a:rPr kumimoji="0" lang="ja-JP" altLang="en-US" sz="2800" dirty="0" smtClean="0">
                <a:solidFill>
                  <a:srgbClr val="000066"/>
                </a:solidFill>
                <a:cs typeface="Times New Roman" pitchFamily="18" charset="0"/>
              </a:rPr>
              <a:t> 宇宙の星形成史</a:t>
            </a:r>
            <a:endParaRPr lang="en-US" altLang="ja-JP" sz="2800" dirty="0">
              <a:solidFill>
                <a:srgbClr val="000066"/>
              </a:solidFill>
              <a:cs typeface="Times New Roman" pitchFamily="18" charset="0"/>
            </a:endParaRPr>
          </a:p>
        </p:txBody>
      </p:sp>
      <p:pic>
        <p:nvPicPr>
          <p:cNvPr id="3" name="Picture 2" descr="hopkins_fig1"/>
          <p:cNvPicPr>
            <a:picLocks noChangeAspect="1" noChangeArrowheads="1"/>
          </p:cNvPicPr>
          <p:nvPr/>
        </p:nvPicPr>
        <p:blipFill>
          <a:blip r:embed="rId2" cstate="print"/>
          <a:srcRect/>
          <a:stretch>
            <a:fillRect/>
          </a:stretch>
        </p:blipFill>
        <p:spPr bwMode="auto">
          <a:xfrm>
            <a:off x="1160463" y="1052513"/>
            <a:ext cx="6796087" cy="5184775"/>
          </a:xfrm>
          <a:prstGeom prst="rect">
            <a:avLst/>
          </a:prstGeom>
          <a:noFill/>
          <a:ln w="9525">
            <a:noFill/>
            <a:miter lim="800000"/>
            <a:headEnd/>
            <a:tailEnd/>
          </a:ln>
        </p:spPr>
      </p:pic>
      <p:sp>
        <p:nvSpPr>
          <p:cNvPr id="7" name="Text Box 8"/>
          <p:cNvSpPr txBox="1">
            <a:spLocks noChangeArrowheads="1"/>
          </p:cNvSpPr>
          <p:nvPr/>
        </p:nvSpPr>
        <p:spPr bwMode="auto">
          <a:xfrm>
            <a:off x="1330325" y="5876925"/>
            <a:ext cx="7058025" cy="457200"/>
          </a:xfrm>
          <a:prstGeom prst="rect">
            <a:avLst/>
          </a:prstGeom>
          <a:solidFill>
            <a:schemeClr val="bg1"/>
          </a:solidFill>
          <a:ln w="25400">
            <a:noFill/>
            <a:miter lim="800000"/>
            <a:headEnd/>
            <a:tailEnd/>
          </a:ln>
        </p:spPr>
        <p:txBody>
          <a:bodyPr>
            <a:spAutoFit/>
          </a:bodyPr>
          <a:lstStyle/>
          <a:p>
            <a:pPr>
              <a:spcBef>
                <a:spcPct val="0"/>
              </a:spcBef>
            </a:pPr>
            <a:r>
              <a:rPr lang="en-US" altLang="ja-JP" dirty="0">
                <a:solidFill>
                  <a:srgbClr val="FF0000"/>
                </a:solidFill>
              </a:rPr>
              <a:t>(Today)</a:t>
            </a:r>
            <a:r>
              <a:rPr lang="ja-JP" altLang="en-US" dirty="0">
                <a:solidFill>
                  <a:srgbClr val="FF0000"/>
                </a:solidFill>
              </a:rPr>
              <a:t>　　　　　　　　　　　　　　　　　　</a:t>
            </a:r>
            <a:r>
              <a:rPr lang="en-US" altLang="ja-JP" dirty="0">
                <a:solidFill>
                  <a:srgbClr val="FF0000"/>
                </a:solidFill>
              </a:rPr>
              <a:t>(Early epoch)</a:t>
            </a:r>
          </a:p>
        </p:txBody>
      </p:sp>
      <p:sp>
        <p:nvSpPr>
          <p:cNvPr id="8" name="Text Box 9"/>
          <p:cNvSpPr txBox="1">
            <a:spLocks noChangeArrowheads="1"/>
          </p:cNvSpPr>
          <p:nvPr/>
        </p:nvSpPr>
        <p:spPr bwMode="auto">
          <a:xfrm rot="-5400000">
            <a:off x="-1967707" y="3272632"/>
            <a:ext cx="5472113" cy="457200"/>
          </a:xfrm>
          <a:prstGeom prst="rect">
            <a:avLst/>
          </a:prstGeom>
          <a:solidFill>
            <a:schemeClr val="bg1"/>
          </a:solidFill>
          <a:ln w="25400">
            <a:noFill/>
            <a:miter lim="800000"/>
            <a:headEnd/>
            <a:tailEnd/>
          </a:ln>
        </p:spPr>
        <p:txBody>
          <a:bodyPr>
            <a:spAutoFit/>
          </a:bodyPr>
          <a:lstStyle/>
          <a:p>
            <a:pPr algn="ctr">
              <a:spcBef>
                <a:spcPct val="0"/>
              </a:spcBef>
            </a:pPr>
            <a:r>
              <a:rPr lang="ja-JP" altLang="en-US" dirty="0" smtClean="0">
                <a:solidFill>
                  <a:srgbClr val="FF0000"/>
                </a:solidFill>
              </a:rPr>
              <a:t>宇宙の星形成密度</a:t>
            </a:r>
            <a:endParaRPr lang="en-US" altLang="ja-JP" dirty="0">
              <a:solidFill>
                <a:srgbClr val="FF0000"/>
              </a:solidFill>
            </a:endParaRPr>
          </a:p>
        </p:txBody>
      </p:sp>
      <p:sp>
        <p:nvSpPr>
          <p:cNvPr id="9" name="Rectangle 10"/>
          <p:cNvSpPr>
            <a:spLocks noChangeArrowheads="1"/>
          </p:cNvSpPr>
          <p:nvPr/>
        </p:nvSpPr>
        <p:spPr bwMode="auto">
          <a:xfrm>
            <a:off x="5291138" y="6356350"/>
            <a:ext cx="3744912" cy="457200"/>
          </a:xfrm>
          <a:prstGeom prst="rect">
            <a:avLst/>
          </a:prstGeom>
          <a:noFill/>
          <a:ln w="9525">
            <a:noFill/>
            <a:miter lim="800000"/>
            <a:headEnd/>
            <a:tailEnd/>
          </a:ln>
        </p:spPr>
        <p:txBody>
          <a:bodyPr>
            <a:spAutoFit/>
          </a:bodyPr>
          <a:lstStyle/>
          <a:p>
            <a:pPr algn="l">
              <a:spcBef>
                <a:spcPct val="0"/>
              </a:spcBef>
            </a:pPr>
            <a:r>
              <a:rPr lang="en-US" altLang="ja-JP"/>
              <a:t>(Hopkins &amp; Beacom 2006)</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1.3</a:t>
            </a:r>
            <a:r>
              <a:rPr kumimoji="0" lang="ja-JP" altLang="en-US" sz="2800" dirty="0" smtClean="0">
                <a:solidFill>
                  <a:srgbClr val="000066"/>
                </a:solidFill>
                <a:cs typeface="Times New Roman" pitchFamily="18" charset="0"/>
              </a:rPr>
              <a:t> 宇宙の星形成史</a:t>
            </a:r>
            <a:endParaRPr lang="en-US" altLang="ja-JP" sz="2800" dirty="0">
              <a:solidFill>
                <a:srgbClr val="000066"/>
              </a:solidFill>
              <a:cs typeface="Times New Roman" pitchFamily="18" charset="0"/>
            </a:endParaRPr>
          </a:p>
        </p:txBody>
      </p:sp>
      <p:pic>
        <p:nvPicPr>
          <p:cNvPr id="3" name="Picture 2" descr="hopkins_fig1"/>
          <p:cNvPicPr>
            <a:picLocks noChangeAspect="1" noChangeArrowheads="1"/>
          </p:cNvPicPr>
          <p:nvPr/>
        </p:nvPicPr>
        <p:blipFill>
          <a:blip r:embed="rId2" cstate="print"/>
          <a:srcRect/>
          <a:stretch>
            <a:fillRect/>
          </a:stretch>
        </p:blipFill>
        <p:spPr bwMode="auto">
          <a:xfrm>
            <a:off x="1160463" y="1052513"/>
            <a:ext cx="6796087" cy="5184775"/>
          </a:xfrm>
          <a:prstGeom prst="rect">
            <a:avLst/>
          </a:prstGeom>
          <a:noFill/>
          <a:ln w="9525">
            <a:noFill/>
            <a:miter lim="800000"/>
            <a:headEnd/>
            <a:tailEnd/>
          </a:ln>
        </p:spPr>
      </p:pic>
      <p:sp>
        <p:nvSpPr>
          <p:cNvPr id="7" name="Text Box 8"/>
          <p:cNvSpPr txBox="1">
            <a:spLocks noChangeArrowheads="1"/>
          </p:cNvSpPr>
          <p:nvPr/>
        </p:nvSpPr>
        <p:spPr bwMode="auto">
          <a:xfrm>
            <a:off x="1330325" y="5876925"/>
            <a:ext cx="7058025" cy="457200"/>
          </a:xfrm>
          <a:prstGeom prst="rect">
            <a:avLst/>
          </a:prstGeom>
          <a:solidFill>
            <a:schemeClr val="bg1"/>
          </a:solidFill>
          <a:ln w="25400">
            <a:noFill/>
            <a:miter lim="800000"/>
            <a:headEnd/>
            <a:tailEnd/>
          </a:ln>
        </p:spPr>
        <p:txBody>
          <a:bodyPr>
            <a:spAutoFit/>
          </a:bodyPr>
          <a:lstStyle/>
          <a:p>
            <a:pPr>
              <a:spcBef>
                <a:spcPct val="0"/>
              </a:spcBef>
            </a:pPr>
            <a:r>
              <a:rPr lang="en-US" altLang="ja-JP" dirty="0">
                <a:solidFill>
                  <a:srgbClr val="FF0000"/>
                </a:solidFill>
              </a:rPr>
              <a:t>(Today)</a:t>
            </a:r>
            <a:r>
              <a:rPr lang="ja-JP" altLang="en-US" dirty="0">
                <a:solidFill>
                  <a:srgbClr val="FF0000"/>
                </a:solidFill>
              </a:rPr>
              <a:t>　　　　　　　　　　　　　　　　　　</a:t>
            </a:r>
            <a:r>
              <a:rPr lang="en-US" altLang="ja-JP" dirty="0">
                <a:solidFill>
                  <a:srgbClr val="FF0000"/>
                </a:solidFill>
              </a:rPr>
              <a:t>(Early epoch)</a:t>
            </a:r>
          </a:p>
        </p:txBody>
      </p:sp>
      <p:sp>
        <p:nvSpPr>
          <p:cNvPr id="8" name="Text Box 9"/>
          <p:cNvSpPr txBox="1">
            <a:spLocks noChangeArrowheads="1"/>
          </p:cNvSpPr>
          <p:nvPr/>
        </p:nvSpPr>
        <p:spPr bwMode="auto">
          <a:xfrm rot="-5400000">
            <a:off x="-1967707" y="3272632"/>
            <a:ext cx="5472113" cy="457200"/>
          </a:xfrm>
          <a:prstGeom prst="rect">
            <a:avLst/>
          </a:prstGeom>
          <a:solidFill>
            <a:schemeClr val="bg1"/>
          </a:solidFill>
          <a:ln w="25400">
            <a:noFill/>
            <a:miter lim="800000"/>
            <a:headEnd/>
            <a:tailEnd/>
          </a:ln>
        </p:spPr>
        <p:txBody>
          <a:bodyPr>
            <a:spAutoFit/>
          </a:bodyPr>
          <a:lstStyle/>
          <a:p>
            <a:pPr algn="ctr">
              <a:spcBef>
                <a:spcPct val="0"/>
              </a:spcBef>
            </a:pPr>
            <a:r>
              <a:rPr lang="ja-JP" altLang="en-US" dirty="0" smtClean="0">
                <a:solidFill>
                  <a:srgbClr val="FF0000"/>
                </a:solidFill>
              </a:rPr>
              <a:t>宇宙の星形成密度</a:t>
            </a:r>
            <a:endParaRPr lang="en-US" altLang="ja-JP" dirty="0">
              <a:solidFill>
                <a:srgbClr val="FF0000"/>
              </a:solidFill>
            </a:endParaRPr>
          </a:p>
        </p:txBody>
      </p:sp>
      <p:sp>
        <p:nvSpPr>
          <p:cNvPr id="9" name="Rectangle 10"/>
          <p:cNvSpPr>
            <a:spLocks noChangeArrowheads="1"/>
          </p:cNvSpPr>
          <p:nvPr/>
        </p:nvSpPr>
        <p:spPr bwMode="auto">
          <a:xfrm>
            <a:off x="5291138" y="6356350"/>
            <a:ext cx="3744912" cy="457200"/>
          </a:xfrm>
          <a:prstGeom prst="rect">
            <a:avLst/>
          </a:prstGeom>
          <a:noFill/>
          <a:ln w="9525">
            <a:noFill/>
            <a:miter lim="800000"/>
            <a:headEnd/>
            <a:tailEnd/>
          </a:ln>
        </p:spPr>
        <p:txBody>
          <a:bodyPr>
            <a:spAutoFit/>
          </a:bodyPr>
          <a:lstStyle/>
          <a:p>
            <a:pPr algn="l">
              <a:spcBef>
                <a:spcPct val="0"/>
              </a:spcBef>
            </a:pPr>
            <a:r>
              <a:rPr lang="en-US" altLang="ja-JP"/>
              <a:t>(Hopkins &amp; Beacom 2006)</a:t>
            </a:r>
          </a:p>
        </p:txBody>
      </p:sp>
      <p:sp>
        <p:nvSpPr>
          <p:cNvPr id="10" name="正方形/長方形 9"/>
          <p:cNvSpPr/>
          <p:nvPr/>
        </p:nvSpPr>
        <p:spPr bwMode="auto">
          <a:xfrm>
            <a:off x="3779912" y="1484784"/>
            <a:ext cx="1152128" cy="4320480"/>
          </a:xfrm>
          <a:prstGeom prst="rect">
            <a:avLst/>
          </a:prstGeom>
          <a:solidFill>
            <a:srgbClr val="FF0000">
              <a:alpha val="43000"/>
            </a:srgbClr>
          </a:solidFill>
          <a:ln w="25400">
            <a:solidFill>
              <a:srgbClr val="FF0000"/>
            </a:solidFill>
            <a:miter lim="800000"/>
            <a:headEnd/>
            <a:tailEnd/>
          </a:ln>
          <a:effectLst/>
        </p:spPr>
        <p:txBody>
          <a:bodyPr wrap="square" rtlCol="0" anchor="ctr">
            <a:spAutoFit/>
          </a:bodyPr>
          <a:lstStyle/>
          <a:p>
            <a:pPr algn="ctr">
              <a:spcBef>
                <a:spcPct val="0"/>
              </a:spcBef>
            </a:pPr>
            <a:endParaRPr kumimoji="1" lang="ja-JP" altLang="en-US" dirty="0" smtClean="0">
              <a:latin typeface="Times New Roman" pitchFamily="18" charset="0"/>
            </a:endParaRPr>
          </a:p>
        </p:txBody>
      </p:sp>
      <p:cxnSp>
        <p:nvCxnSpPr>
          <p:cNvPr id="12" name="直線矢印コネクタ 11"/>
          <p:cNvCxnSpPr>
            <a:stCxn id="16" idx="0"/>
            <a:endCxn id="10" idx="3"/>
          </p:cNvCxnSpPr>
          <p:nvPr/>
        </p:nvCxnSpPr>
        <p:spPr bwMode="auto">
          <a:xfrm flipH="1" flipV="1">
            <a:off x="4932040" y="3645024"/>
            <a:ext cx="1446906" cy="1368152"/>
          </a:xfrm>
          <a:prstGeom prst="straightConnector1">
            <a:avLst/>
          </a:prstGeom>
          <a:noFill/>
          <a:ln w="25400" cap="flat" cmpd="sng" algn="ctr">
            <a:solidFill>
              <a:srgbClr val="FF0000"/>
            </a:solidFill>
            <a:prstDash val="solid"/>
            <a:round/>
            <a:headEnd type="none" w="med" len="med"/>
            <a:tailEnd type="arrow"/>
          </a:ln>
          <a:effectLst/>
        </p:spPr>
      </p:cxnSp>
      <p:sp>
        <p:nvSpPr>
          <p:cNvPr id="16" name="テキスト ボックス 15"/>
          <p:cNvSpPr txBox="1"/>
          <p:nvPr/>
        </p:nvSpPr>
        <p:spPr bwMode="auto">
          <a:xfrm>
            <a:off x="5148064" y="5013176"/>
            <a:ext cx="2461764" cy="461665"/>
          </a:xfrm>
          <a:prstGeom prst="rect">
            <a:avLst/>
          </a:prstGeom>
          <a:noFill/>
          <a:ln w="25400" algn="ctr">
            <a:solidFill>
              <a:srgbClr val="FF0000"/>
            </a:solidFill>
            <a:miter lim="800000"/>
            <a:headEnd/>
            <a:tailEnd/>
          </a:ln>
          <a:effectLst/>
        </p:spPr>
        <p:txBody>
          <a:bodyPr wrap="none" rtlCol="0">
            <a:spAutoFit/>
          </a:bodyPr>
          <a:lstStyle/>
          <a:p>
            <a:r>
              <a:rPr kumimoji="1" lang="en-US" altLang="ja-JP" dirty="0" smtClean="0">
                <a:solidFill>
                  <a:srgbClr val="FF0000"/>
                </a:solidFill>
                <a:latin typeface="Times New Roman" pitchFamily="18" charset="0"/>
              </a:rPr>
              <a:t>Interesting epoch</a:t>
            </a:r>
            <a:endParaRPr kumimoji="1" lang="ja-JP" altLang="en-US"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compare_SFR"/>
          <p:cNvPicPr>
            <a:picLocks noChangeAspect="1" noChangeArrowheads="1"/>
          </p:cNvPicPr>
          <p:nvPr/>
        </p:nvPicPr>
        <p:blipFill>
          <a:blip r:embed="rId2" cstate="print"/>
          <a:srcRect/>
          <a:stretch>
            <a:fillRect/>
          </a:stretch>
        </p:blipFill>
        <p:spPr bwMode="auto">
          <a:xfrm>
            <a:off x="0" y="1157843"/>
            <a:ext cx="5442754" cy="4713040"/>
          </a:xfrm>
          <a:prstGeom prst="rect">
            <a:avLst/>
          </a:prstGeom>
          <a:noFill/>
        </p:spPr>
      </p:pic>
      <p:sp>
        <p:nvSpPr>
          <p:cNvPr id="5" name="Rectangle 5"/>
          <p:cNvSpPr>
            <a:spLocks noChangeArrowheads="1"/>
          </p:cNvSpPr>
          <p:nvPr/>
        </p:nvSpPr>
        <p:spPr bwMode="auto">
          <a:xfrm>
            <a:off x="1259632" y="2237963"/>
            <a:ext cx="2160589" cy="457200"/>
          </a:xfrm>
          <a:prstGeom prst="rect">
            <a:avLst/>
          </a:prstGeom>
          <a:noFill/>
          <a:ln w="9525">
            <a:noFill/>
            <a:miter lim="800000"/>
            <a:headEnd/>
            <a:tailEnd/>
          </a:ln>
          <a:effectLst/>
        </p:spPr>
        <p:txBody>
          <a:bodyPr>
            <a:spAutoFit/>
          </a:bodyPr>
          <a:lstStyle/>
          <a:p>
            <a:pPr>
              <a:spcBef>
                <a:spcPct val="0"/>
              </a:spcBef>
            </a:pPr>
            <a:r>
              <a:rPr lang="ja-JP" altLang="en-US" dirty="0">
                <a:solidFill>
                  <a:srgbClr val="FF0000"/>
                </a:solidFill>
                <a:latin typeface="Times New Roman" pitchFamily="18" charset="0"/>
              </a:rPr>
              <a:t>隠れた星形成</a:t>
            </a:r>
          </a:p>
        </p:txBody>
      </p:sp>
      <p:sp>
        <p:nvSpPr>
          <p:cNvPr id="7" name="Rectangle 7"/>
          <p:cNvSpPr>
            <a:spLocks noChangeArrowheads="1"/>
          </p:cNvSpPr>
          <p:nvPr/>
        </p:nvSpPr>
        <p:spPr bwMode="auto">
          <a:xfrm>
            <a:off x="2555776" y="4182179"/>
            <a:ext cx="2449514" cy="822325"/>
          </a:xfrm>
          <a:prstGeom prst="rect">
            <a:avLst/>
          </a:prstGeom>
          <a:solidFill>
            <a:schemeClr val="bg1"/>
          </a:solidFill>
          <a:ln w="9525">
            <a:noFill/>
            <a:miter lim="800000"/>
            <a:headEnd/>
            <a:tailEnd/>
          </a:ln>
          <a:effectLst/>
        </p:spPr>
        <p:txBody>
          <a:bodyPr>
            <a:spAutoFit/>
          </a:bodyPr>
          <a:lstStyle/>
          <a:p>
            <a:pPr>
              <a:spcBef>
                <a:spcPct val="0"/>
              </a:spcBef>
            </a:pPr>
            <a:r>
              <a:rPr lang="ja-JP" altLang="en-US">
                <a:solidFill>
                  <a:srgbClr val="0000CC"/>
                </a:solidFill>
                <a:latin typeface="Times New Roman" pitchFamily="18" charset="0"/>
              </a:rPr>
              <a:t>　　　　　　　</a:t>
            </a:r>
          </a:p>
          <a:p>
            <a:pPr>
              <a:spcBef>
                <a:spcPct val="0"/>
              </a:spcBef>
            </a:pPr>
            <a:r>
              <a:rPr lang="ja-JP" altLang="en-US">
                <a:solidFill>
                  <a:srgbClr val="0000CC"/>
                </a:solidFill>
                <a:latin typeface="Times New Roman" pitchFamily="18" charset="0"/>
              </a:rPr>
              <a:t>　　　　　</a:t>
            </a:r>
          </a:p>
        </p:txBody>
      </p:sp>
      <p:sp>
        <p:nvSpPr>
          <p:cNvPr id="10" name="Text Box 6"/>
          <p:cNvSpPr txBox="1">
            <a:spLocks noChangeArrowheads="1"/>
          </p:cNvSpPr>
          <p:nvPr/>
        </p:nvSpPr>
        <p:spPr bwMode="auto">
          <a:xfrm>
            <a:off x="395288" y="322263"/>
            <a:ext cx="8534430" cy="461665"/>
          </a:xfrm>
          <a:prstGeom prst="rect">
            <a:avLst/>
          </a:prstGeom>
          <a:noFill/>
          <a:ln w="38100" algn="ctr">
            <a:noFill/>
            <a:miter lim="800000"/>
            <a:headEnd/>
            <a:tailEnd/>
          </a:ln>
        </p:spPr>
        <p:txBody>
          <a:bodyPr wrap="square">
            <a:spAutoFit/>
          </a:bodyPr>
          <a:lstStyle/>
          <a:p>
            <a:pPr>
              <a:spcBef>
                <a:spcPct val="50000"/>
              </a:spcBef>
            </a:pPr>
            <a:r>
              <a:rPr lang="ja-JP" altLang="en-US" dirty="0" smtClean="0">
                <a:solidFill>
                  <a:srgbClr val="0000CC"/>
                </a:solidFill>
                <a:latin typeface="Times New Roman" pitchFamily="18" charset="0"/>
                <a:cs typeface="Times New Roman" pitchFamily="18" charset="0"/>
              </a:rPr>
              <a:t>星形成史</a:t>
            </a:r>
            <a:r>
              <a:rPr lang="ja-JP" altLang="en-US" sz="2400" b="1" dirty="0" smtClean="0">
                <a:solidFill>
                  <a:srgbClr val="0000CC"/>
                </a:solidFill>
                <a:latin typeface="Times New Roman" pitchFamily="18" charset="0"/>
                <a:cs typeface="Times New Roman" pitchFamily="18" charset="0"/>
              </a:rPr>
              <a:t>における赤外銀河の重要性</a:t>
            </a:r>
            <a:endParaRPr lang="en-US" altLang="ja-JP" sz="2400" b="1" dirty="0">
              <a:solidFill>
                <a:srgbClr val="0000CC"/>
              </a:solidFill>
              <a:latin typeface="Times New Roman" pitchFamily="18" charset="0"/>
              <a:cs typeface="Times New Roman" pitchFamily="18" charset="0"/>
            </a:endParaRPr>
          </a:p>
        </p:txBody>
      </p:sp>
      <p:sp>
        <p:nvSpPr>
          <p:cNvPr id="4" name="Rectangle 4"/>
          <p:cNvSpPr>
            <a:spLocks noChangeArrowheads="1"/>
          </p:cNvSpPr>
          <p:nvPr/>
        </p:nvSpPr>
        <p:spPr bwMode="auto">
          <a:xfrm>
            <a:off x="2267744" y="3822139"/>
            <a:ext cx="2709864" cy="457200"/>
          </a:xfrm>
          <a:prstGeom prst="rect">
            <a:avLst/>
          </a:prstGeom>
          <a:noFill/>
          <a:ln w="9525">
            <a:noFill/>
            <a:miter lim="800000"/>
            <a:headEnd/>
            <a:tailEnd/>
          </a:ln>
          <a:effectLst/>
        </p:spPr>
        <p:txBody>
          <a:bodyPr>
            <a:spAutoFit/>
          </a:bodyPr>
          <a:lstStyle/>
          <a:p>
            <a:pPr>
              <a:spcBef>
                <a:spcPct val="0"/>
              </a:spcBef>
            </a:pPr>
            <a:r>
              <a:rPr lang="ja-JP" altLang="en-US" dirty="0">
                <a:solidFill>
                  <a:srgbClr val="0000CC"/>
                </a:solidFill>
                <a:latin typeface="Times New Roman" pitchFamily="18" charset="0"/>
              </a:rPr>
              <a:t>直接見える星形成</a:t>
            </a:r>
          </a:p>
        </p:txBody>
      </p:sp>
      <p:sp>
        <p:nvSpPr>
          <p:cNvPr id="13" name="正方形/長方形 12"/>
          <p:cNvSpPr/>
          <p:nvPr/>
        </p:nvSpPr>
        <p:spPr>
          <a:xfrm>
            <a:off x="5220072" y="1700808"/>
            <a:ext cx="3851920" cy="3416320"/>
          </a:xfrm>
          <a:prstGeom prst="rect">
            <a:avLst/>
          </a:prstGeom>
        </p:spPr>
        <p:txBody>
          <a:bodyPr wrap="square">
            <a:spAutoFit/>
          </a:bodyPr>
          <a:lstStyle/>
          <a:p>
            <a:r>
              <a:rPr lang="ja-JP" altLang="en-US" dirty="0" smtClean="0">
                <a:solidFill>
                  <a:srgbClr val="FF0000"/>
                </a:solidFill>
              </a:rPr>
              <a:t>紫外線で見える銀河の進化と赤外線のそれとでは</a:t>
            </a:r>
            <a:r>
              <a:rPr lang="en-US" altLang="ja-JP" dirty="0" smtClean="0">
                <a:solidFill>
                  <a:srgbClr val="FF0000"/>
                </a:solidFill>
              </a:rPr>
              <a:t>, </a:t>
            </a:r>
            <a:r>
              <a:rPr lang="ja-JP" altLang="en-US" dirty="0" smtClean="0">
                <a:solidFill>
                  <a:srgbClr val="FF0000"/>
                </a:solidFill>
              </a:rPr>
              <a:t>どちらが重要なのか</a:t>
            </a:r>
            <a:r>
              <a:rPr lang="en-US" altLang="ja-JP" dirty="0" smtClean="0">
                <a:solidFill>
                  <a:srgbClr val="FF0000"/>
                </a:solidFill>
              </a:rPr>
              <a:t>?</a:t>
            </a:r>
          </a:p>
          <a:p>
            <a:r>
              <a:rPr lang="fr-FR" altLang="ja-JP" i="1" dirty="0" smtClean="0"/>
              <a:t/>
            </a:r>
            <a:br>
              <a:rPr lang="fr-FR" altLang="ja-JP" i="1" dirty="0" smtClean="0"/>
            </a:br>
            <a:r>
              <a:rPr lang="ja-JP" altLang="en-US" dirty="0" smtClean="0"/>
              <a:t>⇒</a:t>
            </a:r>
            <a:r>
              <a:rPr lang="en-US" altLang="ja-JP" dirty="0" smtClean="0"/>
              <a:t> </a:t>
            </a:r>
            <a:r>
              <a:rPr lang="ja-JP" altLang="en-US" dirty="0" smtClean="0">
                <a:solidFill>
                  <a:srgbClr val="0000CC"/>
                </a:solidFill>
              </a:rPr>
              <a:t>赤方偏移</a:t>
            </a:r>
            <a:r>
              <a:rPr lang="en-US" altLang="ja-JP" dirty="0" smtClean="0">
                <a:solidFill>
                  <a:srgbClr val="0000CC"/>
                </a:solidFill>
              </a:rPr>
              <a:t>1(</a:t>
            </a:r>
            <a:r>
              <a:rPr lang="ja-JP" altLang="en-US" dirty="0" smtClean="0">
                <a:solidFill>
                  <a:srgbClr val="0000CC"/>
                </a:solidFill>
              </a:rPr>
              <a:t>宇宙年齢</a:t>
            </a:r>
            <a:r>
              <a:rPr lang="en-US" altLang="ja-JP" dirty="0" smtClean="0">
                <a:solidFill>
                  <a:srgbClr val="0000CC"/>
                </a:solidFill>
              </a:rPr>
              <a:t>61</a:t>
            </a:r>
            <a:r>
              <a:rPr lang="ja-JP" altLang="en-US" dirty="0" smtClean="0">
                <a:solidFill>
                  <a:srgbClr val="0000CC"/>
                </a:solidFill>
              </a:rPr>
              <a:t>億歳</a:t>
            </a:r>
            <a:r>
              <a:rPr lang="en-US" altLang="ja-JP" dirty="0" smtClean="0">
                <a:solidFill>
                  <a:srgbClr val="0000CC"/>
                </a:solidFill>
              </a:rPr>
              <a:t>)</a:t>
            </a:r>
            <a:r>
              <a:rPr lang="ja-JP" altLang="en-US" dirty="0" smtClean="0">
                <a:solidFill>
                  <a:srgbClr val="0000CC"/>
                </a:solidFill>
              </a:rPr>
              <a:t>の宇宙では</a:t>
            </a:r>
            <a:r>
              <a:rPr lang="en-US" altLang="ja-JP" dirty="0" smtClean="0">
                <a:solidFill>
                  <a:srgbClr val="0000CC"/>
                </a:solidFill>
              </a:rPr>
              <a:t>, </a:t>
            </a:r>
            <a:r>
              <a:rPr lang="ja-JP" altLang="en-US" dirty="0" smtClean="0">
                <a:solidFill>
                  <a:srgbClr val="0000CC"/>
                </a:solidFill>
              </a:rPr>
              <a:t>銀河で作られる星の</a:t>
            </a:r>
            <a:r>
              <a:rPr lang="en-US" altLang="ja-JP" dirty="0" smtClean="0">
                <a:solidFill>
                  <a:srgbClr val="0000CC"/>
                </a:solidFill>
              </a:rPr>
              <a:t>9</a:t>
            </a:r>
            <a:r>
              <a:rPr lang="ja-JP" altLang="en-US" dirty="0" smtClean="0">
                <a:solidFill>
                  <a:srgbClr val="0000CC"/>
                </a:solidFill>
              </a:rPr>
              <a:t>割以上がダストで隠されていて</a:t>
            </a:r>
            <a:r>
              <a:rPr lang="en-US" altLang="ja-JP" dirty="0" smtClean="0">
                <a:solidFill>
                  <a:srgbClr val="0000CC"/>
                </a:solidFill>
              </a:rPr>
              <a:t>, </a:t>
            </a:r>
            <a:r>
              <a:rPr lang="ja-JP" altLang="en-US" dirty="0" smtClean="0">
                <a:solidFill>
                  <a:srgbClr val="0000CC"/>
                </a:solidFill>
              </a:rPr>
              <a:t>紫外線では見えない</a:t>
            </a:r>
            <a:r>
              <a:rPr lang="en-US" altLang="ja-JP" dirty="0" smtClean="0">
                <a:solidFill>
                  <a:srgbClr val="0000CC"/>
                </a:solidFill>
              </a:rPr>
              <a:t>. </a:t>
            </a:r>
          </a:p>
        </p:txBody>
      </p:sp>
      <p:sp>
        <p:nvSpPr>
          <p:cNvPr id="12" name="正方形/長方形 11"/>
          <p:cNvSpPr/>
          <p:nvPr/>
        </p:nvSpPr>
        <p:spPr>
          <a:xfrm>
            <a:off x="6012160" y="5991671"/>
            <a:ext cx="2993705" cy="461665"/>
          </a:xfrm>
          <a:prstGeom prst="rect">
            <a:avLst/>
          </a:prstGeom>
        </p:spPr>
        <p:txBody>
          <a:bodyPr wrap="none">
            <a:spAutoFit/>
          </a:bodyPr>
          <a:lstStyle/>
          <a:p>
            <a:r>
              <a:rPr lang="en-US" altLang="ja-JP" b="1" dirty="0" smtClean="0">
                <a:solidFill>
                  <a:srgbClr val="000000"/>
                </a:solidFill>
              </a:rPr>
              <a:t>(Takeuchi et al. 2005)</a:t>
            </a:r>
            <a:endParaRPr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smtClean="0">
                <a:solidFill>
                  <a:srgbClr val="000000"/>
                </a:solidFill>
                <a:cs typeface="Times New Roman" pitchFamily="18" charset="0"/>
              </a:rPr>
              <a:t>0</a:t>
            </a:r>
            <a:r>
              <a:rPr lang="ja-JP" altLang="en-US" sz="3200" smtClean="0">
                <a:solidFill>
                  <a:srgbClr val="000000"/>
                </a:solidFill>
                <a:cs typeface="Times New Roman" pitchFamily="18" charset="0"/>
              </a:rPr>
              <a:t> </a:t>
            </a:r>
            <a:r>
              <a:rPr lang="en-US" altLang="ja-JP" sz="3200" smtClean="0">
                <a:solidFill>
                  <a:srgbClr val="000000"/>
                </a:solidFill>
                <a:cs typeface="Times New Roman" pitchFamily="18" charset="0"/>
              </a:rPr>
              <a:t>SKA-JP</a:t>
            </a:r>
            <a:r>
              <a:rPr lang="ja-JP" altLang="en-US" sz="3200" smtClean="0">
                <a:solidFill>
                  <a:srgbClr val="000000"/>
                </a:solidFill>
                <a:cs typeface="Times New Roman" pitchFamily="18" charset="0"/>
              </a:rPr>
              <a:t>銀河進化サブグループ</a:t>
            </a:r>
            <a:endParaRPr lang="en-US" altLang="ja-JP" sz="3200" dirty="0">
              <a:solidFill>
                <a:srgbClr val="000000"/>
              </a:solidFill>
              <a:latin typeface="Times New Roman" pitchFamily="18" charset="0"/>
              <a:cs typeface="Times New Roman" pitchFamily="18" charset="0"/>
            </a:endParaRPr>
          </a:p>
        </p:txBody>
      </p:sp>
      <p:sp>
        <p:nvSpPr>
          <p:cNvPr id="3" name="正方形/長方形 2"/>
          <p:cNvSpPr/>
          <p:nvPr/>
        </p:nvSpPr>
        <p:spPr>
          <a:xfrm>
            <a:off x="899592" y="1371540"/>
            <a:ext cx="7344816" cy="3785652"/>
          </a:xfrm>
          <a:prstGeom prst="rect">
            <a:avLst/>
          </a:prstGeom>
        </p:spPr>
        <p:txBody>
          <a:bodyPr wrap="square">
            <a:spAutoFit/>
          </a:bodyPr>
          <a:lstStyle/>
          <a:p>
            <a:r>
              <a:rPr lang="ja-JP" altLang="en-US" dirty="0" smtClean="0"/>
              <a:t>竹内努</a:t>
            </a:r>
            <a:r>
              <a:rPr lang="en-US" altLang="ja-JP" dirty="0" smtClean="0"/>
              <a:t>(</a:t>
            </a:r>
            <a:r>
              <a:rPr lang="ja-JP" altLang="en-US" dirty="0" smtClean="0"/>
              <a:t>名古屋大</a:t>
            </a:r>
            <a:r>
              <a:rPr lang="en-US" altLang="ja-JP" dirty="0" smtClean="0"/>
              <a:t>: </a:t>
            </a:r>
            <a:r>
              <a:rPr lang="ja-JP" altLang="en-US" dirty="0" smtClean="0"/>
              <a:t>銀河進化サブグループ取りまとめ</a:t>
            </a:r>
            <a:r>
              <a:rPr lang="en-US" altLang="ja-JP" dirty="0" smtClean="0"/>
              <a:t>)</a:t>
            </a:r>
            <a:endParaRPr lang="ja-JP" altLang="en-US" dirty="0" smtClean="0"/>
          </a:p>
          <a:p>
            <a:r>
              <a:rPr lang="ja-JP" altLang="en-US" dirty="0" smtClean="0"/>
              <a:t>平下博之 </a:t>
            </a:r>
            <a:r>
              <a:rPr lang="en-US" altLang="ja-JP" dirty="0" smtClean="0"/>
              <a:t>(ASIAA: high-</a:t>
            </a:r>
            <a:r>
              <a:rPr lang="en-US" altLang="ja-JP" i="1" dirty="0" smtClean="0"/>
              <a:t>z</a:t>
            </a:r>
            <a:r>
              <a:rPr lang="ja-JP" altLang="en-US" dirty="0" smtClean="0"/>
              <a:t> サブグループ取りまとめ</a:t>
            </a:r>
            <a:r>
              <a:rPr lang="en-US" altLang="ja-JP" dirty="0" smtClean="0"/>
              <a:t>)</a:t>
            </a:r>
            <a:endParaRPr lang="ja-JP" altLang="en-US" dirty="0" smtClean="0"/>
          </a:p>
          <a:p>
            <a:r>
              <a:rPr lang="zh-TW" altLang="en-US" dirty="0" smtClean="0"/>
              <a:t>諸隈佳菜</a:t>
            </a:r>
            <a:r>
              <a:rPr lang="en-US" altLang="zh-TW" dirty="0" smtClean="0"/>
              <a:t>(</a:t>
            </a:r>
            <a:r>
              <a:rPr lang="zh-TW" altLang="en-US" dirty="0" smtClean="0"/>
              <a:t>国立天文台</a:t>
            </a:r>
            <a:r>
              <a:rPr lang="en-US" altLang="zh-TW" dirty="0" smtClean="0"/>
              <a:t>)</a:t>
            </a:r>
            <a:endParaRPr lang="zh-TW" altLang="en-US" dirty="0" smtClean="0"/>
          </a:p>
          <a:p>
            <a:r>
              <a:rPr lang="zh-TW" altLang="en-US" dirty="0" smtClean="0"/>
              <a:t>百瀬莉恵子</a:t>
            </a:r>
            <a:r>
              <a:rPr lang="en-US" altLang="ja-JP" dirty="0" smtClean="0"/>
              <a:t>(</a:t>
            </a:r>
            <a:r>
              <a:rPr lang="zh-TW" altLang="en-US" dirty="0" smtClean="0"/>
              <a:t>東</a:t>
            </a:r>
            <a:r>
              <a:rPr lang="ja-JP" altLang="en-US" dirty="0" smtClean="0"/>
              <a:t>京</a:t>
            </a:r>
            <a:r>
              <a:rPr lang="zh-TW" altLang="en-US" dirty="0" smtClean="0"/>
              <a:t>大</a:t>
            </a:r>
            <a:r>
              <a:rPr lang="en-US" altLang="ja-JP" dirty="0" smtClean="0"/>
              <a:t>)</a:t>
            </a:r>
            <a:endParaRPr lang="zh-TW" altLang="en-US" dirty="0" smtClean="0"/>
          </a:p>
          <a:p>
            <a:r>
              <a:rPr lang="zh-TW" altLang="en-US" dirty="0" smtClean="0"/>
              <a:t>赤堀卓也</a:t>
            </a:r>
            <a:r>
              <a:rPr lang="en-US" altLang="ja-JP" dirty="0" smtClean="0"/>
              <a:t>(</a:t>
            </a:r>
            <a:r>
              <a:rPr lang="zh-TW" altLang="en-US" dirty="0" smtClean="0"/>
              <a:t>鹿児島大</a:t>
            </a:r>
            <a:r>
              <a:rPr lang="en-US" altLang="zh-TW" dirty="0" smtClean="0"/>
              <a:t>) </a:t>
            </a:r>
          </a:p>
          <a:p>
            <a:r>
              <a:rPr lang="ja-JP" altLang="en-US" dirty="0" smtClean="0"/>
              <a:t>高橋慶太郎</a:t>
            </a:r>
            <a:r>
              <a:rPr lang="en-US" altLang="ja-JP" dirty="0" smtClean="0"/>
              <a:t>(</a:t>
            </a:r>
            <a:r>
              <a:rPr lang="ja-JP" altLang="en-US" dirty="0" smtClean="0"/>
              <a:t>熊本大</a:t>
            </a:r>
            <a:r>
              <a:rPr lang="en-US" altLang="ja-JP" dirty="0" smtClean="0"/>
              <a:t>: SWG</a:t>
            </a:r>
            <a:r>
              <a:rPr lang="ja-JP" altLang="en-US" dirty="0" smtClean="0"/>
              <a:t>取りまとめ</a:t>
            </a:r>
            <a:r>
              <a:rPr lang="en-US" altLang="ja-JP" dirty="0" smtClean="0"/>
              <a:t>)</a:t>
            </a:r>
            <a:r>
              <a:rPr lang="ja-JP" altLang="en-US" dirty="0" smtClean="0"/>
              <a:t> </a:t>
            </a:r>
          </a:p>
          <a:p>
            <a:r>
              <a:rPr lang="ja-JP" altLang="en-US" dirty="0" smtClean="0"/>
              <a:t>市來淨與</a:t>
            </a:r>
            <a:r>
              <a:rPr lang="en-US" altLang="ja-JP" dirty="0" smtClean="0"/>
              <a:t>(</a:t>
            </a:r>
            <a:r>
              <a:rPr lang="ja-JP" altLang="en-US" dirty="0" smtClean="0"/>
              <a:t>名古屋大</a:t>
            </a:r>
            <a:r>
              <a:rPr lang="en-US" altLang="ja-JP" dirty="0" smtClean="0"/>
              <a:t>: </a:t>
            </a:r>
            <a:r>
              <a:rPr lang="ja-JP" altLang="en-US" dirty="0" smtClean="0"/>
              <a:t>再電離取りまとめ</a:t>
            </a:r>
            <a:r>
              <a:rPr lang="en-US" altLang="ja-JP" dirty="0" smtClean="0"/>
              <a:t>)</a:t>
            </a:r>
            <a:r>
              <a:rPr lang="ja-JP" altLang="en-US" dirty="0" smtClean="0"/>
              <a:t> </a:t>
            </a:r>
          </a:p>
          <a:p>
            <a:r>
              <a:rPr lang="zh-TW" altLang="en-US" dirty="0" smtClean="0"/>
              <a:t>小林将人</a:t>
            </a:r>
            <a:r>
              <a:rPr lang="en-US" altLang="ja-JP" dirty="0" smtClean="0"/>
              <a:t>(</a:t>
            </a:r>
            <a:r>
              <a:rPr lang="ja-JP" altLang="en-US" dirty="0" smtClean="0"/>
              <a:t>名古屋</a:t>
            </a:r>
            <a:r>
              <a:rPr lang="zh-TW" altLang="en-US" dirty="0" smtClean="0"/>
              <a:t>大</a:t>
            </a:r>
            <a:r>
              <a:rPr lang="en-US" altLang="ja-JP" dirty="0" smtClean="0"/>
              <a:t>)</a:t>
            </a:r>
            <a:endParaRPr lang="zh-TW" altLang="en-US" dirty="0" smtClean="0"/>
          </a:p>
          <a:p>
            <a:r>
              <a:rPr lang="ja-JP" altLang="en-US" dirty="0" smtClean="0"/>
              <a:t>照屋なぎさ</a:t>
            </a:r>
            <a:r>
              <a:rPr lang="en-US" altLang="ja-JP" dirty="0" smtClean="0"/>
              <a:t>(</a:t>
            </a:r>
            <a:r>
              <a:rPr lang="ja-JP" altLang="en-US" dirty="0" smtClean="0"/>
              <a:t>名古屋大</a:t>
            </a:r>
            <a:r>
              <a:rPr lang="en-US" altLang="ja-JP" dirty="0" smtClean="0"/>
              <a:t>) </a:t>
            </a:r>
          </a:p>
          <a:p>
            <a:r>
              <a:rPr lang="ja-JP" altLang="en-US" dirty="0" smtClean="0"/>
              <a:t>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sfrd_burgarella2013.gif"/>
          <p:cNvPicPr>
            <a:picLocks noChangeAspect="1"/>
          </p:cNvPicPr>
          <p:nvPr/>
        </p:nvPicPr>
        <p:blipFill>
          <a:blip r:embed="rId2" cstate="print"/>
          <a:stretch>
            <a:fillRect/>
          </a:stretch>
        </p:blipFill>
        <p:spPr>
          <a:xfrm>
            <a:off x="1431542" y="2060848"/>
            <a:ext cx="5444714" cy="4119887"/>
          </a:xfrm>
          <a:prstGeom prst="rect">
            <a:avLst/>
          </a:prstGeom>
        </p:spPr>
      </p:pic>
      <p:sp>
        <p:nvSpPr>
          <p:cNvPr id="8" name="Rectangle 6"/>
          <p:cNvSpPr>
            <a:spLocks noChangeArrowheads="1"/>
          </p:cNvSpPr>
          <p:nvPr/>
        </p:nvSpPr>
        <p:spPr bwMode="auto">
          <a:xfrm rot="16200000">
            <a:off x="-1047662" y="3864087"/>
            <a:ext cx="4500191" cy="461665"/>
          </a:xfrm>
          <a:prstGeom prst="rect">
            <a:avLst/>
          </a:prstGeom>
          <a:solidFill>
            <a:schemeClr val="bg1"/>
          </a:solidFill>
          <a:ln w="9525">
            <a:noFill/>
            <a:miter lim="800000"/>
            <a:headEnd/>
            <a:tailEnd/>
          </a:ln>
          <a:effectLst/>
        </p:spPr>
        <p:txBody>
          <a:bodyPr vert="horz" wrap="square">
            <a:spAutoFit/>
          </a:bodyPr>
          <a:lstStyle/>
          <a:p>
            <a:pPr algn="ctr"/>
            <a:r>
              <a:rPr lang="ja-JP" altLang="en-US" dirty="0" smtClean="0">
                <a:latin typeface="Times New Roman" pitchFamily="18" charset="0"/>
              </a:rPr>
              <a:t>宇宙の星形成率密度</a:t>
            </a:r>
            <a:endParaRPr lang="ja-JP" altLang="en-US" dirty="0">
              <a:latin typeface="Times New Roman" pitchFamily="18" charset="0"/>
            </a:endParaRPr>
          </a:p>
        </p:txBody>
      </p:sp>
      <p:sp>
        <p:nvSpPr>
          <p:cNvPr id="3" name="Text Box 20"/>
          <p:cNvSpPr txBox="1">
            <a:spLocks noChangeArrowheads="1"/>
          </p:cNvSpPr>
          <p:nvPr/>
        </p:nvSpPr>
        <p:spPr bwMode="auto">
          <a:xfrm>
            <a:off x="466848" y="932527"/>
            <a:ext cx="8209608" cy="1200329"/>
          </a:xfrm>
          <a:prstGeom prst="rect">
            <a:avLst/>
          </a:prstGeom>
          <a:noFill/>
          <a:ln w="25400">
            <a:solidFill>
              <a:srgbClr val="0000CC"/>
            </a:solidFill>
            <a:miter lim="800000"/>
            <a:headEnd/>
            <a:tailEnd/>
          </a:ln>
        </p:spPr>
        <p:txBody>
          <a:bodyPr wrap="square">
            <a:spAutoFit/>
          </a:bodyPr>
          <a:lstStyle/>
          <a:p>
            <a:pPr>
              <a:spcBef>
                <a:spcPct val="50000"/>
              </a:spcBef>
            </a:pPr>
            <a:r>
              <a:rPr lang="ja-JP" altLang="en-US" dirty="0" smtClean="0">
                <a:solidFill>
                  <a:srgbClr val="000000"/>
                </a:solidFill>
              </a:rPr>
              <a:t>その後</a:t>
            </a:r>
            <a:r>
              <a:rPr lang="en-US" altLang="ja-JP" i="1" dirty="0" smtClean="0">
                <a:solidFill>
                  <a:srgbClr val="000000"/>
                </a:solidFill>
              </a:rPr>
              <a:t>Herschel</a:t>
            </a:r>
            <a:r>
              <a:rPr lang="ja-JP" altLang="en-US" dirty="0" smtClean="0">
                <a:solidFill>
                  <a:srgbClr val="000000"/>
                </a:solidFill>
              </a:rPr>
              <a:t>宇宙望遠鏡などによる研究で</a:t>
            </a:r>
            <a:r>
              <a:rPr lang="en-US" altLang="ja-JP" dirty="0" smtClean="0">
                <a:solidFill>
                  <a:srgbClr val="000000"/>
                </a:solidFill>
              </a:rPr>
              <a:t>, </a:t>
            </a:r>
            <a:r>
              <a:rPr lang="ja-JP" altLang="en-US" dirty="0" smtClean="0">
                <a:solidFill>
                  <a:srgbClr val="000000"/>
                </a:solidFill>
              </a:rPr>
              <a:t>ダストで隠れた星形成は</a:t>
            </a:r>
            <a:r>
              <a:rPr lang="en-US" altLang="ja-JP" b="1" i="1" dirty="0" smtClean="0">
                <a:solidFill>
                  <a:srgbClr val="000000"/>
                </a:solidFill>
              </a:rPr>
              <a:t>z</a:t>
            </a:r>
            <a:r>
              <a:rPr lang="en-US" altLang="ja-JP" b="1" dirty="0" smtClean="0">
                <a:solidFill>
                  <a:srgbClr val="000000"/>
                </a:solidFill>
              </a:rPr>
              <a:t> ~ 3</a:t>
            </a:r>
            <a:r>
              <a:rPr lang="ja-JP" altLang="en-US" b="1" dirty="0" err="1" smtClean="0">
                <a:solidFill>
                  <a:srgbClr val="000000"/>
                </a:solidFill>
              </a:rPr>
              <a:t>まで</a:t>
            </a:r>
            <a:r>
              <a:rPr lang="ja-JP" altLang="en-US" b="1" dirty="0" smtClean="0">
                <a:solidFill>
                  <a:srgbClr val="000000"/>
                </a:solidFill>
              </a:rPr>
              <a:t>卓越していることが確かめられた</a:t>
            </a:r>
            <a:r>
              <a:rPr lang="en-US" altLang="ja-JP" b="1" dirty="0" smtClean="0">
                <a:solidFill>
                  <a:srgbClr val="000000"/>
                </a:solidFill>
              </a:rPr>
              <a:t> (e.g., Cucciati et al. 2011; Burgarella et al. 2013).</a:t>
            </a:r>
            <a:endParaRPr lang="en-US" altLang="ja-JP" b="1" dirty="0" smtClean="0">
              <a:solidFill>
                <a:srgbClr val="FF0000"/>
              </a:solidFill>
            </a:endParaRPr>
          </a:p>
        </p:txBody>
      </p:sp>
      <p:sp>
        <p:nvSpPr>
          <p:cNvPr id="6" name="正方形/長方形 5"/>
          <p:cNvSpPr/>
          <p:nvPr/>
        </p:nvSpPr>
        <p:spPr>
          <a:xfrm>
            <a:off x="5902052" y="5826447"/>
            <a:ext cx="3202352" cy="461665"/>
          </a:xfrm>
          <a:prstGeom prst="rect">
            <a:avLst/>
          </a:prstGeom>
        </p:spPr>
        <p:txBody>
          <a:bodyPr wrap="none">
            <a:spAutoFit/>
          </a:bodyPr>
          <a:lstStyle/>
          <a:p>
            <a:r>
              <a:rPr lang="en-US" altLang="ja-JP" b="1" dirty="0" smtClean="0">
                <a:solidFill>
                  <a:srgbClr val="000000"/>
                </a:solidFill>
              </a:rPr>
              <a:t>(Burgarella et al. 2013)</a:t>
            </a:r>
            <a:endParaRPr lang="ja-JP" altLang="en-US" dirty="0"/>
          </a:p>
        </p:txBody>
      </p:sp>
      <p:sp>
        <p:nvSpPr>
          <p:cNvPr id="7" name="Text Box 6"/>
          <p:cNvSpPr txBox="1">
            <a:spLocks noChangeArrowheads="1"/>
          </p:cNvSpPr>
          <p:nvPr/>
        </p:nvSpPr>
        <p:spPr bwMode="auto">
          <a:xfrm>
            <a:off x="395288" y="322263"/>
            <a:ext cx="8534430" cy="461665"/>
          </a:xfrm>
          <a:prstGeom prst="rect">
            <a:avLst/>
          </a:prstGeom>
          <a:noFill/>
          <a:ln w="38100" algn="ctr">
            <a:noFill/>
            <a:miter lim="800000"/>
            <a:headEnd/>
            <a:tailEnd/>
          </a:ln>
        </p:spPr>
        <p:txBody>
          <a:bodyPr wrap="square">
            <a:spAutoFit/>
          </a:bodyPr>
          <a:lstStyle/>
          <a:p>
            <a:pPr>
              <a:spcBef>
                <a:spcPct val="50000"/>
              </a:spcBef>
            </a:pPr>
            <a:r>
              <a:rPr lang="ja-JP" altLang="en-US" sz="2400" b="1" dirty="0" smtClean="0">
                <a:solidFill>
                  <a:srgbClr val="0000CC"/>
                </a:solidFill>
                <a:latin typeface="Times New Roman" pitchFamily="18" charset="0"/>
                <a:cs typeface="Times New Roman" pitchFamily="18" charset="0"/>
              </a:rPr>
              <a:t>星形成史における赤外銀河の重要性</a:t>
            </a:r>
            <a:r>
              <a:rPr lang="ja-JP" altLang="en-US" dirty="0" smtClean="0">
                <a:solidFill>
                  <a:srgbClr val="0000CC"/>
                </a:solidFill>
                <a:cs typeface="Times New Roman" pitchFamily="18" charset="0"/>
              </a:rPr>
              <a:t> </a:t>
            </a:r>
            <a:r>
              <a:rPr lang="en-US" altLang="ja-JP" sz="2400" b="1" dirty="0" smtClean="0">
                <a:solidFill>
                  <a:srgbClr val="0000CC"/>
                </a:solidFill>
                <a:latin typeface="Times New Roman" pitchFamily="18" charset="0"/>
                <a:cs typeface="Times New Roman" pitchFamily="18" charset="0"/>
              </a:rPr>
              <a:t> </a:t>
            </a:r>
            <a:endParaRPr lang="en-US" altLang="ja-JP" sz="2400" b="1" dirty="0">
              <a:solidFill>
                <a:srgbClr val="0000CC"/>
              </a:solidFill>
              <a:latin typeface="Times New Roman" pitchFamily="18" charset="0"/>
              <a:cs typeface="Times New Roman" pitchFamily="18" charset="0"/>
            </a:endParaRPr>
          </a:p>
        </p:txBody>
      </p:sp>
      <p:sp>
        <p:nvSpPr>
          <p:cNvPr id="9" name="正方形/長方形 8"/>
          <p:cNvSpPr/>
          <p:nvPr/>
        </p:nvSpPr>
        <p:spPr>
          <a:xfrm>
            <a:off x="179512" y="6207695"/>
            <a:ext cx="8784976" cy="461665"/>
          </a:xfrm>
          <a:prstGeom prst="rect">
            <a:avLst/>
          </a:prstGeom>
        </p:spPr>
        <p:txBody>
          <a:bodyPr wrap="square">
            <a:spAutoFit/>
          </a:bodyPr>
          <a:lstStyle/>
          <a:p>
            <a:pPr algn="ctr"/>
            <a:r>
              <a:rPr lang="ja-JP" altLang="en-US" dirty="0" smtClean="0">
                <a:solidFill>
                  <a:srgbClr val="FF0000"/>
                </a:solidFill>
              </a:rPr>
              <a:t>宇宙年齢の大半で</a:t>
            </a:r>
            <a:r>
              <a:rPr lang="en-US" altLang="ja-JP" dirty="0" smtClean="0">
                <a:solidFill>
                  <a:srgbClr val="FF0000"/>
                </a:solidFill>
              </a:rPr>
              <a:t>, </a:t>
            </a:r>
            <a:r>
              <a:rPr lang="ja-JP" altLang="en-US" dirty="0" smtClean="0">
                <a:solidFill>
                  <a:srgbClr val="FF0000"/>
                </a:solidFill>
              </a:rPr>
              <a:t>ダストで隠された銀河の方が主役である</a:t>
            </a:r>
            <a:r>
              <a:rPr lang="en-US" altLang="ja-JP" dirty="0" smtClean="0">
                <a:solidFill>
                  <a:srgbClr val="FF0000"/>
                </a:solidFill>
              </a:rPr>
              <a:t>. </a:t>
            </a:r>
            <a:endParaRPr lang="ja-JP" alt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sfrd_burgarella2013.gif"/>
          <p:cNvPicPr>
            <a:picLocks noChangeAspect="1"/>
          </p:cNvPicPr>
          <p:nvPr/>
        </p:nvPicPr>
        <p:blipFill>
          <a:blip r:embed="rId2" cstate="print"/>
          <a:stretch>
            <a:fillRect/>
          </a:stretch>
        </p:blipFill>
        <p:spPr>
          <a:xfrm>
            <a:off x="1431542" y="2060848"/>
            <a:ext cx="5444714" cy="4119887"/>
          </a:xfrm>
          <a:prstGeom prst="rect">
            <a:avLst/>
          </a:prstGeom>
        </p:spPr>
      </p:pic>
      <p:sp>
        <p:nvSpPr>
          <p:cNvPr id="8" name="Rectangle 6"/>
          <p:cNvSpPr>
            <a:spLocks noChangeArrowheads="1"/>
          </p:cNvSpPr>
          <p:nvPr/>
        </p:nvSpPr>
        <p:spPr bwMode="auto">
          <a:xfrm rot="16200000">
            <a:off x="-1047662" y="3864087"/>
            <a:ext cx="4500191" cy="461665"/>
          </a:xfrm>
          <a:prstGeom prst="rect">
            <a:avLst/>
          </a:prstGeom>
          <a:solidFill>
            <a:schemeClr val="bg1"/>
          </a:solidFill>
          <a:ln w="9525">
            <a:noFill/>
            <a:miter lim="800000"/>
            <a:headEnd/>
            <a:tailEnd/>
          </a:ln>
          <a:effectLst/>
        </p:spPr>
        <p:txBody>
          <a:bodyPr vert="horz" wrap="square">
            <a:spAutoFit/>
          </a:bodyPr>
          <a:lstStyle/>
          <a:p>
            <a:pPr algn="ctr"/>
            <a:r>
              <a:rPr lang="ja-JP" altLang="en-US" dirty="0" smtClean="0">
                <a:latin typeface="Times New Roman" pitchFamily="18" charset="0"/>
              </a:rPr>
              <a:t>宇宙の星形成率密度</a:t>
            </a:r>
            <a:endParaRPr lang="ja-JP" altLang="en-US" dirty="0">
              <a:latin typeface="Times New Roman" pitchFamily="18" charset="0"/>
            </a:endParaRPr>
          </a:p>
        </p:txBody>
      </p:sp>
      <p:sp>
        <p:nvSpPr>
          <p:cNvPr id="3" name="Text Box 20"/>
          <p:cNvSpPr txBox="1">
            <a:spLocks noChangeArrowheads="1"/>
          </p:cNvSpPr>
          <p:nvPr/>
        </p:nvSpPr>
        <p:spPr bwMode="auto">
          <a:xfrm>
            <a:off x="466848" y="932527"/>
            <a:ext cx="8209608" cy="1200329"/>
          </a:xfrm>
          <a:prstGeom prst="rect">
            <a:avLst/>
          </a:prstGeom>
          <a:noFill/>
          <a:ln w="25400">
            <a:solidFill>
              <a:srgbClr val="0000CC"/>
            </a:solidFill>
            <a:miter lim="800000"/>
            <a:headEnd/>
            <a:tailEnd/>
          </a:ln>
        </p:spPr>
        <p:txBody>
          <a:bodyPr wrap="square">
            <a:spAutoFit/>
          </a:bodyPr>
          <a:lstStyle/>
          <a:p>
            <a:pPr>
              <a:spcBef>
                <a:spcPct val="50000"/>
              </a:spcBef>
            </a:pPr>
            <a:r>
              <a:rPr lang="ja-JP" altLang="en-US" dirty="0" smtClean="0">
                <a:solidFill>
                  <a:srgbClr val="000000"/>
                </a:solidFill>
              </a:rPr>
              <a:t>その後</a:t>
            </a:r>
            <a:r>
              <a:rPr lang="en-US" altLang="ja-JP" i="1" dirty="0" smtClean="0">
                <a:solidFill>
                  <a:srgbClr val="000000"/>
                </a:solidFill>
              </a:rPr>
              <a:t>Herschel</a:t>
            </a:r>
            <a:r>
              <a:rPr lang="ja-JP" altLang="en-US" dirty="0" smtClean="0">
                <a:solidFill>
                  <a:srgbClr val="000000"/>
                </a:solidFill>
              </a:rPr>
              <a:t>宇宙望遠鏡などによる研究で</a:t>
            </a:r>
            <a:r>
              <a:rPr lang="en-US" altLang="ja-JP" dirty="0" smtClean="0">
                <a:solidFill>
                  <a:srgbClr val="000000"/>
                </a:solidFill>
              </a:rPr>
              <a:t>, </a:t>
            </a:r>
            <a:r>
              <a:rPr lang="ja-JP" altLang="en-US" dirty="0" smtClean="0">
                <a:solidFill>
                  <a:srgbClr val="000000"/>
                </a:solidFill>
              </a:rPr>
              <a:t>ダストで隠れた星形成は</a:t>
            </a:r>
            <a:r>
              <a:rPr lang="en-US" altLang="ja-JP" b="1" i="1" dirty="0" smtClean="0">
                <a:solidFill>
                  <a:srgbClr val="000000"/>
                </a:solidFill>
              </a:rPr>
              <a:t>z</a:t>
            </a:r>
            <a:r>
              <a:rPr lang="en-US" altLang="ja-JP" b="1" dirty="0" smtClean="0">
                <a:solidFill>
                  <a:srgbClr val="000000"/>
                </a:solidFill>
              </a:rPr>
              <a:t> ~ 3</a:t>
            </a:r>
            <a:r>
              <a:rPr lang="ja-JP" altLang="en-US" b="1" dirty="0" err="1" smtClean="0">
                <a:solidFill>
                  <a:srgbClr val="000000"/>
                </a:solidFill>
              </a:rPr>
              <a:t>まで</a:t>
            </a:r>
            <a:r>
              <a:rPr lang="ja-JP" altLang="en-US" b="1" dirty="0" smtClean="0">
                <a:solidFill>
                  <a:srgbClr val="000000"/>
                </a:solidFill>
              </a:rPr>
              <a:t>卓越していることが確かめられた</a:t>
            </a:r>
            <a:r>
              <a:rPr lang="en-US" altLang="ja-JP" b="1" dirty="0" smtClean="0">
                <a:solidFill>
                  <a:srgbClr val="000000"/>
                </a:solidFill>
              </a:rPr>
              <a:t> (e.g., Cucciati et al. 2011; Burgarella et al. 2013).</a:t>
            </a:r>
            <a:endParaRPr lang="en-US" altLang="ja-JP" b="1" dirty="0" smtClean="0">
              <a:solidFill>
                <a:srgbClr val="FF0000"/>
              </a:solidFill>
            </a:endParaRPr>
          </a:p>
        </p:txBody>
      </p:sp>
      <p:sp>
        <p:nvSpPr>
          <p:cNvPr id="6" name="正方形/長方形 5"/>
          <p:cNvSpPr/>
          <p:nvPr/>
        </p:nvSpPr>
        <p:spPr>
          <a:xfrm>
            <a:off x="5902052" y="5826447"/>
            <a:ext cx="3202352" cy="461665"/>
          </a:xfrm>
          <a:prstGeom prst="rect">
            <a:avLst/>
          </a:prstGeom>
        </p:spPr>
        <p:txBody>
          <a:bodyPr wrap="none">
            <a:spAutoFit/>
          </a:bodyPr>
          <a:lstStyle/>
          <a:p>
            <a:r>
              <a:rPr lang="en-US" altLang="ja-JP" b="1" dirty="0" smtClean="0">
                <a:solidFill>
                  <a:srgbClr val="000000"/>
                </a:solidFill>
              </a:rPr>
              <a:t>(Burgarella et al. 2013)</a:t>
            </a:r>
            <a:endParaRPr lang="ja-JP" altLang="en-US" dirty="0"/>
          </a:p>
        </p:txBody>
      </p:sp>
      <p:sp>
        <p:nvSpPr>
          <p:cNvPr id="7" name="Text Box 6"/>
          <p:cNvSpPr txBox="1">
            <a:spLocks noChangeArrowheads="1"/>
          </p:cNvSpPr>
          <p:nvPr/>
        </p:nvSpPr>
        <p:spPr bwMode="auto">
          <a:xfrm>
            <a:off x="395288" y="322263"/>
            <a:ext cx="8534430" cy="461665"/>
          </a:xfrm>
          <a:prstGeom prst="rect">
            <a:avLst/>
          </a:prstGeom>
          <a:noFill/>
          <a:ln w="38100" algn="ctr">
            <a:noFill/>
            <a:miter lim="800000"/>
            <a:headEnd/>
            <a:tailEnd/>
          </a:ln>
        </p:spPr>
        <p:txBody>
          <a:bodyPr wrap="square">
            <a:spAutoFit/>
          </a:bodyPr>
          <a:lstStyle/>
          <a:p>
            <a:pPr>
              <a:spcBef>
                <a:spcPct val="50000"/>
              </a:spcBef>
            </a:pPr>
            <a:r>
              <a:rPr lang="ja-JP" altLang="en-US" sz="2400" b="1" dirty="0" smtClean="0">
                <a:solidFill>
                  <a:srgbClr val="0000CC"/>
                </a:solidFill>
                <a:latin typeface="Times New Roman" pitchFamily="18" charset="0"/>
                <a:cs typeface="Times New Roman" pitchFamily="18" charset="0"/>
              </a:rPr>
              <a:t>星形成史における赤外銀河の重要性</a:t>
            </a:r>
            <a:r>
              <a:rPr lang="ja-JP" altLang="en-US" dirty="0" smtClean="0">
                <a:solidFill>
                  <a:srgbClr val="0000CC"/>
                </a:solidFill>
                <a:cs typeface="Times New Roman" pitchFamily="18" charset="0"/>
              </a:rPr>
              <a:t> </a:t>
            </a:r>
            <a:r>
              <a:rPr lang="en-US" altLang="ja-JP" sz="2400" b="1" dirty="0" smtClean="0">
                <a:solidFill>
                  <a:srgbClr val="0000CC"/>
                </a:solidFill>
                <a:latin typeface="Times New Roman" pitchFamily="18" charset="0"/>
                <a:cs typeface="Times New Roman" pitchFamily="18" charset="0"/>
              </a:rPr>
              <a:t> </a:t>
            </a:r>
            <a:endParaRPr lang="en-US" altLang="ja-JP" sz="2400" b="1" dirty="0">
              <a:solidFill>
                <a:srgbClr val="0000CC"/>
              </a:solidFill>
              <a:latin typeface="Times New Roman" pitchFamily="18" charset="0"/>
              <a:cs typeface="Times New Roman" pitchFamily="18" charset="0"/>
            </a:endParaRPr>
          </a:p>
        </p:txBody>
      </p:sp>
      <p:sp>
        <p:nvSpPr>
          <p:cNvPr id="10" name="正方形/長方形 9"/>
          <p:cNvSpPr/>
          <p:nvPr/>
        </p:nvSpPr>
        <p:spPr bwMode="auto">
          <a:xfrm>
            <a:off x="3347864" y="2276872"/>
            <a:ext cx="1152128" cy="3384375"/>
          </a:xfrm>
          <a:prstGeom prst="rect">
            <a:avLst/>
          </a:prstGeom>
          <a:solidFill>
            <a:srgbClr val="FF0000">
              <a:alpha val="43000"/>
            </a:srgbClr>
          </a:solidFill>
          <a:ln w="25400">
            <a:solidFill>
              <a:srgbClr val="FF0000"/>
            </a:solidFill>
            <a:miter lim="800000"/>
            <a:headEnd/>
            <a:tailEnd/>
          </a:ln>
          <a:effectLst/>
        </p:spPr>
        <p:txBody>
          <a:bodyPr wrap="square" rtlCol="0" anchor="ctr">
            <a:noAutofit/>
          </a:bodyPr>
          <a:lstStyle/>
          <a:p>
            <a:pPr algn="ctr">
              <a:spcBef>
                <a:spcPct val="0"/>
              </a:spcBef>
            </a:pPr>
            <a:endParaRPr kumimoji="1" lang="ja-JP" altLang="en-US" dirty="0" smtClean="0">
              <a:latin typeface="Times New Roman" pitchFamily="18" charset="0"/>
            </a:endParaRPr>
          </a:p>
        </p:txBody>
      </p:sp>
      <p:cxnSp>
        <p:nvCxnSpPr>
          <p:cNvPr id="12" name="直線矢印コネクタ 11"/>
          <p:cNvCxnSpPr>
            <a:stCxn id="15" idx="1"/>
            <a:endCxn id="10" idx="3"/>
          </p:cNvCxnSpPr>
          <p:nvPr/>
        </p:nvCxnSpPr>
        <p:spPr bwMode="auto">
          <a:xfrm flipH="1" flipV="1">
            <a:off x="4499992" y="3969060"/>
            <a:ext cx="1152128" cy="482861"/>
          </a:xfrm>
          <a:prstGeom prst="straightConnector1">
            <a:avLst/>
          </a:prstGeom>
          <a:noFill/>
          <a:ln w="25400" cap="flat" cmpd="sng" algn="ctr">
            <a:solidFill>
              <a:srgbClr val="FF0000"/>
            </a:solidFill>
            <a:prstDash val="solid"/>
            <a:round/>
            <a:headEnd type="none" w="med" len="med"/>
            <a:tailEnd type="arrow"/>
          </a:ln>
          <a:effectLst/>
        </p:spPr>
      </p:cxnSp>
      <p:sp>
        <p:nvSpPr>
          <p:cNvPr id="15" name="テキスト ボックス 14"/>
          <p:cNvSpPr txBox="1"/>
          <p:nvPr/>
        </p:nvSpPr>
        <p:spPr bwMode="auto">
          <a:xfrm>
            <a:off x="5652120" y="4221088"/>
            <a:ext cx="3256854" cy="461665"/>
          </a:xfrm>
          <a:prstGeom prst="rect">
            <a:avLst/>
          </a:prstGeom>
          <a:solidFill>
            <a:schemeClr val="bg1"/>
          </a:solidFill>
          <a:ln w="25400" algn="ctr">
            <a:solidFill>
              <a:srgbClr val="FF0000"/>
            </a:solidFill>
            <a:miter lim="800000"/>
            <a:headEnd/>
            <a:tailEnd/>
          </a:ln>
          <a:effectLst/>
        </p:spPr>
        <p:txBody>
          <a:bodyPr wrap="none" rtlCol="0">
            <a:spAutoFit/>
          </a:bodyPr>
          <a:lstStyle/>
          <a:p>
            <a:r>
              <a:rPr kumimoji="1" lang="en-US" altLang="ja-JP" dirty="0" smtClean="0">
                <a:solidFill>
                  <a:srgbClr val="FF0000"/>
                </a:solidFill>
                <a:latin typeface="Times New Roman" pitchFamily="18" charset="0"/>
              </a:rPr>
              <a:t>Interesting epoch</a:t>
            </a:r>
            <a:r>
              <a:rPr lang="ja-JP" altLang="en-US" dirty="0" smtClean="0">
                <a:solidFill>
                  <a:srgbClr val="FF0000"/>
                </a:solidFill>
                <a:latin typeface="Times New Roman" pitchFamily="18" charset="0"/>
              </a:rPr>
              <a:t> </a:t>
            </a:r>
            <a:r>
              <a:rPr lang="en-US" altLang="ja-JP" dirty="0" smtClean="0">
                <a:solidFill>
                  <a:srgbClr val="FF0000"/>
                </a:solidFill>
                <a:latin typeface="Times New Roman" pitchFamily="18" charset="0"/>
              </a:rPr>
              <a:t>again</a:t>
            </a:r>
            <a:endParaRPr kumimoji="1" lang="ja-JP" altLang="en-US" dirty="0" smtClean="0">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95288" y="322263"/>
            <a:ext cx="8534430" cy="461665"/>
          </a:xfrm>
          <a:prstGeom prst="rect">
            <a:avLst/>
          </a:prstGeom>
          <a:noFill/>
          <a:ln w="38100" algn="ctr">
            <a:noFill/>
            <a:miter lim="800000"/>
            <a:headEnd/>
            <a:tailEnd/>
          </a:ln>
        </p:spPr>
        <p:txBody>
          <a:bodyPr wrap="square">
            <a:spAutoFit/>
          </a:bodyPr>
          <a:lstStyle/>
          <a:p>
            <a:pPr>
              <a:spcBef>
                <a:spcPct val="50000"/>
              </a:spcBef>
            </a:pPr>
            <a:r>
              <a:rPr lang="ja-JP" altLang="en-US" sz="2400" b="1" dirty="0" smtClean="0">
                <a:solidFill>
                  <a:srgbClr val="0000CC"/>
                </a:solidFill>
                <a:latin typeface="Times New Roman" pitchFamily="18" charset="0"/>
                <a:cs typeface="Times New Roman" pitchFamily="18" charset="0"/>
              </a:rPr>
              <a:t>星形成史における銀河合体の重要性</a:t>
            </a:r>
            <a:endParaRPr lang="en-US" altLang="ja-JP" sz="2400" b="1" dirty="0">
              <a:solidFill>
                <a:srgbClr val="0000CC"/>
              </a:solidFill>
              <a:latin typeface="Times New Roman" pitchFamily="18" charset="0"/>
              <a:cs typeface="Times New Roman" pitchFamily="18" charset="0"/>
            </a:endParaRPr>
          </a:p>
        </p:txBody>
      </p:sp>
      <p:pic>
        <p:nvPicPr>
          <p:cNvPr id="4" name="図 3" descr="merger_rate_lopez_sanjuan.gif"/>
          <p:cNvPicPr>
            <a:picLocks noChangeAspect="1"/>
          </p:cNvPicPr>
          <p:nvPr/>
        </p:nvPicPr>
        <p:blipFill>
          <a:blip r:embed="rId2" cstate="print"/>
          <a:stretch>
            <a:fillRect/>
          </a:stretch>
        </p:blipFill>
        <p:spPr>
          <a:xfrm>
            <a:off x="1508771" y="2060848"/>
            <a:ext cx="6112966" cy="3859926"/>
          </a:xfrm>
          <a:prstGeom prst="rect">
            <a:avLst/>
          </a:prstGeom>
        </p:spPr>
      </p:pic>
      <p:sp>
        <p:nvSpPr>
          <p:cNvPr id="5" name="正方形/長方形 4"/>
          <p:cNvSpPr/>
          <p:nvPr/>
        </p:nvSpPr>
        <p:spPr>
          <a:xfrm>
            <a:off x="467544" y="6135687"/>
            <a:ext cx="8208912" cy="461665"/>
          </a:xfrm>
          <a:prstGeom prst="rect">
            <a:avLst/>
          </a:prstGeom>
        </p:spPr>
        <p:txBody>
          <a:bodyPr wrap="square">
            <a:spAutoFit/>
          </a:bodyPr>
          <a:lstStyle/>
          <a:p>
            <a:r>
              <a:rPr lang="ja-JP" altLang="en-US" dirty="0" smtClean="0">
                <a:solidFill>
                  <a:srgbClr val="0000CC"/>
                </a:solidFill>
              </a:rPr>
              <a:t>しかし最新の観測を以てしても定量的な議論は収束していない</a:t>
            </a:r>
            <a:r>
              <a:rPr lang="en-US" altLang="ja-JP" dirty="0" smtClean="0">
                <a:solidFill>
                  <a:srgbClr val="0000CC"/>
                </a:solidFill>
              </a:rPr>
              <a:t>. </a:t>
            </a:r>
            <a:endParaRPr lang="en-US" altLang="ja-JP" dirty="0">
              <a:solidFill>
                <a:srgbClr val="0000CC"/>
              </a:solidFill>
            </a:endParaRPr>
          </a:p>
        </p:txBody>
      </p:sp>
      <p:sp>
        <p:nvSpPr>
          <p:cNvPr id="6" name="正方形/長方形 5"/>
          <p:cNvSpPr/>
          <p:nvPr/>
        </p:nvSpPr>
        <p:spPr>
          <a:xfrm>
            <a:off x="5351388" y="5589240"/>
            <a:ext cx="3793026" cy="461665"/>
          </a:xfrm>
          <a:prstGeom prst="rect">
            <a:avLst/>
          </a:prstGeom>
        </p:spPr>
        <p:txBody>
          <a:bodyPr wrap="none">
            <a:spAutoFit/>
          </a:bodyPr>
          <a:lstStyle/>
          <a:p>
            <a:r>
              <a:rPr lang="en-US" altLang="ja-JP" b="1" dirty="0" smtClean="0">
                <a:solidFill>
                  <a:srgbClr val="000000"/>
                </a:solidFill>
              </a:rPr>
              <a:t>(Lopez-</a:t>
            </a:r>
            <a:r>
              <a:rPr lang="en-US" altLang="ja-JP" b="1" dirty="0" err="1" smtClean="0">
                <a:solidFill>
                  <a:srgbClr val="000000"/>
                </a:solidFill>
              </a:rPr>
              <a:t>Sanjuan</a:t>
            </a:r>
            <a:r>
              <a:rPr lang="en-US" altLang="ja-JP" b="1" dirty="0" smtClean="0">
                <a:solidFill>
                  <a:srgbClr val="000000"/>
                </a:solidFill>
              </a:rPr>
              <a:t> et al. 2013)</a:t>
            </a:r>
            <a:endParaRPr lang="ja-JP" altLang="en-US" dirty="0"/>
          </a:p>
        </p:txBody>
      </p:sp>
      <p:sp>
        <p:nvSpPr>
          <p:cNvPr id="7" name="Rectangle 6"/>
          <p:cNvSpPr>
            <a:spLocks noChangeArrowheads="1"/>
          </p:cNvSpPr>
          <p:nvPr/>
        </p:nvSpPr>
        <p:spPr bwMode="auto">
          <a:xfrm rot="16200000">
            <a:off x="-687623" y="3648064"/>
            <a:ext cx="3780112" cy="461665"/>
          </a:xfrm>
          <a:prstGeom prst="rect">
            <a:avLst/>
          </a:prstGeom>
          <a:solidFill>
            <a:schemeClr val="bg1"/>
          </a:solidFill>
          <a:ln w="9525">
            <a:noFill/>
            <a:miter lim="800000"/>
            <a:headEnd/>
            <a:tailEnd/>
          </a:ln>
          <a:effectLst/>
        </p:spPr>
        <p:txBody>
          <a:bodyPr vert="horz" wrap="square">
            <a:spAutoFit/>
          </a:bodyPr>
          <a:lstStyle/>
          <a:p>
            <a:pPr algn="ctr"/>
            <a:r>
              <a:rPr lang="ja-JP" altLang="en-US" dirty="0" smtClean="0">
                <a:latin typeface="Times New Roman" pitchFamily="18" charset="0"/>
              </a:rPr>
              <a:t>銀河の</a:t>
            </a:r>
            <a:r>
              <a:rPr lang="en-US" altLang="ja-JP" dirty="0" smtClean="0">
                <a:latin typeface="Times New Roman" pitchFamily="18" charset="0"/>
              </a:rPr>
              <a:t>major merger rate</a:t>
            </a:r>
            <a:endParaRPr lang="ja-JP" altLang="en-US" dirty="0">
              <a:latin typeface="Times New Roman" pitchFamily="18" charset="0"/>
            </a:endParaRPr>
          </a:p>
        </p:txBody>
      </p:sp>
      <p:sp>
        <p:nvSpPr>
          <p:cNvPr id="8" name="Text Box 3"/>
          <p:cNvSpPr txBox="1">
            <a:spLocks noChangeArrowheads="1"/>
          </p:cNvSpPr>
          <p:nvPr/>
        </p:nvSpPr>
        <p:spPr bwMode="auto">
          <a:xfrm>
            <a:off x="477839" y="877888"/>
            <a:ext cx="7910585" cy="1200329"/>
          </a:xfrm>
          <a:prstGeom prst="rect">
            <a:avLst/>
          </a:prstGeom>
          <a:noFill/>
          <a:ln w="9525">
            <a:noFill/>
            <a:miter lim="800000"/>
            <a:headEnd/>
            <a:tailEnd/>
          </a:ln>
        </p:spPr>
        <p:txBody>
          <a:bodyPr wrap="square">
            <a:spAutoFit/>
          </a:bodyPr>
          <a:lstStyle/>
          <a:p>
            <a:pPr algn="l"/>
            <a:r>
              <a:rPr lang="ja-JP" altLang="en-US" dirty="0" smtClean="0"/>
              <a:t>理論的な階層的構造形成シナリオ</a:t>
            </a:r>
            <a:r>
              <a:rPr lang="en-US" altLang="ja-JP" dirty="0" smtClean="0"/>
              <a:t>, </a:t>
            </a:r>
            <a:r>
              <a:rPr lang="ja-JP" altLang="en-US" dirty="0" smtClean="0"/>
              <a:t>および観測の両面から</a:t>
            </a:r>
            <a:r>
              <a:rPr lang="en-US" altLang="ja-JP" dirty="0" smtClean="0"/>
              <a:t>, </a:t>
            </a:r>
            <a:r>
              <a:rPr lang="ja-JP" altLang="en-US" dirty="0" smtClean="0">
                <a:solidFill>
                  <a:srgbClr val="FF0000"/>
                </a:solidFill>
              </a:rPr>
              <a:t>銀河</a:t>
            </a:r>
            <a:r>
              <a:rPr lang="ja-JP" altLang="en-US" smtClean="0">
                <a:solidFill>
                  <a:srgbClr val="FF0000"/>
                </a:solidFill>
              </a:rPr>
              <a:t>合体</a:t>
            </a:r>
            <a:r>
              <a:rPr lang="ja-JP" altLang="en-US" smtClean="0"/>
              <a:t>が銀河進化に</a:t>
            </a:r>
            <a:r>
              <a:rPr lang="ja-JP" altLang="en-US" dirty="0" smtClean="0"/>
              <a:t>重要な役割を果たすことは強く支持されている</a:t>
            </a:r>
            <a:r>
              <a:rPr lang="en-US" altLang="ja-JP" dirty="0" smtClean="0"/>
              <a:t>(e.g., </a:t>
            </a:r>
            <a:r>
              <a:rPr lang="en-US" altLang="ja-JP" dirty="0" err="1" smtClean="0"/>
              <a:t>Behroozi</a:t>
            </a:r>
            <a:r>
              <a:rPr lang="en-US" altLang="ja-JP" dirty="0" smtClean="0"/>
              <a:t> et al. 2013, Stott et al. 2013). </a:t>
            </a:r>
            <a:endParaRPr lang="en-US" altLang="ja-JP"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95288" y="322263"/>
            <a:ext cx="8534430" cy="461665"/>
          </a:xfrm>
          <a:prstGeom prst="rect">
            <a:avLst/>
          </a:prstGeom>
          <a:noFill/>
          <a:ln w="38100" algn="ctr">
            <a:noFill/>
            <a:miter lim="800000"/>
            <a:headEnd/>
            <a:tailEnd/>
          </a:ln>
        </p:spPr>
        <p:txBody>
          <a:bodyPr wrap="square">
            <a:spAutoFit/>
          </a:bodyPr>
          <a:lstStyle/>
          <a:p>
            <a:pPr>
              <a:spcBef>
                <a:spcPct val="50000"/>
              </a:spcBef>
            </a:pPr>
            <a:r>
              <a:rPr lang="ja-JP" altLang="en-US" sz="2400" b="1" dirty="0" smtClean="0">
                <a:solidFill>
                  <a:srgbClr val="0000CC"/>
                </a:solidFill>
                <a:latin typeface="Times New Roman" pitchFamily="18" charset="0"/>
                <a:cs typeface="Times New Roman" pitchFamily="18" charset="0"/>
              </a:rPr>
              <a:t>星形成史における銀河合体の重要性</a:t>
            </a:r>
            <a:endParaRPr lang="en-US" altLang="ja-JP" sz="2400" b="1" dirty="0">
              <a:solidFill>
                <a:srgbClr val="0000CC"/>
              </a:solidFill>
              <a:latin typeface="Times New Roman" pitchFamily="18" charset="0"/>
              <a:cs typeface="Times New Roman" pitchFamily="18" charset="0"/>
            </a:endParaRPr>
          </a:p>
        </p:txBody>
      </p:sp>
      <p:sp>
        <p:nvSpPr>
          <p:cNvPr id="3" name="Text Box 3"/>
          <p:cNvSpPr txBox="1">
            <a:spLocks noChangeArrowheads="1"/>
          </p:cNvSpPr>
          <p:nvPr/>
        </p:nvSpPr>
        <p:spPr bwMode="auto">
          <a:xfrm>
            <a:off x="477839" y="877888"/>
            <a:ext cx="7910585" cy="1200329"/>
          </a:xfrm>
          <a:prstGeom prst="rect">
            <a:avLst/>
          </a:prstGeom>
          <a:noFill/>
          <a:ln w="9525">
            <a:noFill/>
            <a:miter lim="800000"/>
            <a:headEnd/>
            <a:tailEnd/>
          </a:ln>
        </p:spPr>
        <p:txBody>
          <a:bodyPr wrap="square">
            <a:spAutoFit/>
          </a:bodyPr>
          <a:lstStyle/>
          <a:p>
            <a:pPr algn="l"/>
            <a:r>
              <a:rPr lang="ja-JP" altLang="en-US" dirty="0" smtClean="0"/>
              <a:t>理論的な階層的構造形成シナリオ</a:t>
            </a:r>
            <a:r>
              <a:rPr lang="en-US" altLang="ja-JP" dirty="0" smtClean="0"/>
              <a:t>, </a:t>
            </a:r>
            <a:r>
              <a:rPr lang="ja-JP" altLang="en-US" dirty="0" smtClean="0"/>
              <a:t>および観測の両面から</a:t>
            </a:r>
            <a:r>
              <a:rPr lang="en-US" altLang="ja-JP" dirty="0" smtClean="0"/>
              <a:t>, </a:t>
            </a:r>
            <a:r>
              <a:rPr lang="ja-JP" altLang="en-US" dirty="0" smtClean="0">
                <a:solidFill>
                  <a:srgbClr val="FF0000"/>
                </a:solidFill>
              </a:rPr>
              <a:t>銀河</a:t>
            </a:r>
            <a:r>
              <a:rPr lang="ja-JP" altLang="en-US" smtClean="0">
                <a:solidFill>
                  <a:srgbClr val="FF0000"/>
                </a:solidFill>
              </a:rPr>
              <a:t>合体</a:t>
            </a:r>
            <a:r>
              <a:rPr lang="ja-JP" altLang="en-US" smtClean="0"/>
              <a:t>が銀河進化に</a:t>
            </a:r>
            <a:r>
              <a:rPr lang="ja-JP" altLang="en-US" dirty="0" smtClean="0"/>
              <a:t>重要な役割を果たすことは強く支持されている</a:t>
            </a:r>
            <a:r>
              <a:rPr lang="en-US" altLang="ja-JP" dirty="0" smtClean="0"/>
              <a:t>(e.g., </a:t>
            </a:r>
            <a:r>
              <a:rPr lang="en-US" altLang="ja-JP" dirty="0" err="1" smtClean="0"/>
              <a:t>Behroozi</a:t>
            </a:r>
            <a:r>
              <a:rPr lang="en-US" altLang="ja-JP" dirty="0" smtClean="0"/>
              <a:t> et al. 2013, Stott et al. 2013). </a:t>
            </a:r>
            <a:endParaRPr lang="en-US" altLang="ja-JP" dirty="0"/>
          </a:p>
        </p:txBody>
      </p:sp>
      <p:pic>
        <p:nvPicPr>
          <p:cNvPr id="4" name="図 3" descr="merger_rate_lopez_sanjuan.gif"/>
          <p:cNvPicPr>
            <a:picLocks noChangeAspect="1"/>
          </p:cNvPicPr>
          <p:nvPr/>
        </p:nvPicPr>
        <p:blipFill>
          <a:blip r:embed="rId2" cstate="print"/>
          <a:stretch>
            <a:fillRect/>
          </a:stretch>
        </p:blipFill>
        <p:spPr>
          <a:xfrm>
            <a:off x="1508771" y="2060848"/>
            <a:ext cx="6112966" cy="3859926"/>
          </a:xfrm>
          <a:prstGeom prst="rect">
            <a:avLst/>
          </a:prstGeom>
        </p:spPr>
      </p:pic>
      <p:sp>
        <p:nvSpPr>
          <p:cNvPr id="5" name="正方形/長方形 4"/>
          <p:cNvSpPr/>
          <p:nvPr/>
        </p:nvSpPr>
        <p:spPr>
          <a:xfrm>
            <a:off x="1835696" y="6135687"/>
            <a:ext cx="5472608" cy="461665"/>
          </a:xfrm>
          <a:prstGeom prst="rect">
            <a:avLst/>
          </a:prstGeom>
        </p:spPr>
        <p:txBody>
          <a:bodyPr wrap="square">
            <a:spAutoFit/>
          </a:bodyPr>
          <a:lstStyle/>
          <a:p>
            <a:r>
              <a:rPr lang="ja-JP" altLang="en-US" dirty="0" smtClean="0">
                <a:solidFill>
                  <a:srgbClr val="FF0000"/>
                </a:solidFill>
              </a:rPr>
              <a:t>銀河およびハロー合体のピークは</a:t>
            </a:r>
            <a:r>
              <a:rPr lang="en-US" altLang="ja-JP" i="1" dirty="0" smtClean="0">
                <a:solidFill>
                  <a:srgbClr val="FF0000"/>
                </a:solidFill>
              </a:rPr>
              <a:t>z</a:t>
            </a:r>
            <a:r>
              <a:rPr lang="en-US" altLang="ja-JP" dirty="0" smtClean="0">
                <a:solidFill>
                  <a:srgbClr val="FF0000"/>
                </a:solidFill>
              </a:rPr>
              <a:t>~ 1-2. </a:t>
            </a:r>
            <a:endParaRPr lang="en-US" altLang="ja-JP" dirty="0">
              <a:solidFill>
                <a:srgbClr val="FF0000"/>
              </a:solidFill>
            </a:endParaRPr>
          </a:p>
        </p:txBody>
      </p:sp>
      <p:sp>
        <p:nvSpPr>
          <p:cNvPr id="6" name="正方形/長方形 5"/>
          <p:cNvSpPr/>
          <p:nvPr/>
        </p:nvSpPr>
        <p:spPr bwMode="auto">
          <a:xfrm>
            <a:off x="5468348" y="2348879"/>
            <a:ext cx="1839956" cy="2880321"/>
          </a:xfrm>
          <a:prstGeom prst="rect">
            <a:avLst/>
          </a:prstGeom>
          <a:solidFill>
            <a:srgbClr val="FF0000">
              <a:alpha val="43000"/>
            </a:srgbClr>
          </a:solidFill>
          <a:ln w="25400">
            <a:solidFill>
              <a:srgbClr val="FF0000"/>
            </a:solidFill>
            <a:miter lim="800000"/>
            <a:headEnd/>
            <a:tailEnd/>
          </a:ln>
          <a:effectLst/>
        </p:spPr>
        <p:txBody>
          <a:bodyPr wrap="square" rtlCol="0" anchor="ctr">
            <a:noAutofit/>
          </a:bodyPr>
          <a:lstStyle/>
          <a:p>
            <a:pPr algn="ctr">
              <a:spcBef>
                <a:spcPct val="0"/>
              </a:spcBef>
            </a:pPr>
            <a:endParaRPr kumimoji="1" lang="ja-JP" altLang="en-US" dirty="0" smtClean="0">
              <a:latin typeface="Times New Roman" pitchFamily="18" charset="0"/>
            </a:endParaRPr>
          </a:p>
        </p:txBody>
      </p:sp>
      <p:cxnSp>
        <p:nvCxnSpPr>
          <p:cNvPr id="7" name="直線矢印コネクタ 6"/>
          <p:cNvCxnSpPr>
            <a:stCxn id="5" idx="0"/>
            <a:endCxn id="6" idx="2"/>
          </p:cNvCxnSpPr>
          <p:nvPr/>
        </p:nvCxnSpPr>
        <p:spPr bwMode="auto">
          <a:xfrm flipV="1">
            <a:off x="4572000" y="5229200"/>
            <a:ext cx="1816326" cy="906487"/>
          </a:xfrm>
          <a:prstGeom prst="straightConnector1">
            <a:avLst/>
          </a:prstGeom>
          <a:noFill/>
          <a:ln w="25400" cap="flat" cmpd="sng" algn="ctr">
            <a:solidFill>
              <a:srgbClr val="FF0000"/>
            </a:solidFill>
            <a:prstDash val="solid"/>
            <a:round/>
            <a:headEnd type="none" w="med" len="med"/>
            <a:tailEnd type="arrow"/>
          </a:ln>
          <a:effectLst/>
        </p:spPr>
      </p:cxnSp>
      <p:sp>
        <p:nvSpPr>
          <p:cNvPr id="20" name="正方形/長方形 19"/>
          <p:cNvSpPr/>
          <p:nvPr/>
        </p:nvSpPr>
        <p:spPr>
          <a:xfrm>
            <a:off x="5351388" y="5589240"/>
            <a:ext cx="3793026" cy="461665"/>
          </a:xfrm>
          <a:prstGeom prst="rect">
            <a:avLst/>
          </a:prstGeom>
        </p:spPr>
        <p:txBody>
          <a:bodyPr wrap="none">
            <a:spAutoFit/>
          </a:bodyPr>
          <a:lstStyle/>
          <a:p>
            <a:r>
              <a:rPr lang="en-US" altLang="ja-JP" b="1" dirty="0" smtClean="0">
                <a:solidFill>
                  <a:srgbClr val="000000"/>
                </a:solidFill>
              </a:rPr>
              <a:t>(Lopez-</a:t>
            </a:r>
            <a:r>
              <a:rPr lang="en-US" altLang="ja-JP" b="1" dirty="0" err="1" smtClean="0">
                <a:solidFill>
                  <a:srgbClr val="000000"/>
                </a:solidFill>
              </a:rPr>
              <a:t>Sanjuan</a:t>
            </a:r>
            <a:r>
              <a:rPr lang="en-US" altLang="ja-JP" b="1" dirty="0" smtClean="0">
                <a:solidFill>
                  <a:srgbClr val="000000"/>
                </a:solidFill>
              </a:rPr>
              <a:t> et al. 2013)</a:t>
            </a:r>
            <a:endParaRPr lang="ja-JP" altLang="en-US" dirty="0"/>
          </a:p>
        </p:txBody>
      </p:sp>
      <p:sp>
        <p:nvSpPr>
          <p:cNvPr id="21" name="Rectangle 6"/>
          <p:cNvSpPr>
            <a:spLocks noChangeArrowheads="1"/>
          </p:cNvSpPr>
          <p:nvPr/>
        </p:nvSpPr>
        <p:spPr bwMode="auto">
          <a:xfrm rot="16200000">
            <a:off x="-687623" y="3648064"/>
            <a:ext cx="3780112" cy="461665"/>
          </a:xfrm>
          <a:prstGeom prst="rect">
            <a:avLst/>
          </a:prstGeom>
          <a:solidFill>
            <a:schemeClr val="bg1"/>
          </a:solidFill>
          <a:ln w="9525">
            <a:noFill/>
            <a:miter lim="800000"/>
            <a:headEnd/>
            <a:tailEnd/>
          </a:ln>
          <a:effectLst/>
        </p:spPr>
        <p:txBody>
          <a:bodyPr vert="horz" wrap="square">
            <a:spAutoFit/>
          </a:bodyPr>
          <a:lstStyle/>
          <a:p>
            <a:pPr algn="ctr"/>
            <a:r>
              <a:rPr lang="ja-JP" altLang="en-US" dirty="0" smtClean="0">
                <a:latin typeface="Times New Roman" pitchFamily="18" charset="0"/>
              </a:rPr>
              <a:t>銀河の</a:t>
            </a:r>
            <a:r>
              <a:rPr lang="en-US" altLang="ja-JP" dirty="0" smtClean="0">
                <a:latin typeface="Times New Roman" pitchFamily="18" charset="0"/>
              </a:rPr>
              <a:t>major merger rate</a:t>
            </a:r>
            <a:endParaRPr lang="ja-JP" altLang="en-US" dirty="0">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opkins_fig1"/>
          <p:cNvPicPr>
            <a:picLocks noChangeAspect="1" noChangeArrowheads="1"/>
          </p:cNvPicPr>
          <p:nvPr/>
        </p:nvPicPr>
        <p:blipFill>
          <a:blip r:embed="rId2" cstate="print"/>
          <a:srcRect/>
          <a:stretch>
            <a:fillRect/>
          </a:stretch>
        </p:blipFill>
        <p:spPr bwMode="auto">
          <a:xfrm>
            <a:off x="2024734" y="2659284"/>
            <a:ext cx="5067546" cy="3866060"/>
          </a:xfrm>
          <a:prstGeom prst="rect">
            <a:avLst/>
          </a:prstGeom>
          <a:noFill/>
          <a:ln w="9525">
            <a:noFill/>
            <a:miter lim="800000"/>
            <a:headEnd/>
            <a:tailEnd/>
          </a:ln>
        </p:spPr>
      </p:pic>
      <p:sp>
        <p:nvSpPr>
          <p:cNvPr id="11" name="正方形/長方形 10"/>
          <p:cNvSpPr/>
          <p:nvPr/>
        </p:nvSpPr>
        <p:spPr bwMode="auto">
          <a:xfrm>
            <a:off x="3979541" y="2971552"/>
            <a:ext cx="839280" cy="3240360"/>
          </a:xfrm>
          <a:prstGeom prst="rect">
            <a:avLst/>
          </a:prstGeom>
          <a:solidFill>
            <a:srgbClr val="FF0000">
              <a:alpha val="43000"/>
            </a:srgbClr>
          </a:solidFill>
          <a:ln w="25400">
            <a:solidFill>
              <a:srgbClr val="FF0000"/>
            </a:solidFill>
            <a:miter lim="800000"/>
            <a:headEnd/>
            <a:tailEnd/>
          </a:ln>
          <a:effectLst/>
        </p:spPr>
        <p:txBody>
          <a:bodyPr wrap="square" rtlCol="0" anchor="ctr">
            <a:noAutofit/>
          </a:bodyPr>
          <a:lstStyle/>
          <a:p>
            <a:pPr algn="ctr">
              <a:spcBef>
                <a:spcPct val="0"/>
              </a:spcBef>
            </a:pPr>
            <a:endParaRPr kumimoji="1" lang="ja-JP" altLang="en-US" dirty="0" smtClean="0">
              <a:latin typeface="Times New Roman" pitchFamily="18" charset="0"/>
            </a:endParaRPr>
          </a:p>
        </p:txBody>
      </p:sp>
      <p:sp>
        <p:nvSpPr>
          <p:cNvPr id="2" name="正方形/長方形 1"/>
          <p:cNvSpPr/>
          <p:nvPr/>
        </p:nvSpPr>
        <p:spPr>
          <a:xfrm>
            <a:off x="539552" y="869811"/>
            <a:ext cx="8064896" cy="1569660"/>
          </a:xfrm>
          <a:prstGeom prst="rect">
            <a:avLst/>
          </a:prstGeom>
        </p:spPr>
        <p:txBody>
          <a:bodyPr wrap="square">
            <a:spAutoFit/>
          </a:bodyPr>
          <a:lstStyle/>
          <a:p>
            <a:r>
              <a:rPr lang="ja-JP" altLang="en-US" dirty="0" smtClean="0"/>
              <a:t>銀河が十分に成長して以降</a:t>
            </a:r>
            <a:r>
              <a:rPr lang="en-US" altLang="ja-JP" dirty="0" smtClean="0"/>
              <a:t>, </a:t>
            </a:r>
            <a:r>
              <a:rPr lang="ja-JP" altLang="en-US" dirty="0" smtClean="0"/>
              <a:t>星形成</a:t>
            </a:r>
            <a:r>
              <a:rPr lang="en-US" altLang="ja-JP" dirty="0" smtClean="0"/>
              <a:t>, </a:t>
            </a:r>
            <a:r>
              <a:rPr lang="ja-JP" altLang="en-US" dirty="0" smtClean="0"/>
              <a:t>銀河合体</a:t>
            </a:r>
            <a:r>
              <a:rPr lang="en-US" altLang="ja-JP" dirty="0" smtClean="0"/>
              <a:t>, </a:t>
            </a:r>
            <a:r>
              <a:rPr lang="ja-JP" altLang="en-US" dirty="0" smtClean="0"/>
              <a:t>形態など様々な側面で最も激動する時期が</a:t>
            </a:r>
            <a:r>
              <a:rPr lang="en-US" altLang="ja-JP" i="1" dirty="0" smtClean="0"/>
              <a:t>z</a:t>
            </a:r>
            <a:r>
              <a:rPr lang="en-US" altLang="ja-JP" dirty="0" smtClean="0"/>
              <a:t> = 1-2. </a:t>
            </a:r>
          </a:p>
          <a:p>
            <a:r>
              <a:rPr lang="ja-JP" altLang="en-US" dirty="0" smtClean="0">
                <a:solidFill>
                  <a:srgbClr val="FF0000"/>
                </a:solidFill>
              </a:rPr>
              <a:t>しかし</a:t>
            </a:r>
            <a:r>
              <a:rPr lang="en-US" altLang="ja-JP" dirty="0" smtClean="0">
                <a:solidFill>
                  <a:srgbClr val="FF0000"/>
                </a:solidFill>
              </a:rPr>
              <a:t>, </a:t>
            </a:r>
            <a:r>
              <a:rPr lang="ja-JP" altLang="en-US" dirty="0" smtClean="0">
                <a:solidFill>
                  <a:srgbClr val="FF0000"/>
                </a:solidFill>
              </a:rPr>
              <a:t>現状ではこの時代の</a:t>
            </a:r>
            <a:r>
              <a:rPr lang="en-US" altLang="ja-JP" dirty="0" smtClean="0">
                <a:solidFill>
                  <a:srgbClr val="FF0000"/>
                </a:solidFill>
              </a:rPr>
              <a:t>HI</a:t>
            </a:r>
            <a:r>
              <a:rPr lang="ja-JP" altLang="en-US" dirty="0" smtClean="0">
                <a:solidFill>
                  <a:srgbClr val="FF0000"/>
                </a:solidFill>
              </a:rPr>
              <a:t>の物理はほとんど検証できていない</a:t>
            </a:r>
            <a:r>
              <a:rPr lang="en-US" altLang="ja-JP" dirty="0" smtClean="0">
                <a:solidFill>
                  <a:srgbClr val="FF0000"/>
                </a:solidFill>
              </a:rPr>
              <a:t>. </a:t>
            </a:r>
            <a:r>
              <a:rPr lang="ja-JP" altLang="en-US" dirty="0" smtClean="0">
                <a:solidFill>
                  <a:srgbClr val="FF0000"/>
                </a:solidFill>
              </a:rPr>
              <a:t>銀河</a:t>
            </a:r>
            <a:r>
              <a:rPr lang="ja-JP" altLang="en-US" dirty="0" smtClean="0">
                <a:solidFill>
                  <a:srgbClr val="FF0000"/>
                </a:solidFill>
              </a:rPr>
              <a:t>合体史も重要</a:t>
            </a:r>
            <a:r>
              <a:rPr lang="en-US" altLang="ja-JP" dirty="0" smtClean="0">
                <a:solidFill>
                  <a:srgbClr val="FF0000"/>
                </a:solidFill>
              </a:rPr>
              <a:t>(cf. BH</a:t>
            </a:r>
            <a:r>
              <a:rPr lang="ja-JP" altLang="en-US" dirty="0" smtClean="0">
                <a:solidFill>
                  <a:srgbClr val="FF0000"/>
                </a:solidFill>
              </a:rPr>
              <a:t>合体</a:t>
            </a:r>
            <a:r>
              <a:rPr lang="en-US" altLang="ja-JP" dirty="0" smtClean="0">
                <a:solidFill>
                  <a:srgbClr val="FF0000"/>
                </a:solidFill>
              </a:rPr>
              <a:t>: </a:t>
            </a:r>
            <a:r>
              <a:rPr lang="ja-JP" altLang="en-US" dirty="0" smtClean="0">
                <a:solidFill>
                  <a:srgbClr val="FF0000"/>
                </a:solidFill>
              </a:rPr>
              <a:t>高橋さんの講演</a:t>
            </a:r>
            <a:r>
              <a:rPr lang="en-US" altLang="ja-JP" dirty="0" smtClean="0">
                <a:solidFill>
                  <a:srgbClr val="FF0000"/>
                </a:solidFill>
              </a:rPr>
              <a:t>)</a:t>
            </a:r>
            <a:endParaRPr lang="en-US" altLang="ja-JP" dirty="0">
              <a:solidFill>
                <a:srgbClr val="FF0000"/>
              </a:solidFill>
            </a:endParaRPr>
          </a:p>
        </p:txBody>
      </p:sp>
      <p:sp>
        <p:nvSpPr>
          <p:cNvPr id="3" name="Text Box 6"/>
          <p:cNvSpPr txBox="1">
            <a:spLocks noChangeArrowheads="1"/>
          </p:cNvSpPr>
          <p:nvPr/>
        </p:nvSpPr>
        <p:spPr bwMode="auto">
          <a:xfrm>
            <a:off x="395288" y="322263"/>
            <a:ext cx="8534430" cy="461665"/>
          </a:xfrm>
          <a:prstGeom prst="rect">
            <a:avLst/>
          </a:prstGeom>
          <a:noFill/>
          <a:ln w="38100" algn="ctr">
            <a:noFill/>
            <a:miter lim="800000"/>
            <a:headEnd/>
            <a:tailEnd/>
          </a:ln>
        </p:spPr>
        <p:txBody>
          <a:bodyPr wrap="square">
            <a:spAutoFit/>
          </a:bodyPr>
          <a:lstStyle/>
          <a:p>
            <a:pPr>
              <a:spcBef>
                <a:spcPct val="50000"/>
              </a:spcBef>
            </a:pPr>
            <a:r>
              <a:rPr lang="ja-JP" altLang="en-US" smtClean="0">
                <a:solidFill>
                  <a:srgbClr val="0000CC"/>
                </a:solidFill>
                <a:latin typeface="Times New Roman" pitchFamily="18" charset="0"/>
                <a:cs typeface="Times New Roman" pitchFamily="18" charset="0"/>
              </a:rPr>
              <a:t>銀河進化の</a:t>
            </a:r>
            <a:r>
              <a:rPr lang="ja-JP" altLang="en-US" dirty="0" smtClean="0">
                <a:solidFill>
                  <a:srgbClr val="0000CC"/>
                </a:solidFill>
                <a:latin typeface="Times New Roman" pitchFamily="18" charset="0"/>
                <a:cs typeface="Times New Roman" pitchFamily="18" charset="0"/>
              </a:rPr>
              <a:t>注目ポイントその</a:t>
            </a:r>
            <a:r>
              <a:rPr lang="en-US" altLang="ja-JP" dirty="0" smtClean="0">
                <a:solidFill>
                  <a:srgbClr val="0000CC"/>
                </a:solidFill>
                <a:latin typeface="Times New Roman" pitchFamily="18" charset="0"/>
                <a:cs typeface="Times New Roman" pitchFamily="18" charset="0"/>
              </a:rPr>
              <a:t>1</a:t>
            </a:r>
            <a:endParaRPr lang="en-US" altLang="ja-JP" sz="2400" b="1"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1.4</a:t>
            </a:r>
            <a:r>
              <a:rPr kumimoji="0" lang="ja-JP" altLang="en-US" sz="2800" dirty="0" smtClean="0">
                <a:solidFill>
                  <a:srgbClr val="000066"/>
                </a:solidFill>
                <a:cs typeface="Times New Roman" pitchFamily="18" charset="0"/>
              </a:rPr>
              <a:t> 暗黒時代から銀河形成初期</a:t>
            </a:r>
            <a:endParaRPr lang="en-US" altLang="ja-JP" sz="2800" dirty="0">
              <a:solidFill>
                <a:srgbClr val="000066"/>
              </a:solidFill>
              <a:cs typeface="Times New Roman" pitchFamily="18" charset="0"/>
            </a:endParaRPr>
          </a:p>
        </p:txBody>
      </p:sp>
      <p:sp>
        <p:nvSpPr>
          <p:cNvPr id="3" name="正方形/長方形 2"/>
          <p:cNvSpPr/>
          <p:nvPr/>
        </p:nvSpPr>
        <p:spPr>
          <a:xfrm>
            <a:off x="492944" y="764704"/>
            <a:ext cx="8136904" cy="830997"/>
          </a:xfrm>
          <a:prstGeom prst="rect">
            <a:avLst/>
          </a:prstGeom>
        </p:spPr>
        <p:txBody>
          <a:bodyPr wrap="square">
            <a:spAutoFit/>
          </a:bodyPr>
          <a:lstStyle/>
          <a:p>
            <a:r>
              <a:rPr lang="ja-JP" altLang="en-US" dirty="0" smtClean="0">
                <a:solidFill>
                  <a:srgbClr val="0000CC"/>
                </a:solidFill>
              </a:rPr>
              <a:t>暗黒時代から初代天体形成</a:t>
            </a:r>
            <a:r>
              <a:rPr lang="en-US" altLang="ja-JP" dirty="0" smtClean="0">
                <a:solidFill>
                  <a:srgbClr val="0000CC"/>
                </a:solidFill>
              </a:rPr>
              <a:t>, </a:t>
            </a:r>
            <a:r>
              <a:rPr lang="ja-JP" altLang="en-US" dirty="0" smtClean="0">
                <a:solidFill>
                  <a:srgbClr val="0000CC"/>
                </a:solidFill>
              </a:rPr>
              <a:t>そして集団的星形成モード</a:t>
            </a:r>
            <a:r>
              <a:rPr lang="en-US" altLang="ja-JP" dirty="0" smtClean="0">
                <a:solidFill>
                  <a:srgbClr val="0000CC"/>
                </a:solidFill>
              </a:rPr>
              <a:t>(</a:t>
            </a:r>
            <a:r>
              <a:rPr lang="ja-JP" altLang="en-US" dirty="0" smtClean="0">
                <a:solidFill>
                  <a:srgbClr val="0000CC"/>
                </a:solidFill>
              </a:rPr>
              <a:t>銀河形成</a:t>
            </a:r>
            <a:r>
              <a:rPr lang="en-US" altLang="ja-JP" dirty="0" smtClean="0">
                <a:solidFill>
                  <a:srgbClr val="0000CC"/>
                </a:solidFill>
              </a:rPr>
              <a:t>)</a:t>
            </a:r>
            <a:r>
              <a:rPr lang="ja-JP" altLang="en-US" dirty="0" err="1" smtClean="0">
                <a:solidFill>
                  <a:srgbClr val="0000CC"/>
                </a:solidFill>
              </a:rPr>
              <a:t>へと</a:t>
            </a:r>
            <a:r>
              <a:rPr lang="ja-JP" altLang="en-US" dirty="0" smtClean="0">
                <a:solidFill>
                  <a:srgbClr val="0000CC"/>
                </a:solidFill>
              </a:rPr>
              <a:t>遷移していく時代は</a:t>
            </a:r>
            <a:r>
              <a:rPr lang="en-US" altLang="ja-JP" dirty="0" smtClean="0">
                <a:solidFill>
                  <a:srgbClr val="0000CC"/>
                </a:solidFill>
              </a:rPr>
              <a:t>, </a:t>
            </a:r>
            <a:r>
              <a:rPr lang="ja-JP" altLang="en-US" dirty="0" smtClean="0">
                <a:solidFill>
                  <a:srgbClr val="0000CC"/>
                </a:solidFill>
              </a:rPr>
              <a:t>銀河自体が成長していく時期</a:t>
            </a:r>
            <a:r>
              <a:rPr lang="en-US" altLang="ja-JP" dirty="0" smtClean="0">
                <a:solidFill>
                  <a:srgbClr val="0000CC"/>
                </a:solidFill>
              </a:rPr>
              <a:t>. </a:t>
            </a:r>
          </a:p>
        </p:txBody>
      </p:sp>
      <p:pic>
        <p:nvPicPr>
          <p:cNvPr id="4" name="図 3" descr="MAPevoSequ_72.jpg"/>
          <p:cNvPicPr>
            <a:picLocks noChangeAspect="1"/>
          </p:cNvPicPr>
          <p:nvPr/>
        </p:nvPicPr>
        <p:blipFill>
          <a:blip r:embed="rId2" cstate="print"/>
          <a:stretch>
            <a:fillRect/>
          </a:stretch>
        </p:blipFill>
        <p:spPr>
          <a:xfrm rot="16200000">
            <a:off x="3301270" y="-658512"/>
            <a:ext cx="2541460" cy="7200800"/>
          </a:xfrm>
          <a:prstGeom prst="rect">
            <a:avLst/>
          </a:prstGeom>
        </p:spPr>
      </p:pic>
      <p:sp>
        <p:nvSpPr>
          <p:cNvPr id="5" name="Text Box 2"/>
          <p:cNvSpPr txBox="1">
            <a:spLocks noChangeArrowheads="1"/>
          </p:cNvSpPr>
          <p:nvPr/>
        </p:nvSpPr>
        <p:spPr bwMode="auto">
          <a:xfrm>
            <a:off x="717550" y="4365104"/>
            <a:ext cx="8174930" cy="2308324"/>
          </a:xfrm>
          <a:prstGeom prst="rect">
            <a:avLst/>
          </a:prstGeom>
          <a:noFill/>
          <a:ln w="9525">
            <a:noFill/>
            <a:miter lim="800000"/>
            <a:headEnd/>
            <a:tailEnd/>
          </a:ln>
        </p:spPr>
        <p:txBody>
          <a:bodyPr wrap="square">
            <a:spAutoFit/>
          </a:bodyPr>
          <a:lstStyle/>
          <a:p>
            <a:pPr marL="457200" indent="-457200" algn="l">
              <a:buAutoNum type="arabicPeriod"/>
            </a:pPr>
            <a:r>
              <a:rPr lang="ja-JP" altLang="en-US" dirty="0" smtClean="0">
                <a:latin typeface="Times New Roman" pitchFamily="18" charset="0"/>
                <a:ea typeface="+mn-ea"/>
                <a:cs typeface="Times New Roman" pitchFamily="18" charset="0"/>
              </a:rPr>
              <a:t>非常に一様な物質分布から</a:t>
            </a:r>
            <a:r>
              <a:rPr lang="en-US" altLang="ja-JP" dirty="0" smtClean="0">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ゆらぎが重力的に成長</a:t>
            </a:r>
            <a:endParaRPr lang="en-US" altLang="ja-JP" dirty="0" smtClean="0">
              <a:latin typeface="Times New Roman" pitchFamily="18" charset="0"/>
              <a:ea typeface="+mn-ea"/>
              <a:cs typeface="Times New Roman" pitchFamily="18" charset="0"/>
            </a:endParaRPr>
          </a:p>
          <a:p>
            <a:pPr marL="457200" indent="-457200" algn="l">
              <a:buAutoNum type="arabicPeriod"/>
            </a:pPr>
            <a:r>
              <a:rPr lang="ja-JP" altLang="en-US" dirty="0" smtClean="0">
                <a:latin typeface="Times New Roman" pitchFamily="18" charset="0"/>
                <a:ea typeface="+mn-ea"/>
                <a:cs typeface="Times New Roman" pitchFamily="18" charset="0"/>
              </a:rPr>
              <a:t>ダークマターが重力ポテンシャルを形成</a:t>
            </a:r>
            <a:endParaRPr lang="en-US" altLang="ja-JP" dirty="0" smtClean="0">
              <a:latin typeface="Times New Roman" pitchFamily="18" charset="0"/>
              <a:ea typeface="+mn-ea"/>
              <a:cs typeface="Times New Roman" pitchFamily="18" charset="0"/>
            </a:endParaRPr>
          </a:p>
          <a:p>
            <a:pPr marL="457200" indent="-457200" algn="l">
              <a:buAutoNum type="arabicPeriod"/>
            </a:pPr>
            <a:r>
              <a:rPr lang="ja-JP" altLang="en-US" dirty="0" smtClean="0">
                <a:latin typeface="Times New Roman" pitchFamily="18" charset="0"/>
                <a:ea typeface="+mn-ea"/>
                <a:cs typeface="Times New Roman" pitchFamily="18" charset="0"/>
              </a:rPr>
              <a:t>通常物質が</a:t>
            </a:r>
            <a:r>
              <a:rPr lang="ja-JP" altLang="en-US" dirty="0" smtClean="0">
                <a:solidFill>
                  <a:srgbClr val="FF0000"/>
                </a:solidFill>
                <a:latin typeface="Times New Roman" pitchFamily="18" charset="0"/>
                <a:ea typeface="+mn-ea"/>
                <a:cs typeface="Times New Roman" pitchFamily="18" charset="0"/>
              </a:rPr>
              <a:t>ダークマターの塊</a:t>
            </a:r>
            <a:r>
              <a:rPr lang="en-US" altLang="ja-JP" dirty="0" smtClean="0">
                <a:solidFill>
                  <a:srgbClr val="FF0000"/>
                </a:solidFill>
                <a:latin typeface="Times New Roman" pitchFamily="18" charset="0"/>
                <a:ea typeface="+mn-ea"/>
                <a:cs typeface="Times New Roman" pitchFamily="18" charset="0"/>
              </a:rPr>
              <a:t>(</a:t>
            </a:r>
            <a:r>
              <a:rPr lang="ja-JP" altLang="en-US" dirty="0" smtClean="0">
                <a:solidFill>
                  <a:srgbClr val="FF0000"/>
                </a:solidFill>
                <a:latin typeface="Times New Roman" pitchFamily="18" charset="0"/>
                <a:ea typeface="+mn-ea"/>
                <a:cs typeface="Times New Roman" pitchFamily="18" charset="0"/>
              </a:rPr>
              <a:t>ハロー</a:t>
            </a:r>
            <a:r>
              <a:rPr lang="en-US" altLang="ja-JP" dirty="0" smtClean="0">
                <a:solidFill>
                  <a:srgbClr val="FF0000"/>
                </a:solidFill>
                <a:latin typeface="Times New Roman" pitchFamily="18" charset="0"/>
                <a:ea typeface="+mn-ea"/>
                <a:cs typeface="Times New Roman" pitchFamily="18" charset="0"/>
              </a:rPr>
              <a:t>)</a:t>
            </a:r>
            <a:r>
              <a:rPr lang="ja-JP" altLang="en-US" dirty="0" smtClean="0">
                <a:solidFill>
                  <a:srgbClr val="FF0000"/>
                </a:solidFill>
                <a:latin typeface="Times New Roman" pitchFamily="18" charset="0"/>
                <a:ea typeface="+mn-ea"/>
                <a:cs typeface="Times New Roman" pitchFamily="18" charset="0"/>
              </a:rPr>
              <a:t>に落下</a:t>
            </a:r>
            <a:endParaRPr lang="en-US" altLang="ja-JP" dirty="0" smtClean="0">
              <a:solidFill>
                <a:srgbClr val="FF0000"/>
              </a:solidFill>
              <a:latin typeface="Times New Roman" pitchFamily="18" charset="0"/>
              <a:ea typeface="+mn-ea"/>
              <a:cs typeface="Times New Roman" pitchFamily="18" charset="0"/>
            </a:endParaRPr>
          </a:p>
          <a:p>
            <a:pPr marL="457200" indent="-457200" algn="l">
              <a:buAutoNum type="arabicPeriod"/>
            </a:pPr>
            <a:r>
              <a:rPr lang="ja-JP" altLang="en-US" dirty="0" smtClean="0">
                <a:latin typeface="Times New Roman" pitchFamily="18" charset="0"/>
                <a:ea typeface="+mn-ea"/>
                <a:cs typeface="Times New Roman" pitchFamily="18" charset="0"/>
              </a:rPr>
              <a:t>ガスが冷却・圧縮し</a:t>
            </a:r>
            <a:r>
              <a:rPr lang="en-US" altLang="ja-JP" dirty="0" smtClean="0">
                <a:latin typeface="Times New Roman" pitchFamily="18" charset="0"/>
                <a:ea typeface="+mn-ea"/>
                <a:cs typeface="Times New Roman" pitchFamily="18" charset="0"/>
              </a:rPr>
              <a:t>, </a:t>
            </a:r>
            <a:r>
              <a:rPr lang="ja-JP" altLang="en-US" dirty="0" smtClean="0">
                <a:solidFill>
                  <a:srgbClr val="0000CC"/>
                </a:solidFill>
                <a:latin typeface="Times New Roman" pitchFamily="18" charset="0"/>
                <a:ea typeface="+mn-ea"/>
                <a:cs typeface="Times New Roman" pitchFamily="18" charset="0"/>
              </a:rPr>
              <a:t>星</a:t>
            </a:r>
            <a:r>
              <a:rPr lang="ja-JP" altLang="en-US" dirty="0" smtClean="0">
                <a:latin typeface="Times New Roman" pitchFamily="18" charset="0"/>
                <a:ea typeface="+mn-ea"/>
                <a:cs typeface="Times New Roman" pitchFamily="18" charset="0"/>
              </a:rPr>
              <a:t>が形成</a:t>
            </a:r>
            <a:r>
              <a:rPr lang="en-US" altLang="ja-JP" dirty="0" smtClean="0">
                <a:latin typeface="Times New Roman" pitchFamily="18" charset="0"/>
                <a:ea typeface="+mn-ea"/>
                <a:cs typeface="Times New Roman" pitchFamily="18" charset="0"/>
              </a:rPr>
              <a:t>(</a:t>
            </a:r>
            <a:r>
              <a:rPr lang="ja-JP" altLang="en-US" dirty="0" smtClean="0">
                <a:latin typeface="Times New Roman" pitchFamily="18" charset="0"/>
                <a:ea typeface="+mn-ea"/>
                <a:cs typeface="Times New Roman" pitchFamily="18" charset="0"/>
              </a:rPr>
              <a:t>初代星</a:t>
            </a:r>
            <a:r>
              <a:rPr lang="en-US" altLang="ja-JP" dirty="0" smtClean="0">
                <a:latin typeface="Times New Roman" pitchFamily="18" charset="0"/>
                <a:ea typeface="+mn-ea"/>
                <a:cs typeface="Times New Roman" pitchFamily="18" charset="0"/>
              </a:rPr>
              <a:t>)</a:t>
            </a:r>
          </a:p>
          <a:p>
            <a:pPr marL="457200" indent="-457200" algn="l">
              <a:buAutoNum type="arabicPeriod"/>
            </a:pPr>
            <a:r>
              <a:rPr lang="ja-JP" altLang="en-US" dirty="0" smtClean="0">
                <a:latin typeface="Times New Roman" pitchFamily="18" charset="0"/>
                <a:ea typeface="+mn-ea"/>
                <a:cs typeface="Times New Roman" pitchFamily="18" charset="0"/>
              </a:rPr>
              <a:t>初代星の</a:t>
            </a:r>
            <a:r>
              <a:rPr lang="ja-JP" altLang="en-US" dirty="0" smtClean="0">
                <a:solidFill>
                  <a:srgbClr val="0000CC"/>
                </a:solidFill>
                <a:latin typeface="Times New Roman" pitchFamily="18" charset="0"/>
                <a:ea typeface="+mn-ea"/>
                <a:cs typeface="Times New Roman" pitchFamily="18" charset="0"/>
              </a:rPr>
              <a:t>超新星爆発</a:t>
            </a:r>
            <a:r>
              <a:rPr lang="ja-JP" altLang="en-US" dirty="0" smtClean="0">
                <a:latin typeface="Times New Roman" pitchFamily="18" charset="0"/>
                <a:ea typeface="+mn-ea"/>
                <a:cs typeface="Times New Roman" pitchFamily="18" charset="0"/>
              </a:rPr>
              <a:t>により</a:t>
            </a:r>
            <a:r>
              <a:rPr lang="en-US" altLang="ja-JP" dirty="0" smtClean="0">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宇宙最初の</a:t>
            </a:r>
            <a:r>
              <a:rPr lang="ja-JP" altLang="en-US" dirty="0" smtClean="0">
                <a:solidFill>
                  <a:srgbClr val="FF0000"/>
                </a:solidFill>
                <a:latin typeface="Times New Roman" pitchFamily="18" charset="0"/>
                <a:ea typeface="+mn-ea"/>
                <a:cs typeface="Times New Roman" pitchFamily="18" charset="0"/>
              </a:rPr>
              <a:t>重元素</a:t>
            </a:r>
            <a:r>
              <a:rPr lang="ja-JP" altLang="en-US" dirty="0" smtClean="0">
                <a:latin typeface="Times New Roman" pitchFamily="18" charset="0"/>
                <a:ea typeface="+mn-ea"/>
                <a:cs typeface="Times New Roman" pitchFamily="18" charset="0"/>
              </a:rPr>
              <a:t>が供給</a:t>
            </a:r>
            <a:endParaRPr lang="en-US" altLang="ja-JP" dirty="0" smtClean="0">
              <a:latin typeface="Times New Roman" pitchFamily="18" charset="0"/>
              <a:ea typeface="+mn-ea"/>
              <a:cs typeface="Times New Roman" pitchFamily="18" charset="0"/>
            </a:endParaRPr>
          </a:p>
          <a:p>
            <a:pPr marL="457200" indent="-457200" algn="l">
              <a:buAutoNum type="arabicPeriod"/>
            </a:pPr>
            <a:r>
              <a:rPr lang="ja-JP" altLang="en-US" dirty="0" smtClean="0">
                <a:latin typeface="Times New Roman" pitchFamily="18" charset="0"/>
                <a:ea typeface="+mn-ea"/>
                <a:cs typeface="Times New Roman" pitchFamily="18" charset="0"/>
              </a:rPr>
              <a:t>爆発的星形成が開始し</a:t>
            </a:r>
            <a:r>
              <a:rPr lang="en-US" altLang="ja-JP" dirty="0" smtClean="0">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銀河形成が始まる</a:t>
            </a:r>
            <a:endParaRPr lang="en-US" altLang="ja-JP" dirty="0" smtClean="0">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395288" y="307504"/>
            <a:ext cx="8569325" cy="457200"/>
          </a:xfrm>
          <a:prstGeom prst="rect">
            <a:avLst/>
          </a:prstGeom>
          <a:noFill/>
          <a:ln w="38100" algn="ctr">
            <a:noFill/>
            <a:miter lim="800000"/>
            <a:headEnd/>
            <a:tailEnd/>
          </a:ln>
        </p:spPr>
        <p:txBody>
          <a:bodyPr>
            <a:spAutoFit/>
          </a:bodyPr>
          <a:lstStyle/>
          <a:p>
            <a:pPr>
              <a:spcBef>
                <a:spcPct val="50000"/>
              </a:spcBef>
            </a:pPr>
            <a:r>
              <a:rPr lang="ja-JP" altLang="en-US" dirty="0" smtClean="0">
                <a:solidFill>
                  <a:srgbClr val="0000CC"/>
                </a:solidFill>
              </a:rPr>
              <a:t>宇宙の時期</a:t>
            </a:r>
            <a:endParaRPr lang="en-US" altLang="ja-JP" dirty="0">
              <a:solidFill>
                <a:srgbClr val="0000CC"/>
              </a:solidFill>
            </a:endParaRPr>
          </a:p>
        </p:txBody>
      </p:sp>
      <p:sp>
        <p:nvSpPr>
          <p:cNvPr id="61445" name="Text Box 9"/>
          <p:cNvSpPr txBox="1">
            <a:spLocks noChangeArrowheads="1"/>
          </p:cNvSpPr>
          <p:nvPr/>
        </p:nvSpPr>
        <p:spPr bwMode="auto">
          <a:xfrm>
            <a:off x="664520" y="908720"/>
            <a:ext cx="7795912" cy="1754326"/>
          </a:xfrm>
          <a:prstGeom prst="rect">
            <a:avLst/>
          </a:prstGeom>
          <a:noFill/>
          <a:ln w="38100" algn="ctr">
            <a:noFill/>
            <a:miter lim="800000"/>
            <a:headEnd/>
            <a:tailEnd/>
          </a:ln>
        </p:spPr>
        <p:txBody>
          <a:bodyPr wrap="square">
            <a:spAutoFit/>
          </a:bodyPr>
          <a:lstStyle/>
          <a:p>
            <a:pPr>
              <a:spcBef>
                <a:spcPct val="50000"/>
              </a:spcBef>
            </a:pPr>
            <a:r>
              <a:rPr lang="ja-JP" altLang="en-US" dirty="0" smtClean="0"/>
              <a:t>宇宙は暗黒時代の終わり頃</a:t>
            </a:r>
            <a:r>
              <a:rPr lang="en-US" altLang="ja-JP" dirty="0" smtClean="0"/>
              <a:t>, </a:t>
            </a:r>
            <a:r>
              <a:rPr lang="ja-JP" altLang="en-US" dirty="0" smtClean="0"/>
              <a:t>初期天体が形成された場所から始まり</a:t>
            </a:r>
            <a:r>
              <a:rPr lang="en-US" altLang="ja-JP" dirty="0" smtClean="0"/>
              <a:t>, </a:t>
            </a:r>
            <a:r>
              <a:rPr lang="ja-JP" altLang="en-US" dirty="0" smtClean="0"/>
              <a:t>その周囲の電離領域が広がることで徐々に重なりあいながら拡大し</a:t>
            </a:r>
            <a:r>
              <a:rPr lang="en-US" altLang="ja-JP" dirty="0" smtClean="0"/>
              <a:t>, </a:t>
            </a:r>
            <a:r>
              <a:rPr lang="ja-JP" altLang="en-US" dirty="0" smtClean="0"/>
              <a:t>最終的に宇宙全体が電離した</a:t>
            </a:r>
            <a:r>
              <a:rPr lang="en-US" altLang="ja-JP" dirty="0" smtClean="0"/>
              <a:t>. </a:t>
            </a:r>
          </a:p>
          <a:p>
            <a:pPr>
              <a:spcBef>
                <a:spcPct val="50000"/>
              </a:spcBef>
            </a:pPr>
            <a:r>
              <a:rPr lang="ja-JP" altLang="en-US" dirty="0" smtClean="0"/>
              <a:t>⇒　</a:t>
            </a:r>
            <a:r>
              <a:rPr lang="ja-JP" altLang="en-US" dirty="0" smtClean="0">
                <a:solidFill>
                  <a:srgbClr val="FF0000"/>
                </a:solidFill>
              </a:rPr>
              <a:t>再電離の歴史が課題</a:t>
            </a:r>
            <a:r>
              <a:rPr lang="en-US" altLang="ja-JP" dirty="0" smtClean="0">
                <a:solidFill>
                  <a:srgbClr val="FF0000"/>
                </a:solidFill>
              </a:rPr>
              <a:t>(</a:t>
            </a:r>
            <a:r>
              <a:rPr lang="ja-JP" altLang="en-US" dirty="0" smtClean="0">
                <a:solidFill>
                  <a:srgbClr val="FF0000"/>
                </a:solidFill>
              </a:rPr>
              <a:t>市來さんの講演</a:t>
            </a:r>
            <a:r>
              <a:rPr lang="en-US" altLang="ja-JP" dirty="0" smtClean="0">
                <a:solidFill>
                  <a:srgbClr val="FF0000"/>
                </a:solidFill>
              </a:rPr>
              <a:t>)</a:t>
            </a:r>
            <a:endParaRPr lang="en-US" altLang="ja-JP" dirty="0">
              <a:solidFill>
                <a:srgbClr val="FF0000"/>
              </a:solidFill>
            </a:endParaRPr>
          </a:p>
        </p:txBody>
      </p:sp>
      <p:pic>
        <p:nvPicPr>
          <p:cNvPr id="8" name="図 7" descr="fluctuationsplit.gif"/>
          <p:cNvPicPr>
            <a:picLocks noChangeAspect="1"/>
          </p:cNvPicPr>
          <p:nvPr/>
        </p:nvPicPr>
        <p:blipFill>
          <a:blip r:embed="rId2" cstate="print"/>
          <a:stretch>
            <a:fillRect/>
          </a:stretch>
        </p:blipFill>
        <p:spPr>
          <a:xfrm>
            <a:off x="1071538" y="3356992"/>
            <a:ext cx="7000924" cy="316364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opkins_fig1"/>
          <p:cNvPicPr>
            <a:picLocks noChangeAspect="1" noChangeArrowheads="1"/>
          </p:cNvPicPr>
          <p:nvPr/>
        </p:nvPicPr>
        <p:blipFill>
          <a:blip r:embed="rId2" cstate="print"/>
          <a:srcRect/>
          <a:stretch>
            <a:fillRect/>
          </a:stretch>
        </p:blipFill>
        <p:spPr bwMode="auto">
          <a:xfrm>
            <a:off x="2024734" y="2659284"/>
            <a:ext cx="5067546" cy="3866060"/>
          </a:xfrm>
          <a:prstGeom prst="rect">
            <a:avLst/>
          </a:prstGeom>
          <a:noFill/>
          <a:ln w="9525">
            <a:noFill/>
            <a:miter lim="800000"/>
            <a:headEnd/>
            <a:tailEnd/>
          </a:ln>
        </p:spPr>
      </p:pic>
      <p:sp>
        <p:nvSpPr>
          <p:cNvPr id="2" name="正方形/長方形 1"/>
          <p:cNvSpPr/>
          <p:nvPr/>
        </p:nvSpPr>
        <p:spPr>
          <a:xfrm>
            <a:off x="539552" y="869811"/>
            <a:ext cx="8064896" cy="1569660"/>
          </a:xfrm>
          <a:prstGeom prst="rect">
            <a:avLst/>
          </a:prstGeom>
        </p:spPr>
        <p:txBody>
          <a:bodyPr wrap="square">
            <a:spAutoFit/>
          </a:bodyPr>
          <a:lstStyle/>
          <a:p>
            <a:r>
              <a:rPr lang="ja-JP" altLang="en-US" dirty="0" smtClean="0"/>
              <a:t>銀河が微小な中性水素のゆらぎから誕生し</a:t>
            </a:r>
            <a:r>
              <a:rPr lang="en-US" altLang="ja-JP" dirty="0" smtClean="0"/>
              <a:t>, </a:t>
            </a:r>
            <a:r>
              <a:rPr lang="ja-JP" altLang="en-US" dirty="0" smtClean="0"/>
              <a:t>成長してゆく時期は</a:t>
            </a:r>
            <a:r>
              <a:rPr lang="en-US" altLang="ja-JP" dirty="0" smtClean="0"/>
              <a:t>3 &lt; </a:t>
            </a:r>
            <a:r>
              <a:rPr lang="en-US" altLang="ja-JP" i="1" dirty="0" smtClean="0"/>
              <a:t>z</a:t>
            </a:r>
            <a:r>
              <a:rPr lang="en-US" altLang="ja-JP" dirty="0" smtClean="0"/>
              <a:t> &lt; 20</a:t>
            </a:r>
            <a:r>
              <a:rPr lang="ja-JP" altLang="en-US" dirty="0" smtClean="0"/>
              <a:t> </a:t>
            </a:r>
            <a:r>
              <a:rPr lang="en-US" altLang="ja-JP" dirty="0" smtClean="0"/>
              <a:t>(</a:t>
            </a:r>
            <a:r>
              <a:rPr lang="ja-JP" altLang="en-US" dirty="0" smtClean="0"/>
              <a:t>銀河形成から</a:t>
            </a:r>
            <a:r>
              <a:rPr lang="en-US" altLang="ja-JP" dirty="0" smtClean="0"/>
              <a:t>EoR</a:t>
            </a:r>
            <a:r>
              <a:rPr lang="ja-JP" altLang="en-US" dirty="0" smtClean="0"/>
              <a:t>は</a:t>
            </a:r>
            <a:r>
              <a:rPr lang="en-US" altLang="ja-JP" dirty="0" smtClean="0"/>
              <a:t>6 &lt; </a:t>
            </a:r>
            <a:r>
              <a:rPr lang="en-US" altLang="ja-JP" i="1" dirty="0" smtClean="0"/>
              <a:t>z</a:t>
            </a:r>
            <a:r>
              <a:rPr lang="en-US" altLang="ja-JP" dirty="0" smtClean="0"/>
              <a:t> &lt; 20).</a:t>
            </a:r>
          </a:p>
          <a:p>
            <a:r>
              <a:rPr lang="ja-JP" altLang="en-US" dirty="0" smtClean="0">
                <a:solidFill>
                  <a:srgbClr val="FF0000"/>
                </a:solidFill>
              </a:rPr>
              <a:t>暗黒時代のバリオンのプローブは</a:t>
            </a:r>
            <a:r>
              <a:rPr lang="en-US" altLang="ja-JP" dirty="0" smtClean="0">
                <a:solidFill>
                  <a:srgbClr val="FF0000"/>
                </a:solidFill>
              </a:rPr>
              <a:t>HI</a:t>
            </a:r>
            <a:r>
              <a:rPr lang="ja-JP" altLang="en-US" dirty="0" smtClean="0">
                <a:solidFill>
                  <a:srgbClr val="FF0000"/>
                </a:solidFill>
              </a:rPr>
              <a:t>しかない</a:t>
            </a:r>
            <a:r>
              <a:rPr lang="en-US" altLang="ja-JP" dirty="0" smtClean="0">
                <a:solidFill>
                  <a:srgbClr val="FF0000"/>
                </a:solidFill>
              </a:rPr>
              <a:t>. </a:t>
            </a:r>
            <a:r>
              <a:rPr lang="ja-JP" altLang="en-US" dirty="0" smtClean="0">
                <a:solidFill>
                  <a:srgbClr val="FF0000"/>
                </a:solidFill>
              </a:rPr>
              <a:t>また</a:t>
            </a:r>
            <a:r>
              <a:rPr lang="en-US" altLang="ja-JP" dirty="0" smtClean="0">
                <a:solidFill>
                  <a:srgbClr val="FF0000"/>
                </a:solidFill>
              </a:rPr>
              <a:t>, </a:t>
            </a:r>
            <a:r>
              <a:rPr lang="ja-JP" altLang="en-US" dirty="0" smtClean="0">
                <a:solidFill>
                  <a:srgbClr val="FF0000"/>
                </a:solidFill>
              </a:rPr>
              <a:t>初期銀河は大量の中性ガスを含んだ</a:t>
            </a:r>
            <a:r>
              <a:rPr lang="en-US" altLang="ja-JP" dirty="0" smtClean="0">
                <a:solidFill>
                  <a:srgbClr val="FF0000"/>
                </a:solidFill>
              </a:rPr>
              <a:t>(</a:t>
            </a:r>
            <a:r>
              <a:rPr lang="ja-JP" altLang="en-US" dirty="0" smtClean="0">
                <a:solidFill>
                  <a:srgbClr val="FF0000"/>
                </a:solidFill>
              </a:rPr>
              <a:t>ミニ</a:t>
            </a:r>
            <a:r>
              <a:rPr lang="en-US" altLang="ja-JP" dirty="0" smtClean="0">
                <a:solidFill>
                  <a:srgbClr val="FF0000"/>
                </a:solidFill>
              </a:rPr>
              <a:t>)</a:t>
            </a:r>
            <a:r>
              <a:rPr lang="ja-JP" altLang="en-US" dirty="0" smtClean="0">
                <a:solidFill>
                  <a:srgbClr val="FF0000"/>
                </a:solidFill>
              </a:rPr>
              <a:t>ハローから始まる</a:t>
            </a:r>
            <a:r>
              <a:rPr lang="en-US" altLang="ja-JP" dirty="0" smtClean="0">
                <a:solidFill>
                  <a:srgbClr val="FF0000"/>
                </a:solidFill>
              </a:rPr>
              <a:t>. </a:t>
            </a:r>
          </a:p>
        </p:txBody>
      </p:sp>
      <p:sp>
        <p:nvSpPr>
          <p:cNvPr id="3" name="Text Box 6"/>
          <p:cNvSpPr txBox="1">
            <a:spLocks noChangeArrowheads="1"/>
          </p:cNvSpPr>
          <p:nvPr/>
        </p:nvSpPr>
        <p:spPr bwMode="auto">
          <a:xfrm>
            <a:off x="395288" y="322263"/>
            <a:ext cx="8534430" cy="461665"/>
          </a:xfrm>
          <a:prstGeom prst="rect">
            <a:avLst/>
          </a:prstGeom>
          <a:noFill/>
          <a:ln w="38100" algn="ctr">
            <a:noFill/>
            <a:miter lim="800000"/>
            <a:headEnd/>
            <a:tailEnd/>
          </a:ln>
        </p:spPr>
        <p:txBody>
          <a:bodyPr wrap="square">
            <a:spAutoFit/>
          </a:bodyPr>
          <a:lstStyle/>
          <a:p>
            <a:pPr>
              <a:spcBef>
                <a:spcPct val="50000"/>
              </a:spcBef>
            </a:pPr>
            <a:r>
              <a:rPr lang="ja-JP" altLang="en-US" smtClean="0">
                <a:solidFill>
                  <a:srgbClr val="0000CC"/>
                </a:solidFill>
                <a:latin typeface="Times New Roman" pitchFamily="18" charset="0"/>
                <a:cs typeface="Times New Roman" pitchFamily="18" charset="0"/>
              </a:rPr>
              <a:t>銀河進化の</a:t>
            </a:r>
            <a:r>
              <a:rPr lang="ja-JP" altLang="en-US" dirty="0" smtClean="0">
                <a:solidFill>
                  <a:srgbClr val="0000CC"/>
                </a:solidFill>
                <a:latin typeface="Times New Roman" pitchFamily="18" charset="0"/>
                <a:cs typeface="Times New Roman" pitchFamily="18" charset="0"/>
              </a:rPr>
              <a:t>注目ポイントその</a:t>
            </a:r>
            <a:r>
              <a:rPr lang="en-US" altLang="ja-JP" dirty="0" smtClean="0">
                <a:solidFill>
                  <a:srgbClr val="0000CC"/>
                </a:solidFill>
                <a:latin typeface="Times New Roman" pitchFamily="18" charset="0"/>
                <a:cs typeface="Times New Roman" pitchFamily="18" charset="0"/>
              </a:rPr>
              <a:t>2</a:t>
            </a:r>
            <a:endParaRPr lang="en-US" altLang="ja-JP" sz="2400" b="1" dirty="0">
              <a:solidFill>
                <a:srgbClr val="0000CC"/>
              </a:solidFill>
              <a:latin typeface="Times New Roman" pitchFamily="18" charset="0"/>
              <a:cs typeface="Times New Roman" pitchFamily="18" charset="0"/>
            </a:endParaRPr>
          </a:p>
        </p:txBody>
      </p:sp>
      <p:sp>
        <p:nvSpPr>
          <p:cNvPr id="6" name="正方形/長方形 5"/>
          <p:cNvSpPr/>
          <p:nvPr/>
        </p:nvSpPr>
        <p:spPr bwMode="auto">
          <a:xfrm>
            <a:off x="5436096" y="2971552"/>
            <a:ext cx="1656184" cy="3240360"/>
          </a:xfrm>
          <a:prstGeom prst="rect">
            <a:avLst/>
          </a:prstGeom>
          <a:solidFill>
            <a:srgbClr val="0000CC">
              <a:alpha val="30000"/>
            </a:srgbClr>
          </a:solidFill>
          <a:ln w="25400">
            <a:solidFill>
              <a:srgbClr val="0000CC"/>
            </a:solidFill>
            <a:miter lim="800000"/>
            <a:headEnd/>
            <a:tailEnd/>
          </a:ln>
          <a:effectLst/>
        </p:spPr>
        <p:txBody>
          <a:bodyPr wrap="square" rtlCol="0" anchor="ctr">
            <a:noAutofit/>
          </a:bodyPr>
          <a:lstStyle/>
          <a:p>
            <a:pPr algn="ctr">
              <a:spcBef>
                <a:spcPct val="0"/>
              </a:spcBef>
            </a:pPr>
            <a:endParaRPr kumimoji="1" lang="ja-JP"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ja-JP" altLang="en-US" dirty="0" smtClean="0">
                <a:solidFill>
                  <a:srgbClr val="0000CC"/>
                </a:solidFill>
              </a:rPr>
              <a:t>中性水素で解き明かす宇宙史</a:t>
            </a:r>
            <a:endParaRPr lang="en-US" altLang="ja-JP" dirty="0">
              <a:solidFill>
                <a:srgbClr val="0000CC"/>
              </a:solidFill>
            </a:endParaRPr>
          </a:p>
        </p:txBody>
      </p:sp>
      <p:sp>
        <p:nvSpPr>
          <p:cNvPr id="3" name="Text Box 2"/>
          <p:cNvSpPr txBox="1">
            <a:spLocks noChangeArrowheads="1"/>
          </p:cNvSpPr>
          <p:nvPr/>
        </p:nvSpPr>
        <p:spPr bwMode="auto">
          <a:xfrm>
            <a:off x="653796" y="785794"/>
            <a:ext cx="7817522" cy="4154984"/>
          </a:xfrm>
          <a:prstGeom prst="rect">
            <a:avLst/>
          </a:prstGeom>
          <a:noFill/>
          <a:ln w="9525">
            <a:noFill/>
            <a:miter lim="800000"/>
            <a:headEnd/>
            <a:tailEnd/>
          </a:ln>
        </p:spPr>
        <p:txBody>
          <a:bodyPr wrap="square">
            <a:spAutoFit/>
          </a:bodyPr>
          <a:lstStyle/>
          <a:p>
            <a:r>
              <a:rPr lang="ja-JP" altLang="en-US" dirty="0" smtClean="0">
                <a:latin typeface="Times New Roman" pitchFamily="18" charset="0"/>
                <a:ea typeface="+mn-ea"/>
                <a:cs typeface="Times New Roman" pitchFamily="18" charset="0"/>
              </a:rPr>
              <a:t>従来の銀河進化研究で注目されてきた物理量</a:t>
            </a:r>
            <a:r>
              <a:rPr lang="en-US" altLang="ja-JP" dirty="0" smtClean="0">
                <a:latin typeface="Times New Roman" pitchFamily="18" charset="0"/>
                <a:ea typeface="+mn-ea"/>
                <a:cs typeface="Times New Roman" pitchFamily="18" charset="0"/>
              </a:rPr>
              <a:t>: </a:t>
            </a:r>
            <a:r>
              <a:rPr lang="ja-JP" altLang="en-US" dirty="0" smtClean="0">
                <a:solidFill>
                  <a:srgbClr val="0000CC"/>
                </a:solidFill>
                <a:latin typeface="Times New Roman" pitchFamily="18" charset="0"/>
                <a:ea typeface="+mn-ea"/>
                <a:cs typeface="Times New Roman" pitchFamily="18" charset="0"/>
              </a:rPr>
              <a:t>星形成率</a:t>
            </a:r>
            <a:endParaRPr lang="en-US" altLang="ja-JP" dirty="0" smtClean="0">
              <a:solidFill>
                <a:srgbClr val="0000CC"/>
              </a:solidFill>
              <a:latin typeface="Times New Roman" pitchFamily="18" charset="0"/>
              <a:ea typeface="+mn-ea"/>
              <a:cs typeface="Times New Roman" pitchFamily="18" charset="0"/>
            </a:endParaRPr>
          </a:p>
          <a:p>
            <a:endParaRPr lang="en-US" altLang="ja-JP" dirty="0" smtClean="0">
              <a:solidFill>
                <a:srgbClr val="0000CC"/>
              </a:solidFill>
              <a:latin typeface="Times New Roman" pitchFamily="18" charset="0"/>
              <a:ea typeface="+mn-ea"/>
              <a:cs typeface="Times New Roman" pitchFamily="18" charset="0"/>
            </a:endParaRPr>
          </a:p>
          <a:p>
            <a:r>
              <a:rPr lang="ja-JP" altLang="en-US" dirty="0" smtClean="0">
                <a:solidFill>
                  <a:srgbClr val="FF0000"/>
                </a:solidFill>
                <a:latin typeface="Times New Roman" pitchFamily="18" charset="0"/>
                <a:ea typeface="+mn-ea"/>
                <a:cs typeface="Times New Roman" pitchFamily="18" charset="0"/>
              </a:rPr>
              <a:t>星形成率の観測的指標</a:t>
            </a:r>
            <a:endParaRPr lang="en-US" altLang="ja-JP" dirty="0" smtClean="0">
              <a:solidFill>
                <a:srgbClr val="FF0000"/>
              </a:solidFill>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a:t>
            </a:r>
            <a:r>
              <a:rPr lang="en-US" altLang="ja-JP" dirty="0" smtClean="0">
                <a:latin typeface="Times New Roman" pitchFamily="18" charset="0"/>
                <a:ea typeface="+mn-ea"/>
                <a:cs typeface="Times New Roman" pitchFamily="18" charset="0"/>
              </a:rPr>
              <a:t>OB</a:t>
            </a:r>
            <a:r>
              <a:rPr lang="ja-JP" altLang="en-US" dirty="0" smtClean="0">
                <a:latin typeface="Times New Roman" pitchFamily="18" charset="0"/>
                <a:ea typeface="+mn-ea"/>
                <a:cs typeface="Times New Roman" pitchFamily="18" charset="0"/>
              </a:rPr>
              <a:t>星の電離紫外線光子</a:t>
            </a:r>
            <a:endParaRPr lang="en-US" altLang="ja-JP" dirty="0" smtClean="0">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電離領域からの水素再結合線</a:t>
            </a:r>
            <a:endParaRPr lang="en-US" altLang="ja-JP" dirty="0" smtClean="0">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電離領域からの禁制線</a:t>
            </a:r>
            <a:endParaRPr lang="en-US" altLang="ja-JP" dirty="0" smtClean="0">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非電離紫外線光子</a:t>
            </a:r>
            <a:endParaRPr lang="en-US" altLang="ja-JP" dirty="0" smtClean="0">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ダストの赤外線再放射</a:t>
            </a:r>
            <a:endParaRPr lang="en-US" altLang="ja-JP" dirty="0" smtClean="0">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光解離領域からの</a:t>
            </a:r>
            <a:r>
              <a:rPr lang="en-US" altLang="ja-JP" dirty="0" smtClean="0">
                <a:latin typeface="Times New Roman" pitchFamily="18" charset="0"/>
                <a:ea typeface="+mn-ea"/>
                <a:cs typeface="Times New Roman" pitchFamily="18" charset="0"/>
              </a:rPr>
              <a:t>PAH</a:t>
            </a:r>
            <a:r>
              <a:rPr lang="ja-JP" altLang="en-US" dirty="0" smtClean="0">
                <a:latin typeface="Times New Roman" pitchFamily="18" charset="0"/>
                <a:ea typeface="+mn-ea"/>
                <a:cs typeface="Times New Roman" pitchFamily="18" charset="0"/>
              </a:rPr>
              <a:t>バンド放射</a:t>
            </a:r>
            <a:endParaRPr lang="en-US" altLang="ja-JP" dirty="0" smtClean="0">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シンクロトロン放射</a:t>
            </a:r>
            <a:endParaRPr lang="en-US" altLang="ja-JP" dirty="0" smtClean="0">
              <a:latin typeface="Times New Roman" pitchFamily="18" charset="0"/>
              <a:ea typeface="+mn-ea"/>
              <a:cs typeface="Times New Roman" pitchFamily="18" charset="0"/>
            </a:endParaRPr>
          </a:p>
          <a:p>
            <a:pPr>
              <a:buFont typeface="Arial" pitchFamily="34" charset="0"/>
              <a:buChar char="•"/>
            </a:pPr>
            <a:r>
              <a:rPr lang="ja-JP" altLang="en-US" dirty="0" smtClean="0">
                <a:latin typeface="Times New Roman" pitchFamily="18" charset="0"/>
                <a:ea typeface="+mn-ea"/>
                <a:cs typeface="Times New Roman" pitchFamily="18" charset="0"/>
              </a:rPr>
              <a:t> 連星起源の</a:t>
            </a:r>
            <a:r>
              <a:rPr lang="en-US" altLang="ja-JP" dirty="0" smtClean="0">
                <a:latin typeface="Times New Roman" pitchFamily="18" charset="0"/>
                <a:ea typeface="+mn-ea"/>
                <a:cs typeface="Times New Roman" pitchFamily="18" charset="0"/>
              </a:rPr>
              <a:t>X</a:t>
            </a:r>
            <a:r>
              <a:rPr lang="ja-JP" altLang="en-US" dirty="0" smtClean="0">
                <a:latin typeface="Times New Roman" pitchFamily="18" charset="0"/>
                <a:ea typeface="+mn-ea"/>
                <a:cs typeface="Times New Roman" pitchFamily="18" charset="0"/>
              </a:rPr>
              <a:t>線</a:t>
            </a:r>
            <a:r>
              <a:rPr lang="en-US" altLang="ja-JP" dirty="0" smtClean="0">
                <a:latin typeface="Times New Roman" pitchFamily="18" charset="0"/>
                <a:ea typeface="+mn-ea"/>
                <a:cs typeface="Times New Roman" pitchFamily="18" charset="0"/>
              </a:rPr>
              <a:t>, etc.</a:t>
            </a:r>
          </a:p>
        </p:txBody>
      </p:sp>
      <p:sp>
        <p:nvSpPr>
          <p:cNvPr id="4" name="正方形/長方形 3"/>
          <p:cNvSpPr/>
          <p:nvPr/>
        </p:nvSpPr>
        <p:spPr>
          <a:xfrm>
            <a:off x="611560" y="5036983"/>
            <a:ext cx="7920880" cy="1200329"/>
          </a:xfrm>
          <a:prstGeom prst="rect">
            <a:avLst/>
          </a:prstGeom>
          <a:ln w="25400">
            <a:solidFill>
              <a:srgbClr val="FF0000"/>
            </a:solidFill>
          </a:ln>
        </p:spPr>
        <p:txBody>
          <a:bodyPr wrap="square">
            <a:spAutoFit/>
          </a:bodyPr>
          <a:lstStyle/>
          <a:p>
            <a:r>
              <a:rPr lang="ja-JP" altLang="en-US" dirty="0" smtClean="0">
                <a:latin typeface="Times New Roman" pitchFamily="18" charset="0"/>
                <a:cs typeface="Times New Roman" pitchFamily="18" charset="0"/>
              </a:rPr>
              <a:t>これらは星形成率についての情報は与えるものの、銀河形成進化において本質的なガスから星への転換について何も語らない　</a:t>
            </a:r>
            <a:r>
              <a:rPr lang="ja-JP" altLang="en-US" dirty="0" smtClean="0">
                <a:solidFill>
                  <a:srgbClr val="FF0000"/>
                </a:solidFill>
                <a:latin typeface="Times New Roman" pitchFamily="18" charset="0"/>
                <a:cs typeface="Times New Roman" pitchFamily="18" charset="0"/>
              </a:rPr>
              <a:t>⇒　</a:t>
            </a:r>
            <a:r>
              <a:rPr lang="en-US" altLang="ja-JP" dirty="0" smtClean="0">
                <a:solidFill>
                  <a:srgbClr val="FF0000"/>
                </a:solidFill>
                <a:latin typeface="Times New Roman" pitchFamily="18" charset="0"/>
                <a:cs typeface="Times New Roman" pitchFamily="18" charset="0"/>
              </a:rPr>
              <a:t>SKA</a:t>
            </a:r>
            <a:r>
              <a:rPr lang="ja-JP" altLang="en-US" dirty="0" smtClean="0">
                <a:solidFill>
                  <a:srgbClr val="FF0000"/>
                </a:solidFill>
                <a:latin typeface="Times New Roman" pitchFamily="18" charset="0"/>
                <a:cs typeface="Times New Roman" pitchFamily="18" charset="0"/>
              </a:rPr>
              <a:t>の重要性</a:t>
            </a:r>
            <a:r>
              <a:rPr lang="en-US" altLang="ja-JP" dirty="0" smtClean="0">
                <a:solidFill>
                  <a:srgbClr val="FF0000"/>
                </a:solidFill>
                <a:latin typeface="Times New Roman" pitchFamily="18" charset="0"/>
                <a:cs typeface="Times New Roman" pitchFamily="18" charset="0"/>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157" r="1786" b="7653"/>
          <a:stretch/>
        </p:blipFill>
        <p:spPr bwMode="auto">
          <a:xfrm>
            <a:off x="161510" y="73276"/>
            <a:ext cx="8755689" cy="5695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5313713"/>
            <a:ext cx="2324100" cy="149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pic>
        <p:nvPicPr>
          <p:cNvPr id="4"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00525" y="5463517"/>
            <a:ext cx="2031715" cy="1350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5" name="Rectangle 11"/>
          <p:cNvSpPr>
            <a:spLocks/>
          </p:cNvSpPr>
          <p:nvPr/>
        </p:nvSpPr>
        <p:spPr bwMode="auto">
          <a:xfrm>
            <a:off x="350781" y="947046"/>
            <a:ext cx="5445355" cy="369332"/>
          </a:xfrm>
          <a:prstGeom prst="rect">
            <a:avLst/>
          </a:prstGeom>
          <a:noFill/>
          <a:ln>
            <a:noFill/>
          </a:ln>
        </p:spPr>
        <p:txBody>
          <a:bodyPr wrap="square" lIns="0" tIns="0" rIns="40639" bIns="0">
            <a:spAutoFit/>
          </a:bodyPr>
          <a:lstStyle/>
          <a:p>
            <a:pPr marL="496888" indent="-457200"/>
            <a:r>
              <a:rPr lang="ja-JP" altLang="en-US" b="1" dirty="0" smtClean="0">
                <a:solidFill>
                  <a:srgbClr val="FF0000"/>
                </a:solidFill>
                <a:latin typeface="Times New Roman" pitchFamily="18" charset="0"/>
                <a:ea typeface="ＭＳ Ｐゴシック" pitchFamily="50" charset="-128"/>
                <a:cs typeface="Times New Roman" pitchFamily="18" charset="0"/>
                <a:sym typeface="ヒラギノ角ゴ Pro W3" charset="0"/>
              </a:rPr>
              <a:t>天体形成以降のガスの進化を見る</a:t>
            </a:r>
            <a:endParaRPr lang="en-US" altLang="ja-JP" b="1" dirty="0" smtClean="0">
              <a:solidFill>
                <a:srgbClr val="FF0000"/>
              </a:solidFill>
              <a:latin typeface="Times New Roman" pitchFamily="18" charset="0"/>
              <a:ea typeface="ＭＳ Ｐゴシック" pitchFamily="50" charset="-128"/>
              <a:cs typeface="Times New Roman" pitchFamily="18" charset="0"/>
              <a:sym typeface="ヒラギノ角ゴ Pro W3" charset="0"/>
            </a:endParaRPr>
          </a:p>
        </p:txBody>
      </p:sp>
      <p:pic>
        <p:nvPicPr>
          <p:cNvPr id="6"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813914" y="5446831"/>
            <a:ext cx="2033561" cy="1373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7" name="Rectangle 16"/>
          <p:cNvSpPr>
            <a:spLocks/>
          </p:cNvSpPr>
          <p:nvPr/>
        </p:nvSpPr>
        <p:spPr bwMode="auto">
          <a:xfrm>
            <a:off x="7272300" y="773705"/>
            <a:ext cx="151772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ja-JP" altLang="en-US" sz="1400" b="1" dirty="0">
                <a:solidFill>
                  <a:srgbClr val="FFFFFF"/>
                </a:solidFill>
                <a:latin typeface="Times New Roman" pitchFamily="18" charset="0"/>
                <a:ea typeface="ＭＳ Ｐゴシック" pitchFamily="50" charset="-128"/>
                <a:cs typeface="Times New Roman" pitchFamily="18" charset="0"/>
                <a:sym typeface="ヒラギノ角ゴ Pro W3" charset="0"/>
              </a:rPr>
              <a:t>筑波大学宇宙</a:t>
            </a:r>
            <a:r>
              <a:rPr lang="ja-JP" altLang="en-US" sz="1400" b="1" dirty="0" smtClean="0">
                <a:solidFill>
                  <a:srgbClr val="FFFFFF"/>
                </a:solidFill>
                <a:latin typeface="Times New Roman" pitchFamily="18" charset="0"/>
                <a:ea typeface="ＭＳ Ｐゴシック" pitchFamily="50" charset="-128"/>
                <a:cs typeface="Times New Roman" pitchFamily="18" charset="0"/>
                <a:sym typeface="ヒラギノ角ゴ Pro W3" charset="0"/>
              </a:rPr>
              <a:t>理論</a:t>
            </a:r>
            <a:endParaRPr lang="en-US" altLang="ja-JP" sz="1400" b="1" dirty="0" smtClean="0">
              <a:solidFill>
                <a:srgbClr val="FFFFFF"/>
              </a:solidFill>
              <a:latin typeface="Times New Roman" pitchFamily="18" charset="0"/>
              <a:ea typeface="ＭＳ Ｐゴシック" pitchFamily="50" charset="-128"/>
              <a:cs typeface="Times New Roman" pitchFamily="18" charset="0"/>
              <a:sym typeface="ヒラギノ角ゴ Pro W3" charset="0"/>
            </a:endParaRPr>
          </a:p>
          <a:p>
            <a:pPr marL="39688"/>
            <a:r>
              <a:rPr lang="ja-JP" altLang="en-US" sz="1400" b="1" dirty="0" smtClean="0">
                <a:solidFill>
                  <a:srgbClr val="FFFFFF"/>
                </a:solidFill>
                <a:latin typeface="Times New Roman" pitchFamily="18" charset="0"/>
                <a:ea typeface="ＭＳ Ｐゴシック" pitchFamily="50" charset="-128"/>
                <a:cs typeface="Times New Roman" pitchFamily="18" charset="0"/>
                <a:sym typeface="ヒラギノ角ゴ Pro W3" charset="0"/>
              </a:rPr>
              <a:t>研究室</a:t>
            </a:r>
            <a:r>
              <a:rPr lang="en-US" altLang="ja-JP" sz="1400" b="1" dirty="0" smtClean="0">
                <a:solidFill>
                  <a:srgbClr val="FFFFFF"/>
                </a:solidFill>
                <a:latin typeface="Times New Roman" pitchFamily="18" charset="0"/>
                <a:ea typeface="ＭＳ Ｐゴシック" pitchFamily="50" charset="-128"/>
                <a:cs typeface="Times New Roman" pitchFamily="18" charset="0"/>
                <a:sym typeface="ヒラギノ角ゴ Pro W3" charset="0"/>
              </a:rPr>
              <a:t>HP</a:t>
            </a:r>
            <a:r>
              <a:rPr lang="ja-JP" altLang="en-US" sz="1400" b="1" dirty="0" smtClean="0">
                <a:solidFill>
                  <a:srgbClr val="FFFFFF"/>
                </a:solidFill>
                <a:latin typeface="Times New Roman" pitchFamily="18" charset="0"/>
                <a:ea typeface="ＭＳ Ｐゴシック" pitchFamily="50" charset="-128"/>
                <a:cs typeface="Times New Roman" pitchFamily="18" charset="0"/>
                <a:sym typeface="ヒラギノ角ゴ Pro W3" charset="0"/>
              </a:rPr>
              <a:t>より</a:t>
            </a:r>
            <a:endParaRPr lang="ja-JP" altLang="en-US" sz="1400" b="1" dirty="0">
              <a:solidFill>
                <a:srgbClr val="FFFFFF"/>
              </a:solidFill>
              <a:latin typeface="Times New Roman" pitchFamily="18" charset="0"/>
              <a:ea typeface="ＭＳ Ｐゴシック" pitchFamily="50" charset="-128"/>
              <a:cs typeface="Times New Roman" pitchFamily="18" charset="0"/>
              <a:sym typeface="ヒラギノ角ゴ Pro W3" charset="0"/>
            </a:endParaRPr>
          </a:p>
        </p:txBody>
      </p:sp>
      <p:sp>
        <p:nvSpPr>
          <p:cNvPr id="8" name="Freeform 3"/>
          <p:cNvSpPr>
            <a:spLocks/>
          </p:cNvSpPr>
          <p:nvPr/>
        </p:nvSpPr>
        <p:spPr bwMode="auto">
          <a:xfrm rot="17542809" flipH="1">
            <a:off x="3465092" y="3439677"/>
            <a:ext cx="277836" cy="1979274"/>
          </a:xfrm>
          <a:custGeom>
            <a:avLst/>
            <a:gdLst>
              <a:gd name="T0" fmla="*/ 0 w 21600"/>
              <a:gd name="T1" fmla="*/ 0 h 21600"/>
              <a:gd name="T2" fmla="*/ 10800 w 21600"/>
              <a:gd name="T3" fmla="*/ 1800 h 21600"/>
              <a:gd name="T4" fmla="*/ 10800 w 21600"/>
              <a:gd name="T5" fmla="*/ 9000 h 21600"/>
              <a:gd name="T6" fmla="*/ 21600 w 21600"/>
              <a:gd name="T7" fmla="*/ 10800 h 21600"/>
              <a:gd name="T8" fmla="*/ 10800 w 21600"/>
              <a:gd name="T9" fmla="*/ 12600 h 21600"/>
              <a:gd name="T10" fmla="*/ 10800 w 21600"/>
              <a:gd name="T11" fmla="*/ 198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50800"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ja-JP" altLang="en-US" b="1">
              <a:latin typeface="Times New Roman" pitchFamily="18" charset="0"/>
              <a:ea typeface="ＭＳ Ｐゴシック" pitchFamily="50" charset="-128"/>
              <a:cs typeface="Times New Roman" pitchFamily="18" charset="0"/>
            </a:endParaRPr>
          </a:p>
        </p:txBody>
      </p:sp>
      <p:sp>
        <p:nvSpPr>
          <p:cNvPr id="9" name="Rectangle 6"/>
          <p:cNvSpPr>
            <a:spLocks/>
          </p:cNvSpPr>
          <p:nvPr/>
        </p:nvSpPr>
        <p:spPr bwMode="auto">
          <a:xfrm>
            <a:off x="2851363" y="4859868"/>
            <a:ext cx="71461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ltLang="ja-JP" sz="2400" b="1" dirty="0">
                <a:latin typeface="Times New Roman" pitchFamily="18" charset="0"/>
                <a:ea typeface="ＭＳ Ｐゴシック" pitchFamily="50" charset="-128"/>
                <a:cs typeface="Times New Roman" pitchFamily="18" charset="0"/>
                <a:sym typeface="ヒラギノ角ゴ Pro W6" charset="0"/>
              </a:rPr>
              <a:t>SKA</a:t>
            </a:r>
          </a:p>
        </p:txBody>
      </p:sp>
      <p:sp>
        <p:nvSpPr>
          <p:cNvPr id="10" name="Freeform 7"/>
          <p:cNvSpPr>
            <a:spLocks/>
          </p:cNvSpPr>
          <p:nvPr/>
        </p:nvSpPr>
        <p:spPr bwMode="auto">
          <a:xfrm rot="17542809" flipH="1">
            <a:off x="4928418" y="3577015"/>
            <a:ext cx="277836" cy="2513223"/>
          </a:xfrm>
          <a:custGeom>
            <a:avLst/>
            <a:gdLst>
              <a:gd name="T0" fmla="*/ 0 w 21600"/>
              <a:gd name="T1" fmla="*/ 0 h 21600"/>
              <a:gd name="T2" fmla="*/ 10800 w 21600"/>
              <a:gd name="T3" fmla="*/ 1800 h 21600"/>
              <a:gd name="T4" fmla="*/ 10800 w 21600"/>
              <a:gd name="T5" fmla="*/ 9000 h 21600"/>
              <a:gd name="T6" fmla="*/ 21600 w 21600"/>
              <a:gd name="T7" fmla="*/ 10800 h 21600"/>
              <a:gd name="T8" fmla="*/ 10800 w 21600"/>
              <a:gd name="T9" fmla="*/ 12600 h 21600"/>
              <a:gd name="T10" fmla="*/ 10800 w 21600"/>
              <a:gd name="T11" fmla="*/ 19800 h 21600"/>
              <a:gd name="T12" fmla="*/ 0 w 2160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cubicBezTo>
                  <a:pt x="5965" y="0"/>
                  <a:pt x="10800" y="806"/>
                  <a:pt x="10800" y="1800"/>
                </a:cubicBezTo>
                <a:lnTo>
                  <a:pt x="10800" y="9000"/>
                </a:lnTo>
                <a:cubicBezTo>
                  <a:pt x="10800" y="9994"/>
                  <a:pt x="15635" y="10800"/>
                  <a:pt x="21600" y="10800"/>
                </a:cubicBezTo>
                <a:cubicBezTo>
                  <a:pt x="15635" y="10800"/>
                  <a:pt x="10800" y="11606"/>
                  <a:pt x="10800" y="12600"/>
                </a:cubicBezTo>
                <a:lnTo>
                  <a:pt x="10800" y="19800"/>
                </a:lnTo>
                <a:cubicBezTo>
                  <a:pt x="10800" y="20794"/>
                  <a:pt x="5965" y="21600"/>
                  <a:pt x="0" y="21600"/>
                </a:cubicBezTo>
              </a:path>
            </a:pathLst>
          </a:custGeom>
          <a:noFill/>
          <a:ln w="50800" cap="flat">
            <a:solidFill>
              <a:schemeClr val="tx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ja-JP" altLang="en-US" b="1">
              <a:latin typeface="Times New Roman" pitchFamily="18" charset="0"/>
              <a:ea typeface="ＭＳ Ｐゴシック" pitchFamily="50" charset="-128"/>
              <a:cs typeface="Times New Roman" pitchFamily="18" charset="0"/>
            </a:endParaRPr>
          </a:p>
        </p:txBody>
      </p:sp>
      <p:sp>
        <p:nvSpPr>
          <p:cNvPr id="11" name="Rectangle 10"/>
          <p:cNvSpPr>
            <a:spLocks/>
          </p:cNvSpPr>
          <p:nvPr/>
        </p:nvSpPr>
        <p:spPr bwMode="auto">
          <a:xfrm>
            <a:off x="4031940" y="5068805"/>
            <a:ext cx="177728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ltLang="ja-JP" sz="2400" b="1" dirty="0" smtClean="0">
                <a:solidFill>
                  <a:schemeClr val="tx1"/>
                </a:solidFill>
                <a:latin typeface="Times New Roman" pitchFamily="18" charset="0"/>
                <a:ea typeface="ＭＳ Ｐゴシック" pitchFamily="50" charset="-128"/>
                <a:cs typeface="Times New Roman" pitchFamily="18" charset="0"/>
                <a:sym typeface="ヒラギノ角ゴ Pro W6" charset="0"/>
              </a:rPr>
              <a:t>ALMA TMT</a:t>
            </a:r>
            <a:endParaRPr lang="en-US" altLang="ja-JP" sz="2400" b="1" dirty="0">
              <a:solidFill>
                <a:schemeClr val="tx1"/>
              </a:solidFill>
              <a:latin typeface="Times New Roman" pitchFamily="18" charset="0"/>
              <a:ea typeface="ＭＳ Ｐゴシック" pitchFamily="50" charset="-128"/>
              <a:cs typeface="Times New Roman" pitchFamily="18" charset="0"/>
              <a:sym typeface="ヒラギノ角ゴ Pro W6" charset="0"/>
            </a:endParaRPr>
          </a:p>
        </p:txBody>
      </p:sp>
      <p:pic>
        <p:nvPicPr>
          <p:cNvPr id="12" name="Picture 1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6495" y="3651626"/>
            <a:ext cx="2131172" cy="1448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chemeClr val="tx1"/>
                </a:solidFill>
                <a:round/>
                <a:headEnd/>
                <a:tailEnd/>
              </a14:hiddenLine>
            </a:ext>
          </a:extLst>
        </p:spPr>
      </p:pic>
      <p:sp>
        <p:nvSpPr>
          <p:cNvPr id="13" name="Rectangle 13"/>
          <p:cNvSpPr>
            <a:spLocks/>
          </p:cNvSpPr>
          <p:nvPr/>
        </p:nvSpPr>
        <p:spPr bwMode="auto">
          <a:xfrm>
            <a:off x="236474" y="5094185"/>
            <a:ext cx="13814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ltLang="ja-JP" sz="2400" b="1" dirty="0">
                <a:solidFill>
                  <a:schemeClr val="tx1"/>
                </a:solidFill>
                <a:latin typeface="Times New Roman" pitchFamily="18" charset="0"/>
                <a:ea typeface="ＭＳ Ｐゴシック" pitchFamily="50" charset="-128"/>
                <a:cs typeface="Times New Roman" pitchFamily="18" charset="0"/>
                <a:sym typeface="ヒラギノ角ゴ Pro W6" charset="0"/>
              </a:rPr>
              <a:t>PLANCK</a:t>
            </a:r>
          </a:p>
        </p:txBody>
      </p:sp>
      <p:sp>
        <p:nvSpPr>
          <p:cNvPr id="14" name="Line 14"/>
          <p:cNvSpPr>
            <a:spLocks noChangeShapeType="1"/>
          </p:cNvSpPr>
          <p:nvPr/>
        </p:nvSpPr>
        <p:spPr bwMode="auto">
          <a:xfrm rot="10800000" flipH="1">
            <a:off x="2157668" y="3474005"/>
            <a:ext cx="524122" cy="369792"/>
          </a:xfrm>
          <a:prstGeom prst="line">
            <a:avLst/>
          </a:prstGeom>
          <a:noFill/>
          <a:ln w="44450" cap="flat">
            <a:solidFill>
              <a:schemeClr val="tx1"/>
            </a:solidFill>
            <a:prstDash val="solid"/>
            <a:round/>
            <a:headEnd type="triangle" w="med" len="med"/>
            <a:tailEnd type="none" w="med" len="med"/>
          </a:ln>
          <a:extLst>
            <a:ext uri="{909E8E84-426E-40DD-AFC4-6F175D3DCCD1}">
              <a14:hiddenFill xmlns:a14="http://schemas.microsoft.com/office/drawing/2010/main" xmlns="">
                <a:solidFill>
                  <a:srgbClr val="FFFFFF"/>
                </a:solidFill>
              </a14:hiddenFill>
            </a:ext>
          </a:extLst>
        </p:spPr>
        <p:txBody>
          <a:bodyPr lIns="0" tIns="0" rIns="0" bIns="0"/>
          <a:lstStyle/>
          <a:p>
            <a:endParaRPr lang="ja-JP" altLang="en-US" b="1">
              <a:latin typeface="Times New Roman" pitchFamily="18" charset="0"/>
              <a:ea typeface="ＭＳ Ｐゴシック" pitchFamily="50" charset="-128"/>
              <a:cs typeface="Times New Roman" pitchFamily="18" charset="0"/>
            </a:endParaRPr>
          </a:p>
        </p:txBody>
      </p:sp>
      <p:sp>
        <p:nvSpPr>
          <p:cNvPr id="15"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ja-JP" altLang="en-US" dirty="0" smtClean="0">
                <a:solidFill>
                  <a:srgbClr val="0000CC"/>
                </a:solidFill>
              </a:rPr>
              <a:t>中性水素で解き明かす宇宙史</a:t>
            </a:r>
            <a:endParaRPr lang="en-US" altLang="ja-JP" dirty="0">
              <a:solidFill>
                <a:srgbClr val="0000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MB_Timeline150"/>
          <p:cNvPicPr>
            <a:picLocks noChangeAspect="1" noChangeArrowheads="1"/>
          </p:cNvPicPr>
          <p:nvPr/>
        </p:nvPicPr>
        <p:blipFill>
          <a:blip r:embed="rId2" cstate="print"/>
          <a:srcRect l="13651" t="14624" r="10904" b="23798"/>
          <a:stretch>
            <a:fillRect/>
          </a:stretch>
        </p:blipFill>
        <p:spPr bwMode="auto">
          <a:xfrm>
            <a:off x="425450" y="1442045"/>
            <a:ext cx="8280400" cy="4867275"/>
          </a:xfrm>
          <a:prstGeom prst="rect">
            <a:avLst/>
          </a:prstGeom>
          <a:noFill/>
          <a:ln w="9525">
            <a:noFill/>
            <a:miter lim="800000"/>
            <a:headEnd/>
            <a:tailEnd/>
          </a:ln>
        </p:spPr>
      </p:pic>
      <p:sp>
        <p:nvSpPr>
          <p:cNvPr id="6" name="Rectangle 7"/>
          <p:cNvSpPr>
            <a:spLocks noChangeArrowheads="1"/>
          </p:cNvSpPr>
          <p:nvPr/>
        </p:nvSpPr>
        <p:spPr bwMode="auto">
          <a:xfrm>
            <a:off x="3550542" y="6400800"/>
            <a:ext cx="5497317" cy="402291"/>
          </a:xfrm>
          <a:prstGeom prst="rect">
            <a:avLst/>
          </a:prstGeom>
          <a:noFill/>
          <a:ln w="25400" algn="ctr">
            <a:noFill/>
            <a:miter lim="800000"/>
            <a:headEnd/>
            <a:tailEnd/>
          </a:ln>
        </p:spPr>
        <p:txBody>
          <a:bodyPr wrap="none" lIns="90000" tIns="46800" rIns="90000" bIns="46800">
            <a:spAutoFit/>
          </a:bodyPr>
          <a:lstStyle/>
          <a:p>
            <a:pPr algn="ctr">
              <a:spcBef>
                <a:spcPct val="50000"/>
              </a:spcBef>
            </a:pPr>
            <a:r>
              <a:rPr lang="en-US" altLang="ja-JP" sz="2000" dirty="0">
                <a:latin typeface="Lucida Sans" pitchFamily="34" charset="0"/>
              </a:rPr>
              <a:t>http://</a:t>
            </a:r>
            <a:r>
              <a:rPr lang="en-US" altLang="ja-JP" sz="2000" dirty="0" smtClean="0">
                <a:latin typeface="Lucida Sans" pitchFamily="34" charset="0"/>
              </a:rPr>
              <a:t>map. </a:t>
            </a:r>
            <a:r>
              <a:rPr lang="en-US" altLang="ja-JP" sz="2000" dirty="0" err="1" smtClean="0">
                <a:latin typeface="Lucida Sans" pitchFamily="34" charset="0"/>
              </a:rPr>
              <a:t>gsfc</a:t>
            </a:r>
            <a:r>
              <a:rPr lang="en-US" altLang="ja-JP" sz="2000" dirty="0" smtClean="0">
                <a:latin typeface="Lucida Sans" pitchFamily="34" charset="0"/>
              </a:rPr>
              <a:t>. </a:t>
            </a:r>
            <a:r>
              <a:rPr lang="en-US" altLang="ja-JP" sz="2000" dirty="0" err="1" smtClean="0">
                <a:latin typeface="Lucida Sans" pitchFamily="34" charset="0"/>
              </a:rPr>
              <a:t>nasa</a:t>
            </a:r>
            <a:r>
              <a:rPr lang="en-US" altLang="ja-JP" sz="2000" dirty="0" smtClean="0">
                <a:latin typeface="Lucida Sans" pitchFamily="34" charset="0"/>
              </a:rPr>
              <a:t>. </a:t>
            </a:r>
            <a:r>
              <a:rPr lang="en-US" altLang="ja-JP" sz="2000" dirty="0" err="1" smtClean="0">
                <a:latin typeface="Lucida Sans" pitchFamily="34" charset="0"/>
              </a:rPr>
              <a:t>gov</a:t>
            </a:r>
            <a:r>
              <a:rPr lang="en-US" altLang="ja-JP" sz="2000" dirty="0" smtClean="0">
                <a:latin typeface="Lucida Sans" pitchFamily="34" charset="0"/>
              </a:rPr>
              <a:t>/</a:t>
            </a:r>
            <a:r>
              <a:rPr lang="en-US" altLang="ja-JP" sz="2000" dirty="0" err="1" smtClean="0">
                <a:latin typeface="Lucida Sans" pitchFamily="34" charset="0"/>
              </a:rPr>
              <a:t>m_mm</a:t>
            </a:r>
            <a:r>
              <a:rPr lang="en-US" altLang="ja-JP" sz="2000" dirty="0" smtClean="0">
                <a:latin typeface="Lucida Sans" pitchFamily="34" charset="0"/>
              </a:rPr>
              <a:t>. html</a:t>
            </a:r>
            <a:endParaRPr lang="en-US" altLang="ja-JP" sz="2000" dirty="0">
              <a:latin typeface="Lucida Sans" pitchFamily="34" charset="0"/>
            </a:endParaRPr>
          </a:p>
        </p:txBody>
      </p:sp>
      <p:sp>
        <p:nvSpPr>
          <p:cNvPr id="5"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dirty="0" smtClean="0">
                <a:solidFill>
                  <a:srgbClr val="000000"/>
                </a:solidFill>
                <a:cs typeface="Times New Roman" pitchFamily="18" charset="0"/>
              </a:rPr>
              <a:t>1</a:t>
            </a:r>
            <a:r>
              <a:rPr lang="ja-JP" altLang="en-US" sz="3200" dirty="0" smtClean="0">
                <a:solidFill>
                  <a:srgbClr val="000000"/>
                </a:solidFill>
                <a:cs typeface="Times New Roman" pitchFamily="18" charset="0"/>
              </a:rPr>
              <a:t> 宇宙進化と銀河</a:t>
            </a:r>
            <a:endParaRPr lang="en-US" altLang="ja-JP" sz="3200" dirty="0">
              <a:solidFill>
                <a:srgbClr val="000000"/>
              </a:solidFill>
              <a:latin typeface="Times New Roman" pitchFamily="18" charset="0"/>
              <a:cs typeface="Times New Roman" pitchFamily="18" charset="0"/>
            </a:endParaRPr>
          </a:p>
        </p:txBody>
      </p:sp>
      <p:sp>
        <p:nvSpPr>
          <p:cNvPr id="8" name="Text Box 4"/>
          <p:cNvSpPr txBox="1">
            <a:spLocks noChangeArrowheads="1"/>
          </p:cNvSpPr>
          <p:nvPr/>
        </p:nvSpPr>
        <p:spPr bwMode="auto">
          <a:xfrm>
            <a:off x="395288" y="770940"/>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1.1 </a:t>
            </a:r>
            <a:r>
              <a:rPr lang="ja-JP" altLang="en-US" sz="2800" dirty="0" smtClean="0">
                <a:solidFill>
                  <a:srgbClr val="000066"/>
                </a:solidFill>
                <a:cs typeface="Times New Roman" pitchFamily="18" charset="0"/>
              </a:rPr>
              <a:t>宇宙の大局的進化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ja-JP" altLang="en-US" dirty="0" smtClean="0">
                <a:solidFill>
                  <a:srgbClr val="0000CC"/>
                </a:solidFill>
              </a:rPr>
              <a:t>中性水素で解き明かす宇宙史</a:t>
            </a:r>
            <a:endParaRPr lang="en-US" altLang="ja-JP" dirty="0">
              <a:solidFill>
                <a:srgbClr val="0000C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ja-JP" altLang="en-US" dirty="0" smtClean="0">
                <a:solidFill>
                  <a:srgbClr val="0000CC"/>
                </a:solidFill>
              </a:rPr>
              <a:t>中性水素で解き明かす宇宙史</a:t>
            </a:r>
            <a:endParaRPr lang="en-US" altLang="ja-JP" dirty="0">
              <a:solidFill>
                <a:srgbClr val="0000CC"/>
              </a:solidFill>
            </a:endParaRPr>
          </a:p>
        </p:txBody>
      </p:sp>
      <p:sp>
        <p:nvSpPr>
          <p:cNvPr id="3" name="Text Box 2"/>
          <p:cNvSpPr txBox="1">
            <a:spLocks noChangeArrowheads="1"/>
          </p:cNvSpPr>
          <p:nvPr/>
        </p:nvSpPr>
        <p:spPr bwMode="auto">
          <a:xfrm>
            <a:off x="1168738" y="1124744"/>
            <a:ext cx="6787638" cy="769441"/>
          </a:xfrm>
          <a:prstGeom prst="rect">
            <a:avLst/>
          </a:prstGeom>
          <a:noFill/>
          <a:ln w="25400">
            <a:solidFill>
              <a:srgbClr val="FF0000"/>
            </a:solidFill>
            <a:miter lim="800000"/>
            <a:headEnd/>
            <a:tailEnd/>
          </a:ln>
        </p:spPr>
        <p:txBody>
          <a:bodyPr wrap="square">
            <a:spAutoFit/>
          </a:bodyPr>
          <a:lstStyle/>
          <a:p>
            <a:pPr algn="ctr"/>
            <a:r>
              <a:rPr lang="ja-JP" altLang="en-US" sz="4400" dirty="0" smtClean="0">
                <a:latin typeface="Times New Roman" pitchFamily="18" charset="0"/>
                <a:ea typeface="+mn-ea"/>
                <a:cs typeface="Times New Roman" pitchFamily="18" charset="0"/>
              </a:rPr>
              <a:t>銀河研究</a:t>
            </a:r>
            <a:r>
              <a:rPr lang="ja-JP" altLang="en-US" sz="4400" dirty="0" smtClean="0">
                <a:latin typeface="Times New Roman" pitchFamily="18" charset="0"/>
                <a:ea typeface="+mn-ea"/>
                <a:cs typeface="Times New Roman" pitchFamily="18" charset="0"/>
              </a:rPr>
              <a:t>は</a:t>
            </a:r>
            <a:r>
              <a:rPr lang="en-US" altLang="ja-JP" sz="4400" dirty="0" smtClean="0">
                <a:latin typeface="Times New Roman" pitchFamily="18" charset="0"/>
                <a:ea typeface="+mn-ea"/>
                <a:cs typeface="Times New Roman" pitchFamily="18" charset="0"/>
              </a:rPr>
              <a:t>dirty business!</a:t>
            </a:r>
            <a:endParaRPr lang="en-US" altLang="ja-JP" sz="4400" dirty="0" smtClean="0">
              <a:latin typeface="Times New Roman" pitchFamily="18" charset="0"/>
              <a:ea typeface="+mn-ea"/>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ja-JP" altLang="en-US" dirty="0" smtClean="0">
                <a:solidFill>
                  <a:srgbClr val="0000CC"/>
                </a:solidFill>
              </a:rPr>
              <a:t>中性水素で解き明かす宇宙史</a:t>
            </a:r>
            <a:endParaRPr lang="en-US" altLang="ja-JP" dirty="0">
              <a:solidFill>
                <a:srgbClr val="0000CC"/>
              </a:solidFill>
            </a:endParaRPr>
          </a:p>
        </p:txBody>
      </p:sp>
      <p:sp>
        <p:nvSpPr>
          <p:cNvPr id="3" name="Text Box 2"/>
          <p:cNvSpPr txBox="1">
            <a:spLocks noChangeArrowheads="1"/>
          </p:cNvSpPr>
          <p:nvPr/>
        </p:nvSpPr>
        <p:spPr bwMode="auto">
          <a:xfrm>
            <a:off x="1168738" y="1124744"/>
            <a:ext cx="6787638" cy="769441"/>
          </a:xfrm>
          <a:prstGeom prst="rect">
            <a:avLst/>
          </a:prstGeom>
          <a:noFill/>
          <a:ln w="25400">
            <a:solidFill>
              <a:srgbClr val="FF0000"/>
            </a:solidFill>
            <a:miter lim="800000"/>
            <a:headEnd/>
            <a:tailEnd/>
          </a:ln>
        </p:spPr>
        <p:txBody>
          <a:bodyPr wrap="square">
            <a:spAutoFit/>
          </a:bodyPr>
          <a:lstStyle/>
          <a:p>
            <a:pPr algn="ctr"/>
            <a:r>
              <a:rPr lang="ja-JP" altLang="en-US" sz="4400" dirty="0" smtClean="0">
                <a:latin typeface="Times New Roman" pitchFamily="18" charset="0"/>
                <a:ea typeface="+mn-ea"/>
                <a:cs typeface="Times New Roman" pitchFamily="18" charset="0"/>
              </a:rPr>
              <a:t>銀河研究</a:t>
            </a:r>
            <a:r>
              <a:rPr lang="ja-JP" altLang="en-US" sz="4400" dirty="0" smtClean="0">
                <a:latin typeface="Times New Roman" pitchFamily="18" charset="0"/>
                <a:ea typeface="+mn-ea"/>
                <a:cs typeface="Times New Roman" pitchFamily="18" charset="0"/>
              </a:rPr>
              <a:t>は</a:t>
            </a:r>
            <a:r>
              <a:rPr lang="en-US" altLang="ja-JP" sz="4400" dirty="0" smtClean="0">
                <a:latin typeface="Times New Roman" pitchFamily="18" charset="0"/>
                <a:ea typeface="+mn-ea"/>
                <a:cs typeface="Times New Roman" pitchFamily="18" charset="0"/>
              </a:rPr>
              <a:t>dirty business!</a:t>
            </a:r>
            <a:endParaRPr lang="en-US" altLang="ja-JP" sz="4400" dirty="0" smtClean="0">
              <a:latin typeface="Times New Roman" pitchFamily="18" charset="0"/>
              <a:ea typeface="+mn-ea"/>
              <a:cs typeface="Times New Roman" pitchFamily="18" charset="0"/>
            </a:endParaRPr>
          </a:p>
        </p:txBody>
      </p:sp>
      <p:sp>
        <p:nvSpPr>
          <p:cNvPr id="5" name="Text Box 2"/>
          <p:cNvSpPr txBox="1">
            <a:spLocks noChangeArrowheads="1"/>
          </p:cNvSpPr>
          <p:nvPr/>
        </p:nvSpPr>
        <p:spPr bwMode="auto">
          <a:xfrm>
            <a:off x="653796" y="2226344"/>
            <a:ext cx="7817522" cy="830997"/>
          </a:xfrm>
          <a:prstGeom prst="rect">
            <a:avLst/>
          </a:prstGeom>
          <a:noFill/>
          <a:ln w="9525">
            <a:noFill/>
            <a:miter lim="800000"/>
            <a:headEnd/>
            <a:tailEnd/>
          </a:ln>
        </p:spPr>
        <p:txBody>
          <a:bodyPr wrap="square">
            <a:spAutoFit/>
          </a:bodyPr>
          <a:lstStyle/>
          <a:p>
            <a:r>
              <a:rPr lang="ja-JP" altLang="en-US" dirty="0" smtClean="0">
                <a:latin typeface="Times New Roman" pitchFamily="18" charset="0"/>
                <a:ea typeface="+mn-ea"/>
                <a:cs typeface="Times New Roman" pitchFamily="18" charset="0"/>
              </a:rPr>
              <a:t>データが増えれば精密になる宇宙論などの分野とは逆に、</a:t>
            </a:r>
            <a:r>
              <a:rPr lang="ja-JP" altLang="en-US" dirty="0" smtClean="0">
                <a:solidFill>
                  <a:srgbClr val="FF0000"/>
                </a:solidFill>
                <a:latin typeface="Times New Roman" pitchFamily="18" charset="0"/>
                <a:ea typeface="+mn-ea"/>
                <a:cs typeface="Times New Roman" pitchFamily="18" charset="0"/>
              </a:rPr>
              <a:t>データが増えれば謎が増えてゆく</a:t>
            </a:r>
            <a:r>
              <a:rPr lang="en-US" altLang="ja-JP" dirty="0" smtClean="0">
                <a:solidFill>
                  <a:srgbClr val="FF0000"/>
                </a:solidFill>
                <a:latin typeface="Times New Roman" pitchFamily="18" charset="0"/>
                <a:ea typeface="+mn-ea"/>
                <a:cs typeface="Times New Roman" pitchFamily="18" charset="0"/>
              </a:rPr>
              <a:t>. </a:t>
            </a:r>
          </a:p>
        </p:txBody>
      </p:sp>
      <p:sp>
        <p:nvSpPr>
          <p:cNvPr id="6" name="Text Box 2"/>
          <p:cNvSpPr txBox="1">
            <a:spLocks noChangeArrowheads="1"/>
          </p:cNvSpPr>
          <p:nvPr/>
        </p:nvSpPr>
        <p:spPr bwMode="auto">
          <a:xfrm>
            <a:off x="952714" y="3789040"/>
            <a:ext cx="7219686" cy="830997"/>
          </a:xfrm>
          <a:prstGeom prst="rect">
            <a:avLst/>
          </a:prstGeom>
          <a:noFill/>
          <a:ln w="9525">
            <a:noFill/>
            <a:miter lim="800000"/>
            <a:headEnd/>
            <a:tailEnd/>
          </a:ln>
        </p:spPr>
        <p:txBody>
          <a:bodyPr wrap="square">
            <a:spAutoFit/>
          </a:bodyPr>
          <a:lstStyle/>
          <a:p>
            <a:r>
              <a:rPr lang="ja-JP" altLang="en-US" dirty="0" smtClean="0">
                <a:latin typeface="Times New Roman" pitchFamily="18" charset="0"/>
                <a:ea typeface="+mn-ea"/>
                <a:cs typeface="Times New Roman" pitchFamily="18" charset="0"/>
              </a:rPr>
              <a:t>現時点で</a:t>
            </a:r>
            <a:r>
              <a:rPr lang="ja-JP" altLang="en-US" dirty="0" smtClean="0">
                <a:latin typeface="Times New Roman" pitchFamily="18" charset="0"/>
                <a:ea typeface="+mn-ea"/>
                <a:cs typeface="Times New Roman" pitchFamily="18" charset="0"/>
              </a:rPr>
              <a:t>は</a:t>
            </a:r>
            <a:r>
              <a:rPr lang="en-US" altLang="ja-JP" dirty="0" smtClean="0">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銀河のグローバルな研究はすべて</a:t>
            </a:r>
            <a:r>
              <a:rPr lang="ja-JP" altLang="en-US" dirty="0" smtClean="0">
                <a:solidFill>
                  <a:srgbClr val="0000CC"/>
                </a:solidFill>
                <a:latin typeface="Times New Roman" pitchFamily="18" charset="0"/>
                <a:ea typeface="+mn-ea"/>
                <a:cs typeface="Times New Roman" pitchFamily="18" charset="0"/>
              </a:rPr>
              <a:t>現象論</a:t>
            </a:r>
            <a:r>
              <a:rPr lang="en-US" altLang="ja-JP" dirty="0" smtClean="0">
                <a:solidFill>
                  <a:srgbClr val="0000CC"/>
                </a:solidFill>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一足飛びに第一原理的な理論を構築するのは困難</a:t>
            </a:r>
            <a:r>
              <a:rPr lang="en-US" altLang="ja-JP" dirty="0" smtClean="0">
                <a:latin typeface="Times New Roman" pitchFamily="18" charset="0"/>
                <a:ea typeface="+mn-ea"/>
                <a:cs typeface="Times New Roman" pitchFamily="18" charset="0"/>
              </a:rPr>
              <a:t>. </a:t>
            </a:r>
          </a:p>
        </p:txBody>
      </p:sp>
      <p:sp>
        <p:nvSpPr>
          <p:cNvPr id="7" name="右矢印 6"/>
          <p:cNvSpPr/>
          <p:nvPr/>
        </p:nvSpPr>
        <p:spPr>
          <a:xfrm rot="5400000">
            <a:off x="4290461" y="3147461"/>
            <a:ext cx="576064" cy="563078"/>
          </a:xfrm>
          <a:prstGeom prst="rightArrow">
            <a:avLst>
              <a:gd name="adj1" fmla="val 50000"/>
              <a:gd name="adj2" fmla="val 60502"/>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ja-JP" altLang="en-US" dirty="0" smtClean="0">
                <a:solidFill>
                  <a:srgbClr val="0000CC"/>
                </a:solidFill>
              </a:rPr>
              <a:t>中性水素で解き明かす宇宙史</a:t>
            </a:r>
            <a:endParaRPr lang="en-US" altLang="ja-JP" dirty="0">
              <a:solidFill>
                <a:srgbClr val="0000CC"/>
              </a:solidFill>
            </a:endParaRPr>
          </a:p>
        </p:txBody>
      </p:sp>
      <p:sp>
        <p:nvSpPr>
          <p:cNvPr id="3" name="Text Box 2"/>
          <p:cNvSpPr txBox="1">
            <a:spLocks noChangeArrowheads="1"/>
          </p:cNvSpPr>
          <p:nvPr/>
        </p:nvSpPr>
        <p:spPr bwMode="auto">
          <a:xfrm>
            <a:off x="1168738" y="1124744"/>
            <a:ext cx="6787638" cy="769441"/>
          </a:xfrm>
          <a:prstGeom prst="rect">
            <a:avLst/>
          </a:prstGeom>
          <a:noFill/>
          <a:ln w="25400">
            <a:solidFill>
              <a:srgbClr val="FF0000"/>
            </a:solidFill>
            <a:miter lim="800000"/>
            <a:headEnd/>
            <a:tailEnd/>
          </a:ln>
        </p:spPr>
        <p:txBody>
          <a:bodyPr wrap="square">
            <a:spAutoFit/>
          </a:bodyPr>
          <a:lstStyle/>
          <a:p>
            <a:pPr algn="ctr"/>
            <a:r>
              <a:rPr lang="ja-JP" altLang="en-US" sz="4400" dirty="0" smtClean="0">
                <a:latin typeface="Times New Roman" pitchFamily="18" charset="0"/>
                <a:ea typeface="+mn-ea"/>
                <a:cs typeface="Times New Roman" pitchFamily="18" charset="0"/>
              </a:rPr>
              <a:t>銀河研究</a:t>
            </a:r>
            <a:r>
              <a:rPr lang="ja-JP" altLang="en-US" sz="4400" dirty="0" smtClean="0">
                <a:latin typeface="Times New Roman" pitchFamily="18" charset="0"/>
                <a:ea typeface="+mn-ea"/>
                <a:cs typeface="Times New Roman" pitchFamily="18" charset="0"/>
              </a:rPr>
              <a:t>は</a:t>
            </a:r>
            <a:r>
              <a:rPr lang="en-US" altLang="ja-JP" sz="4400" dirty="0" smtClean="0">
                <a:latin typeface="Times New Roman" pitchFamily="18" charset="0"/>
                <a:ea typeface="+mn-ea"/>
                <a:cs typeface="Times New Roman" pitchFamily="18" charset="0"/>
              </a:rPr>
              <a:t>dirty business!</a:t>
            </a:r>
            <a:endParaRPr lang="en-US" altLang="ja-JP" sz="4400" dirty="0" smtClean="0">
              <a:latin typeface="Times New Roman" pitchFamily="18" charset="0"/>
              <a:ea typeface="+mn-ea"/>
              <a:cs typeface="Times New Roman" pitchFamily="18" charset="0"/>
            </a:endParaRPr>
          </a:p>
        </p:txBody>
      </p:sp>
      <p:sp>
        <p:nvSpPr>
          <p:cNvPr id="5" name="Text Box 2"/>
          <p:cNvSpPr txBox="1">
            <a:spLocks noChangeArrowheads="1"/>
          </p:cNvSpPr>
          <p:nvPr/>
        </p:nvSpPr>
        <p:spPr bwMode="auto">
          <a:xfrm>
            <a:off x="653796" y="2226344"/>
            <a:ext cx="7817522" cy="830997"/>
          </a:xfrm>
          <a:prstGeom prst="rect">
            <a:avLst/>
          </a:prstGeom>
          <a:noFill/>
          <a:ln w="9525">
            <a:noFill/>
            <a:miter lim="800000"/>
            <a:headEnd/>
            <a:tailEnd/>
          </a:ln>
        </p:spPr>
        <p:txBody>
          <a:bodyPr wrap="square">
            <a:spAutoFit/>
          </a:bodyPr>
          <a:lstStyle/>
          <a:p>
            <a:r>
              <a:rPr lang="ja-JP" altLang="en-US" dirty="0" smtClean="0">
                <a:latin typeface="Times New Roman" pitchFamily="18" charset="0"/>
                <a:ea typeface="+mn-ea"/>
                <a:cs typeface="Times New Roman" pitchFamily="18" charset="0"/>
              </a:rPr>
              <a:t>データが増えれば精密になる宇宙論などの分野とは逆に、</a:t>
            </a:r>
            <a:r>
              <a:rPr lang="ja-JP" altLang="en-US" dirty="0" smtClean="0">
                <a:solidFill>
                  <a:srgbClr val="FF0000"/>
                </a:solidFill>
                <a:latin typeface="Times New Roman" pitchFamily="18" charset="0"/>
                <a:ea typeface="+mn-ea"/>
                <a:cs typeface="Times New Roman" pitchFamily="18" charset="0"/>
              </a:rPr>
              <a:t>データが増えれば謎が増えてゆく</a:t>
            </a:r>
            <a:r>
              <a:rPr lang="en-US" altLang="ja-JP" dirty="0" smtClean="0">
                <a:solidFill>
                  <a:srgbClr val="FF0000"/>
                </a:solidFill>
                <a:latin typeface="Times New Roman" pitchFamily="18" charset="0"/>
                <a:ea typeface="+mn-ea"/>
                <a:cs typeface="Times New Roman" pitchFamily="18" charset="0"/>
              </a:rPr>
              <a:t>. </a:t>
            </a:r>
          </a:p>
        </p:txBody>
      </p:sp>
      <p:sp>
        <p:nvSpPr>
          <p:cNvPr id="6" name="Text Box 2"/>
          <p:cNvSpPr txBox="1">
            <a:spLocks noChangeArrowheads="1"/>
          </p:cNvSpPr>
          <p:nvPr/>
        </p:nvSpPr>
        <p:spPr bwMode="auto">
          <a:xfrm>
            <a:off x="952714" y="3789040"/>
            <a:ext cx="7219686" cy="830997"/>
          </a:xfrm>
          <a:prstGeom prst="rect">
            <a:avLst/>
          </a:prstGeom>
          <a:noFill/>
          <a:ln w="9525">
            <a:noFill/>
            <a:miter lim="800000"/>
            <a:headEnd/>
            <a:tailEnd/>
          </a:ln>
        </p:spPr>
        <p:txBody>
          <a:bodyPr wrap="square">
            <a:spAutoFit/>
          </a:bodyPr>
          <a:lstStyle/>
          <a:p>
            <a:r>
              <a:rPr lang="ja-JP" altLang="en-US" dirty="0" smtClean="0">
                <a:latin typeface="Times New Roman" pitchFamily="18" charset="0"/>
                <a:ea typeface="+mn-ea"/>
                <a:cs typeface="Times New Roman" pitchFamily="18" charset="0"/>
              </a:rPr>
              <a:t>現時点で</a:t>
            </a:r>
            <a:r>
              <a:rPr lang="ja-JP" altLang="en-US" dirty="0" smtClean="0">
                <a:latin typeface="Times New Roman" pitchFamily="18" charset="0"/>
                <a:ea typeface="+mn-ea"/>
                <a:cs typeface="Times New Roman" pitchFamily="18" charset="0"/>
              </a:rPr>
              <a:t>は</a:t>
            </a:r>
            <a:r>
              <a:rPr lang="en-US" altLang="ja-JP" dirty="0" smtClean="0">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銀河のグローバルな研究はすべて</a:t>
            </a:r>
            <a:r>
              <a:rPr lang="ja-JP" altLang="en-US" dirty="0" smtClean="0">
                <a:solidFill>
                  <a:srgbClr val="0000CC"/>
                </a:solidFill>
                <a:latin typeface="Times New Roman" pitchFamily="18" charset="0"/>
                <a:ea typeface="+mn-ea"/>
                <a:cs typeface="Times New Roman" pitchFamily="18" charset="0"/>
              </a:rPr>
              <a:t>現象論</a:t>
            </a:r>
            <a:r>
              <a:rPr lang="en-US" altLang="ja-JP" dirty="0" smtClean="0">
                <a:solidFill>
                  <a:srgbClr val="0000CC"/>
                </a:solidFill>
                <a:latin typeface="Times New Roman" pitchFamily="18" charset="0"/>
                <a:ea typeface="+mn-ea"/>
                <a:cs typeface="Times New Roman" pitchFamily="18" charset="0"/>
              </a:rPr>
              <a:t>. </a:t>
            </a:r>
            <a:r>
              <a:rPr lang="ja-JP" altLang="en-US" dirty="0" smtClean="0">
                <a:latin typeface="Times New Roman" pitchFamily="18" charset="0"/>
                <a:ea typeface="+mn-ea"/>
                <a:cs typeface="Times New Roman" pitchFamily="18" charset="0"/>
              </a:rPr>
              <a:t>一足飛びに第一原理的な理論を構築するのは困難</a:t>
            </a:r>
            <a:r>
              <a:rPr lang="en-US" altLang="ja-JP" dirty="0" smtClean="0">
                <a:latin typeface="Times New Roman" pitchFamily="18" charset="0"/>
                <a:ea typeface="+mn-ea"/>
                <a:cs typeface="Times New Roman" pitchFamily="18" charset="0"/>
              </a:rPr>
              <a:t>. </a:t>
            </a:r>
          </a:p>
        </p:txBody>
      </p:sp>
      <p:sp>
        <p:nvSpPr>
          <p:cNvPr id="7" name="右矢印 6"/>
          <p:cNvSpPr/>
          <p:nvPr/>
        </p:nvSpPr>
        <p:spPr>
          <a:xfrm rot="5400000">
            <a:off x="4290461" y="3147461"/>
            <a:ext cx="576064" cy="563078"/>
          </a:xfrm>
          <a:prstGeom prst="rightArrow">
            <a:avLst>
              <a:gd name="adj1" fmla="val 50000"/>
              <a:gd name="adj2" fmla="val 60502"/>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Text Box 2"/>
          <p:cNvSpPr txBox="1">
            <a:spLocks noChangeArrowheads="1"/>
          </p:cNvSpPr>
          <p:nvPr/>
        </p:nvSpPr>
        <p:spPr bwMode="auto">
          <a:xfrm>
            <a:off x="960714" y="4869160"/>
            <a:ext cx="7219686" cy="1569660"/>
          </a:xfrm>
          <a:prstGeom prst="rect">
            <a:avLst/>
          </a:prstGeom>
          <a:noFill/>
          <a:ln w="9525">
            <a:noFill/>
            <a:miter lim="800000"/>
            <a:headEnd/>
            <a:tailEnd/>
          </a:ln>
        </p:spPr>
        <p:txBody>
          <a:bodyPr wrap="square">
            <a:spAutoFit/>
          </a:bodyPr>
          <a:lstStyle/>
          <a:p>
            <a:pPr algn="ctr"/>
            <a:r>
              <a:rPr lang="ja-JP" altLang="en-US" dirty="0" smtClean="0">
                <a:solidFill>
                  <a:srgbClr val="0000CC"/>
                </a:solidFill>
                <a:latin typeface="Times New Roman" pitchFamily="18" charset="0"/>
                <a:ea typeface="+mn-ea"/>
                <a:cs typeface="Times New Roman" pitchFamily="18" charset="0"/>
              </a:rPr>
              <a:t>現象論 </a:t>
            </a:r>
            <a:r>
              <a:rPr lang="ja-JP" altLang="en-US" dirty="0" smtClean="0">
                <a:solidFill>
                  <a:srgbClr val="0000CC"/>
                </a:solidFill>
                <a:latin typeface="Times New Roman" pitchFamily="18" charset="0"/>
                <a:ea typeface="+mn-ea"/>
                <a:cs typeface="Times New Roman" pitchFamily="18" charset="0"/>
              </a:rPr>
              <a:t>⇒</a:t>
            </a:r>
            <a:r>
              <a:rPr lang="ja-JP" altLang="en-US" dirty="0" smtClean="0">
                <a:solidFill>
                  <a:srgbClr val="0000CC"/>
                </a:solidFill>
                <a:latin typeface="Times New Roman" pitchFamily="18" charset="0"/>
                <a:ea typeface="+mn-ea"/>
                <a:cs typeface="Times New Roman" pitchFamily="18" charset="0"/>
              </a:rPr>
              <a:t> 有効理論 ⇒ 第一原理的理論</a:t>
            </a:r>
            <a:endParaRPr lang="en-US" altLang="ja-JP" dirty="0" smtClean="0">
              <a:solidFill>
                <a:srgbClr val="0000CC"/>
              </a:solidFill>
              <a:latin typeface="Times New Roman" pitchFamily="18" charset="0"/>
              <a:ea typeface="+mn-ea"/>
              <a:cs typeface="Times New Roman" pitchFamily="18" charset="0"/>
            </a:endParaRPr>
          </a:p>
          <a:p>
            <a:pPr algn="ctr"/>
            <a:endParaRPr lang="en-US" altLang="ja-JP" dirty="0" smtClean="0">
              <a:latin typeface="Times New Roman" pitchFamily="18" charset="0"/>
              <a:ea typeface="+mn-ea"/>
              <a:cs typeface="Times New Roman" pitchFamily="18" charset="0"/>
            </a:endParaRPr>
          </a:p>
          <a:p>
            <a:r>
              <a:rPr lang="ja-JP" altLang="en-US" dirty="0" smtClean="0">
                <a:latin typeface="Times New Roman" pitchFamily="18" charset="0"/>
                <a:ea typeface="+mn-ea"/>
                <a:cs typeface="Times New Roman" pitchFamily="18" charset="0"/>
              </a:rPr>
              <a:t>と</a:t>
            </a:r>
            <a:r>
              <a:rPr lang="ja-JP" altLang="en-US" dirty="0" smtClean="0">
                <a:latin typeface="Times New Roman" pitchFamily="18" charset="0"/>
                <a:ea typeface="+mn-ea"/>
                <a:cs typeface="Times New Roman" pitchFamily="18" charset="0"/>
              </a:rPr>
              <a:t>いうステップを追うことになる</a:t>
            </a:r>
            <a:r>
              <a:rPr lang="en-US" altLang="ja-JP" dirty="0" smtClean="0">
                <a:latin typeface="Times New Roman" pitchFamily="18" charset="0"/>
                <a:ea typeface="+mn-ea"/>
                <a:cs typeface="Times New Roman" pitchFamily="18" charset="0"/>
              </a:rPr>
              <a:t>. </a:t>
            </a:r>
            <a:r>
              <a:rPr lang="en-US" altLang="ja-JP" dirty="0" smtClean="0">
                <a:solidFill>
                  <a:srgbClr val="FF0000"/>
                </a:solidFill>
                <a:latin typeface="Times New Roman" pitchFamily="18" charset="0"/>
                <a:ea typeface="+mn-ea"/>
                <a:cs typeface="Times New Roman" pitchFamily="18" charset="0"/>
              </a:rPr>
              <a:t>SKA1</a:t>
            </a:r>
            <a:r>
              <a:rPr lang="ja-JP" altLang="en-US" dirty="0" smtClean="0">
                <a:latin typeface="Times New Roman" pitchFamily="18" charset="0"/>
                <a:ea typeface="+mn-ea"/>
                <a:cs typeface="Times New Roman" pitchFamily="18" charset="0"/>
              </a:rPr>
              <a:t>が有効理論のドライブとなり</a:t>
            </a:r>
            <a:r>
              <a:rPr lang="en-US" altLang="ja-JP" dirty="0" smtClean="0">
                <a:latin typeface="Times New Roman" pitchFamily="18" charset="0"/>
                <a:ea typeface="+mn-ea"/>
                <a:cs typeface="Times New Roman" pitchFamily="18" charset="0"/>
              </a:rPr>
              <a:t>, </a:t>
            </a:r>
            <a:r>
              <a:rPr lang="en-US" altLang="ja-JP" dirty="0" smtClean="0">
                <a:solidFill>
                  <a:srgbClr val="FF0000"/>
                </a:solidFill>
                <a:latin typeface="Times New Roman" pitchFamily="18" charset="0"/>
                <a:ea typeface="+mn-ea"/>
                <a:cs typeface="Times New Roman" pitchFamily="18" charset="0"/>
              </a:rPr>
              <a:t>SKA2</a:t>
            </a:r>
            <a:r>
              <a:rPr lang="ja-JP" altLang="en-US" dirty="0" smtClean="0">
                <a:latin typeface="Times New Roman" pitchFamily="18" charset="0"/>
                <a:ea typeface="+mn-ea"/>
                <a:cs typeface="Times New Roman" pitchFamily="18" charset="0"/>
              </a:rPr>
              <a:t>で理論への流れとなるのが理想的</a:t>
            </a:r>
            <a:r>
              <a:rPr lang="en-US" altLang="ja-JP" dirty="0" smtClean="0">
                <a:latin typeface="Times New Roman" pitchFamily="18" charset="0"/>
                <a:ea typeface="+mn-ea"/>
                <a:cs typeface="Times New Roman" pitchFamily="18"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dirty="0" smtClean="0">
                <a:solidFill>
                  <a:srgbClr val="000000"/>
                </a:solidFill>
                <a:cs typeface="Times New Roman" pitchFamily="18" charset="0"/>
              </a:rPr>
              <a:t>2</a:t>
            </a:r>
            <a:r>
              <a:rPr lang="ja-JP" altLang="en-US" sz="3200" dirty="0" smtClean="0">
                <a:solidFill>
                  <a:srgbClr val="000000"/>
                </a:solidFill>
                <a:cs typeface="Times New Roman" pitchFamily="18" charset="0"/>
              </a:rPr>
              <a:t> </a:t>
            </a:r>
            <a:r>
              <a:rPr lang="en-US" altLang="ja-JP" sz="3200" dirty="0" smtClean="0">
                <a:solidFill>
                  <a:srgbClr val="000000"/>
                </a:solidFill>
                <a:cs typeface="Times New Roman" pitchFamily="18" charset="0"/>
              </a:rPr>
              <a:t>SKA</a:t>
            </a:r>
            <a:r>
              <a:rPr lang="ja-JP" altLang="en-US" sz="3200" dirty="0" smtClean="0">
                <a:solidFill>
                  <a:srgbClr val="000000"/>
                </a:solidFill>
                <a:cs typeface="Times New Roman" pitchFamily="18" charset="0"/>
              </a:rPr>
              <a:t>が拓く可能性</a:t>
            </a:r>
            <a:endParaRPr lang="en-US" altLang="ja-JP" sz="3200" dirty="0">
              <a:solidFill>
                <a:srgbClr val="00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95288" y="770940"/>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2.1</a:t>
            </a:r>
            <a:r>
              <a:rPr kumimoji="0" lang="ja-JP" altLang="en-US" sz="2800" dirty="0" smtClean="0">
                <a:solidFill>
                  <a:srgbClr val="000066"/>
                </a:solidFill>
                <a:cs typeface="Times New Roman" pitchFamily="18" charset="0"/>
              </a:rPr>
              <a:t> </a:t>
            </a:r>
            <a:r>
              <a:rPr kumimoji="0" lang="en-US" altLang="ja-JP" sz="2800" dirty="0" smtClean="0">
                <a:solidFill>
                  <a:srgbClr val="000066"/>
                </a:solidFill>
                <a:latin typeface="Times New Roman" pitchFamily="18" charset="0"/>
              </a:rPr>
              <a:t>SKA</a:t>
            </a:r>
            <a:r>
              <a:rPr kumimoji="0" lang="ja-JP" altLang="en-US" sz="2800" dirty="0" smtClean="0">
                <a:solidFill>
                  <a:srgbClr val="000066"/>
                </a:solidFill>
                <a:latin typeface="Times New Roman" pitchFamily="18" charset="0"/>
              </a:rPr>
              <a:t>仕様</a:t>
            </a:r>
            <a:endParaRPr lang="en-US" altLang="ja-JP" sz="2800" dirty="0">
              <a:solidFill>
                <a:srgbClr val="000066"/>
              </a:solidFill>
              <a:cs typeface="Times New Roman" pitchFamily="18" charset="0"/>
            </a:endParaRPr>
          </a:p>
        </p:txBody>
      </p:sp>
      <p:sp>
        <p:nvSpPr>
          <p:cNvPr id="4" name="コンテンツ プレースホルダー 4"/>
          <p:cNvSpPr txBox="1">
            <a:spLocks/>
          </p:cNvSpPr>
          <p:nvPr/>
        </p:nvSpPr>
        <p:spPr bwMode="auto">
          <a:xfrm>
            <a:off x="166811" y="1917848"/>
            <a:ext cx="4621213" cy="4449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最終的な</a:t>
            </a:r>
            <a:r>
              <a:rPr kumimoji="1" lang="en-US"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SKA</a:t>
            </a:r>
            <a:r>
              <a:rPr kumimoji="1" lang="ja-JP"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仕様の</a:t>
            </a:r>
            <a:r>
              <a:rPr kumimoji="1" lang="en-US"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10%</a:t>
            </a:r>
            <a:r>
              <a:rPr kumimoji="1" lang="ja-JP"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程度の規模の段階</a:t>
            </a:r>
            <a:r>
              <a:rPr kumimoji="1" lang="en-US"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ja-JP" alt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基本デザイン</a:t>
            </a:r>
            <a:r>
              <a:rPr kumimoji="1" lang="ja-JP"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は</a:t>
            </a:r>
            <a:r>
              <a:rPr kumimoji="1" lang="ja-JP" altLang="en-US"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右表</a:t>
            </a:r>
            <a:endParaRPr kumimoji="1" lang="en-US"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1" lang="en-US"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SKA</a:t>
            </a:r>
            <a:r>
              <a:rPr kumimoji="1" lang="en-US" altLang="ja-JP" sz="2400" b="1" i="0" u="none" strike="noStrike" kern="0" cap="none" spc="0" normalizeH="0" baseline="-25000" noProof="0" dirty="0" smtClean="0">
                <a:ln>
                  <a:noFill/>
                </a:ln>
                <a:solidFill>
                  <a:schemeClr val="tx1"/>
                </a:solidFill>
                <a:effectLst/>
                <a:uLnTx/>
                <a:uFillTx/>
                <a:latin typeface="Times New Roman" pitchFamily="18" charset="0"/>
                <a:ea typeface="+mn-ea"/>
                <a:cs typeface="Times New Roman" pitchFamily="18" charset="0"/>
              </a:rPr>
              <a:t>1</a:t>
            </a:r>
            <a:r>
              <a:rPr kumimoji="1" lang="ja-JP"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のサイエンスとしての</a:t>
            </a:r>
            <a:r>
              <a:rPr kumimoji="1" lang="en-US"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2</a:t>
            </a:r>
            <a:r>
              <a:rPr kumimoji="1" lang="ja-JP"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つが最重要課題として取り上げられることとなった</a:t>
            </a:r>
            <a:endParaRPr kumimoji="1" lang="en-US" altLang="ja-JP" sz="24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85725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暗黒時代から現在までの</a:t>
            </a:r>
            <a:r>
              <a:rPr kumimoji="1" lang="ja-JP" altLang="en-US"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中性水素の</a:t>
            </a:r>
            <a:r>
              <a:rPr kumimoji="1" lang="ja-JP"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歴史解明</a:t>
            </a:r>
            <a:endParaRPr kumimoji="1" lang="en-US"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857250" marR="0" lvl="1" indent="-457200" algn="l" defTabSz="914400" rtl="0" eaLnBrk="0" fontAlgn="base" latinLnBrk="0" hangingPunct="0">
              <a:lnSpc>
                <a:spcPct val="100000"/>
              </a:lnSpc>
              <a:spcBef>
                <a:spcPct val="20000"/>
              </a:spcBef>
              <a:spcAft>
                <a:spcPct val="0"/>
              </a:spcAft>
              <a:buClrTx/>
              <a:buSzTx/>
              <a:buFont typeface="+mj-lt"/>
              <a:buAutoNum type="arabicPeriod"/>
              <a:tabLst/>
              <a:defRPr/>
            </a:pPr>
            <a:r>
              <a:rPr kumimoji="1" lang="ja-JP"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rPr>
              <a:t>パルサーによる重力波検出</a:t>
            </a:r>
            <a:endParaRPr kumimoji="1" lang="en-US" altLang="ja-JP" sz="2400" b="1" i="0" u="none" strike="noStrike" kern="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p:txBody>
      </p:sp>
      <p:pic>
        <p:nvPicPr>
          <p:cNvPr id="5" name="図 4"/>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88024" y="1862286"/>
            <a:ext cx="4299662" cy="4591050"/>
          </a:xfrm>
          <a:prstGeom prst="rect">
            <a:avLst/>
          </a:prstGeom>
          <a:noFill/>
          <a:ln>
            <a:noFill/>
          </a:ln>
        </p:spPr>
      </p:pic>
      <p:sp>
        <p:nvSpPr>
          <p:cNvPr id="6" name="正方形/長方形 5"/>
          <p:cNvSpPr/>
          <p:nvPr/>
        </p:nvSpPr>
        <p:spPr>
          <a:xfrm>
            <a:off x="395536" y="1307901"/>
            <a:ext cx="8352928" cy="461665"/>
          </a:xfrm>
          <a:prstGeom prst="rect">
            <a:avLst/>
          </a:prstGeom>
        </p:spPr>
        <p:txBody>
          <a:bodyPr wrap="square">
            <a:spAutoFit/>
          </a:bodyPr>
          <a:lstStyle/>
          <a:p>
            <a:r>
              <a:rPr lang="en-US" altLang="ja-JP" dirty="0" smtClean="0">
                <a:solidFill>
                  <a:srgbClr val="0000CC"/>
                </a:solidFill>
              </a:rPr>
              <a:t>SKA</a:t>
            </a:r>
            <a:r>
              <a:rPr lang="ja-JP" altLang="en-US" dirty="0" smtClean="0">
                <a:solidFill>
                  <a:srgbClr val="0000CC"/>
                </a:solidFill>
              </a:rPr>
              <a:t>の仕様</a:t>
            </a:r>
            <a:r>
              <a:rPr lang="en-US" altLang="ja-JP" dirty="0" smtClean="0">
                <a:solidFill>
                  <a:srgbClr val="0000CC"/>
                </a:solidFill>
              </a:rPr>
              <a:t>: SKA</a:t>
            </a:r>
            <a:r>
              <a:rPr lang="en-US" altLang="ja-JP" baseline="-25000" dirty="0" smtClean="0">
                <a:solidFill>
                  <a:srgbClr val="0000CC"/>
                </a:solidFill>
              </a:rPr>
              <a:t>1</a:t>
            </a:r>
            <a:r>
              <a:rPr lang="en-US" altLang="ja-JP" dirty="0" smtClean="0">
                <a:solidFill>
                  <a:srgbClr val="0000CC"/>
                </a:solidFill>
              </a:rPr>
              <a:t> (Phase 1)</a:t>
            </a:r>
            <a:endParaRPr lang="ja-JP" altLang="en-US" dirty="0">
              <a:solidFill>
                <a:srgbClr val="0000CC"/>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sz="quarter" idx="4294967295"/>
          </p:nvPr>
        </p:nvSpPr>
        <p:spPr>
          <a:xfrm>
            <a:off x="455613" y="1739717"/>
            <a:ext cx="8364859" cy="4896544"/>
          </a:xfrm>
          <a:ln w="25400">
            <a:solidFill>
              <a:srgbClr val="FF0000"/>
            </a:solidFill>
          </a:ln>
        </p:spPr>
        <p:txBody>
          <a:bodyPr>
            <a:noAutofit/>
          </a:bodyPr>
          <a:lstStyle/>
          <a:p>
            <a:pPr marL="0" indent="0">
              <a:buNone/>
            </a:pPr>
            <a:r>
              <a:rPr lang="ja-JP" altLang="ja-JP" sz="2400" b="1" dirty="0">
                <a:latin typeface="Times New Roman" pitchFamily="18" charset="0"/>
                <a:cs typeface="Times New Roman" pitchFamily="18" charset="0"/>
              </a:rPr>
              <a:t>　</a:t>
            </a:r>
            <a:r>
              <a:rPr lang="ja-JP" altLang="ja-JP" sz="2400" b="1" dirty="0" smtClean="0">
                <a:latin typeface="Times New Roman" pitchFamily="18" charset="0"/>
                <a:cs typeface="Times New Roman" pitchFamily="18" charset="0"/>
              </a:rPr>
              <a:t>パラメーター</a:t>
            </a:r>
            <a:r>
              <a:rPr lang="en-US" altLang="ja-JP" sz="2400" b="1" dirty="0" smtClean="0">
                <a:latin typeface="Times New Roman" pitchFamily="18" charset="0"/>
                <a:cs typeface="Times New Roman" pitchFamily="18" charset="0"/>
              </a:rPr>
              <a:t>	</a:t>
            </a:r>
            <a:r>
              <a:rPr lang="ja-JP" altLang="ja-JP" sz="2400" b="1" dirty="0" smtClean="0">
                <a:latin typeface="Times New Roman" pitchFamily="18" charset="0"/>
                <a:cs typeface="Times New Roman" pitchFamily="18" charset="0"/>
              </a:rPr>
              <a:t>詳細</a:t>
            </a:r>
            <a:endParaRPr lang="ja-JP" altLang="ja-JP" sz="2400" b="1" dirty="0">
              <a:latin typeface="Times New Roman" pitchFamily="18" charset="0"/>
              <a:cs typeface="Times New Roman" pitchFamily="18" charset="0"/>
            </a:endParaRPr>
          </a:p>
          <a:p>
            <a:pPr marL="0" indent="0">
              <a:buNone/>
            </a:pPr>
            <a:r>
              <a:rPr lang="ja-JP" altLang="ja-JP" sz="2400" b="1" dirty="0">
                <a:latin typeface="Times New Roman" pitchFamily="18" charset="0"/>
                <a:cs typeface="Times New Roman" pitchFamily="18" charset="0"/>
              </a:rPr>
              <a:t>　周波数範囲</a:t>
            </a:r>
            <a:r>
              <a:rPr lang="en-US" altLang="ja-JP" sz="2400" b="1" dirty="0">
                <a:latin typeface="Times New Roman" pitchFamily="18" charset="0"/>
                <a:cs typeface="Times New Roman" pitchFamily="18" charset="0"/>
              </a:rPr>
              <a:t>	</a:t>
            </a:r>
            <a:r>
              <a:rPr lang="ja-JP" altLang="ja-JP" sz="2400" b="1" dirty="0">
                <a:latin typeface="Times New Roman" pitchFamily="18" charset="0"/>
                <a:cs typeface="Times New Roman" pitchFamily="18" charset="0"/>
              </a:rPr>
              <a:t>　　　　</a:t>
            </a:r>
            <a:r>
              <a:rPr lang="en-US" altLang="ja-JP" sz="2400" b="1" dirty="0">
                <a:latin typeface="Times New Roman" pitchFamily="18" charset="0"/>
                <a:cs typeface="Times New Roman" pitchFamily="18" charset="0"/>
              </a:rPr>
              <a:t>70MHz</a:t>
            </a:r>
            <a:r>
              <a:rPr lang="ja-JP" altLang="ja-JP" sz="2400" b="1" dirty="0">
                <a:latin typeface="Times New Roman" pitchFamily="18" charset="0"/>
                <a:cs typeface="Times New Roman" pitchFamily="18" charset="0"/>
              </a:rPr>
              <a:t>～</a:t>
            </a:r>
            <a:r>
              <a:rPr lang="en-US" altLang="ja-JP" sz="2400" b="1" dirty="0">
                <a:latin typeface="Times New Roman" pitchFamily="18" charset="0"/>
                <a:cs typeface="Times New Roman" pitchFamily="18" charset="0"/>
              </a:rPr>
              <a:t>10GHz</a:t>
            </a:r>
            <a:endParaRPr lang="ja-JP" altLang="ja-JP" sz="2400" b="1" dirty="0">
              <a:latin typeface="Times New Roman" pitchFamily="18" charset="0"/>
              <a:cs typeface="Times New Roman" pitchFamily="18" charset="0"/>
            </a:endParaRPr>
          </a:p>
          <a:p>
            <a:pPr marL="0" indent="0">
              <a:buNone/>
            </a:pPr>
            <a:r>
              <a:rPr lang="ja-JP" altLang="ja-JP" sz="2400" b="1" dirty="0">
                <a:latin typeface="Times New Roman" pitchFamily="18" charset="0"/>
                <a:cs typeface="Times New Roman" pitchFamily="18" charset="0"/>
              </a:rPr>
              <a:t>　感度　　　　</a:t>
            </a:r>
            <a:r>
              <a:rPr lang="en-US" altLang="ja-JP" sz="2400" b="1" dirty="0">
                <a:latin typeface="Times New Roman" pitchFamily="18" charset="0"/>
                <a:cs typeface="Times New Roman" pitchFamily="18" charset="0"/>
              </a:rPr>
              <a:t>	</a:t>
            </a:r>
            <a:r>
              <a:rPr lang="ja-JP" altLang="ja-JP" sz="2400" b="1" dirty="0">
                <a:latin typeface="Times New Roman" pitchFamily="18" charset="0"/>
                <a:cs typeface="Times New Roman" pitchFamily="18" charset="0"/>
              </a:rPr>
              <a:t>　　　　</a:t>
            </a:r>
            <a:r>
              <a:rPr lang="en-US" altLang="ja-JP" sz="2400" b="1" dirty="0" smtClean="0">
                <a:latin typeface="Times New Roman" pitchFamily="18" charset="0"/>
                <a:cs typeface="Times New Roman" pitchFamily="18" charset="0"/>
              </a:rPr>
              <a:t>5,000 m²K</a:t>
            </a:r>
            <a:r>
              <a:rPr lang="en-US" altLang="ja-JP" sz="2400" b="1" baseline="30000" dirty="0" smtClean="0">
                <a:latin typeface="Times New Roman" pitchFamily="18" charset="0"/>
                <a:cs typeface="Times New Roman" pitchFamily="18" charset="0"/>
              </a:rPr>
              <a:t>-1</a:t>
            </a:r>
            <a:r>
              <a:rPr lang="en-US" altLang="ja-JP" sz="2400" b="1" dirty="0" smtClean="0">
                <a:latin typeface="Times New Roman" pitchFamily="18" charset="0"/>
                <a:cs typeface="Times New Roman" pitchFamily="18" charset="0"/>
              </a:rPr>
              <a:t> </a:t>
            </a:r>
            <a:r>
              <a:rPr lang="en-US" altLang="ja-JP" sz="2400" b="1" dirty="0">
                <a:latin typeface="Times New Roman" pitchFamily="18" charset="0"/>
                <a:cs typeface="Times New Roman" pitchFamily="18" charset="0"/>
              </a:rPr>
              <a:t>(</a:t>
            </a:r>
            <a:r>
              <a:rPr lang="ja-JP" altLang="ja-JP" sz="2400" b="1" dirty="0">
                <a:latin typeface="Times New Roman" pitchFamily="18" charset="0"/>
                <a:cs typeface="Times New Roman" pitchFamily="18" charset="0"/>
              </a:rPr>
              <a:t>毎分</a:t>
            </a:r>
            <a:r>
              <a:rPr lang="en-US" altLang="ja-JP" sz="2400" b="1" dirty="0">
                <a:latin typeface="Times New Roman" pitchFamily="18" charset="0"/>
                <a:cs typeface="Times New Roman" pitchFamily="18" charset="0"/>
              </a:rPr>
              <a:t>400 μJy) </a:t>
            </a:r>
            <a:endParaRPr lang="ja-JP" altLang="ja-JP" sz="2400" b="1" dirty="0">
              <a:latin typeface="Times New Roman" pitchFamily="18" charset="0"/>
              <a:cs typeface="Times New Roman" pitchFamily="18" charset="0"/>
            </a:endParaRPr>
          </a:p>
          <a:p>
            <a:pPr marL="0" indent="0">
              <a:buNone/>
            </a:pPr>
            <a:r>
              <a:rPr lang="ja-JP" altLang="ja-JP" sz="2400" b="1" dirty="0">
                <a:latin typeface="Times New Roman" pitchFamily="18" charset="0"/>
                <a:cs typeface="Times New Roman" pitchFamily="18" charset="0"/>
              </a:rPr>
              <a:t>　視野</a:t>
            </a:r>
            <a:r>
              <a:rPr lang="en-US" altLang="ja-JP" sz="2400" b="1" dirty="0">
                <a:latin typeface="Times New Roman" pitchFamily="18" charset="0"/>
                <a:cs typeface="Times New Roman" pitchFamily="18" charset="0"/>
              </a:rPr>
              <a:t>			</a:t>
            </a:r>
            <a:r>
              <a:rPr lang="ja-JP" altLang="ja-JP" sz="2400" b="1" dirty="0">
                <a:latin typeface="Times New Roman" pitchFamily="18" charset="0"/>
                <a:cs typeface="Times New Roman" pitchFamily="18" charset="0"/>
              </a:rPr>
              <a:t>　　　　</a:t>
            </a:r>
            <a:r>
              <a:rPr lang="en-US" altLang="ja-JP" sz="2400" b="1" dirty="0">
                <a:latin typeface="Times New Roman" pitchFamily="18" charset="0"/>
                <a:cs typeface="Times New Roman" pitchFamily="18" charset="0"/>
              </a:rPr>
              <a:t>200</a:t>
            </a:r>
            <a:r>
              <a:rPr lang="ja-JP" altLang="ja-JP" sz="2400" b="1" dirty="0">
                <a:latin typeface="Times New Roman" pitchFamily="18" charset="0"/>
                <a:cs typeface="Times New Roman" pitchFamily="18" charset="0"/>
              </a:rPr>
              <a:t>平方度（</a:t>
            </a:r>
            <a:r>
              <a:rPr lang="en-US" altLang="ja-JP" sz="2400" b="1" dirty="0">
                <a:latin typeface="Times New Roman" pitchFamily="18" charset="0"/>
                <a:cs typeface="Times New Roman" pitchFamily="18" charset="0"/>
              </a:rPr>
              <a:t>70~300MHz</a:t>
            </a:r>
            <a:r>
              <a:rPr lang="ja-JP" altLang="ja-JP" sz="2400" b="1" dirty="0" smtClean="0">
                <a:latin typeface="Times New Roman" pitchFamily="18" charset="0"/>
                <a:cs typeface="Times New Roman" pitchFamily="18" charset="0"/>
              </a:rPr>
              <a:t>）</a:t>
            </a:r>
            <a:r>
              <a:rPr lang="en-US" altLang="ja-JP" sz="2400" b="1" dirty="0" smtClean="0">
                <a:latin typeface="Times New Roman" pitchFamily="18" charset="0"/>
                <a:cs typeface="Times New Roman" pitchFamily="18" charset="0"/>
              </a:rPr>
              <a:t>, </a:t>
            </a:r>
          </a:p>
          <a:p>
            <a:pPr marL="0" indent="0">
              <a:buNone/>
            </a:pPr>
            <a:r>
              <a:rPr lang="ja-JP" altLang="ja-JP" sz="2400" b="1" dirty="0">
                <a:latin typeface="Times New Roman" pitchFamily="18" charset="0"/>
                <a:cs typeface="Times New Roman" pitchFamily="18" charset="0"/>
              </a:rPr>
              <a:t>　</a:t>
            </a:r>
            <a:r>
              <a:rPr lang="ja-JP" altLang="en-US" sz="2400" b="1" dirty="0" smtClean="0">
                <a:latin typeface="Times New Roman" pitchFamily="18" charset="0"/>
                <a:cs typeface="Times New Roman" pitchFamily="18" charset="0"/>
              </a:rPr>
              <a:t>　　　　　　　　　　　　</a:t>
            </a:r>
            <a:r>
              <a:rPr lang="en-US" altLang="ja-JP" sz="2400" b="1" dirty="0" smtClean="0">
                <a:latin typeface="Times New Roman" pitchFamily="18" charset="0"/>
                <a:cs typeface="Times New Roman" pitchFamily="18" charset="0"/>
              </a:rPr>
              <a:t>1</a:t>
            </a:r>
            <a:r>
              <a:rPr lang="en-US" altLang="ja-JP" sz="2400" b="1" dirty="0">
                <a:latin typeface="Times New Roman" pitchFamily="18" charset="0"/>
                <a:cs typeface="Times New Roman" pitchFamily="18" charset="0"/>
              </a:rPr>
              <a:t>-200</a:t>
            </a:r>
            <a:r>
              <a:rPr lang="ja-JP" altLang="ja-JP" sz="2400" b="1" dirty="0">
                <a:latin typeface="Times New Roman" pitchFamily="18" charset="0"/>
                <a:cs typeface="Times New Roman" pitchFamily="18" charset="0"/>
              </a:rPr>
              <a:t>平方度（</a:t>
            </a:r>
            <a:r>
              <a:rPr lang="en-US" altLang="ja-JP" sz="2400" b="1" dirty="0" smtClean="0">
                <a:latin typeface="Times New Roman" pitchFamily="18" charset="0"/>
                <a:cs typeface="Times New Roman" pitchFamily="18" charset="0"/>
              </a:rPr>
              <a:t>0. 3~1GHz</a:t>
            </a:r>
            <a:r>
              <a:rPr lang="ja-JP" altLang="ja-JP" sz="2400" b="1" dirty="0" smtClean="0">
                <a:latin typeface="Times New Roman" pitchFamily="18" charset="0"/>
                <a:cs typeface="Times New Roman" pitchFamily="18" charset="0"/>
              </a:rPr>
              <a:t>）</a:t>
            </a:r>
            <a:r>
              <a:rPr lang="en-US" altLang="ja-JP" sz="2400" b="1" dirty="0" smtClean="0">
                <a:latin typeface="Times New Roman" pitchFamily="18" charset="0"/>
                <a:cs typeface="Times New Roman" pitchFamily="18" charset="0"/>
              </a:rPr>
              <a:t>, </a:t>
            </a:r>
          </a:p>
          <a:p>
            <a:pPr marL="0" indent="0">
              <a:buNone/>
            </a:pPr>
            <a:r>
              <a:rPr lang="ja-JP" altLang="ja-JP" sz="2400" b="1" dirty="0">
                <a:latin typeface="Times New Roman" pitchFamily="18" charset="0"/>
                <a:cs typeface="Times New Roman" pitchFamily="18" charset="0"/>
              </a:rPr>
              <a:t>　</a:t>
            </a:r>
            <a:r>
              <a:rPr lang="ja-JP" altLang="en-US" sz="2400" b="1" dirty="0" smtClean="0">
                <a:latin typeface="Times New Roman" pitchFamily="18" charset="0"/>
                <a:cs typeface="Times New Roman" pitchFamily="18" charset="0"/>
              </a:rPr>
              <a:t>　　　　　　　　　　　　</a:t>
            </a:r>
            <a:r>
              <a:rPr lang="ja-JP" altLang="ja-JP" sz="2400" b="1" dirty="0" smtClean="0">
                <a:latin typeface="Times New Roman" pitchFamily="18" charset="0"/>
                <a:cs typeface="Times New Roman" pitchFamily="18" charset="0"/>
              </a:rPr>
              <a:t>最大</a:t>
            </a:r>
            <a:r>
              <a:rPr lang="en-US" altLang="ja-JP" sz="2400" b="1" dirty="0">
                <a:latin typeface="Times New Roman" pitchFamily="18" charset="0"/>
                <a:cs typeface="Times New Roman" pitchFamily="18" charset="0"/>
              </a:rPr>
              <a:t>1</a:t>
            </a:r>
            <a:r>
              <a:rPr lang="ja-JP" altLang="ja-JP" sz="2400" b="1" dirty="0">
                <a:latin typeface="Times New Roman" pitchFamily="18" charset="0"/>
                <a:cs typeface="Times New Roman" pitchFamily="18" charset="0"/>
              </a:rPr>
              <a:t>平方度（</a:t>
            </a:r>
            <a:r>
              <a:rPr lang="en-US" altLang="ja-JP" sz="2400" b="1" dirty="0">
                <a:latin typeface="Times New Roman" pitchFamily="18" charset="0"/>
                <a:cs typeface="Times New Roman" pitchFamily="18" charset="0"/>
              </a:rPr>
              <a:t>1~10GHz</a:t>
            </a:r>
            <a:r>
              <a:rPr lang="ja-JP" altLang="ja-JP" sz="2400" b="1" dirty="0">
                <a:latin typeface="Times New Roman" pitchFamily="18" charset="0"/>
                <a:cs typeface="Times New Roman" pitchFamily="18" charset="0"/>
              </a:rPr>
              <a:t>）</a:t>
            </a:r>
          </a:p>
          <a:p>
            <a:pPr marL="0" indent="0">
              <a:buNone/>
            </a:pPr>
            <a:r>
              <a:rPr lang="ja-JP" altLang="ja-JP" sz="2400" b="1" dirty="0">
                <a:latin typeface="Times New Roman" pitchFamily="18" charset="0"/>
                <a:cs typeface="Times New Roman" pitchFamily="18" charset="0"/>
              </a:rPr>
              <a:t>　角度分解能</a:t>
            </a:r>
            <a:r>
              <a:rPr lang="en-US" altLang="ja-JP" sz="2400" b="1" dirty="0">
                <a:latin typeface="Times New Roman" pitchFamily="18" charset="0"/>
                <a:cs typeface="Times New Roman" pitchFamily="18" charset="0"/>
              </a:rPr>
              <a:t>		</a:t>
            </a:r>
            <a:r>
              <a:rPr lang="ja-JP" altLang="ja-JP" sz="2400" b="1" dirty="0">
                <a:latin typeface="Times New Roman" pitchFamily="18" charset="0"/>
                <a:cs typeface="Times New Roman" pitchFamily="18" charset="0"/>
              </a:rPr>
              <a:t>　　</a:t>
            </a:r>
            <a:r>
              <a:rPr lang="en-US" altLang="ja-JP" sz="2400" b="1" dirty="0" smtClean="0">
                <a:latin typeface="Times New Roman" pitchFamily="18" charset="0"/>
                <a:cs typeface="Times New Roman" pitchFamily="18" charset="0"/>
              </a:rPr>
              <a:t>&lt; 0. 1</a:t>
            </a:r>
            <a:r>
              <a:rPr lang="ja-JP" altLang="ja-JP" sz="2400" b="1" dirty="0">
                <a:latin typeface="Times New Roman" pitchFamily="18" charset="0"/>
                <a:cs typeface="Times New Roman" pitchFamily="18" charset="0"/>
              </a:rPr>
              <a:t>秒角</a:t>
            </a:r>
          </a:p>
          <a:p>
            <a:pPr marL="0" indent="0">
              <a:buNone/>
            </a:pPr>
            <a:r>
              <a:rPr lang="ja-JP" altLang="ja-JP" sz="2400" b="1" dirty="0">
                <a:latin typeface="Times New Roman" pitchFamily="18" charset="0"/>
                <a:cs typeface="Times New Roman" pitchFamily="18" charset="0"/>
              </a:rPr>
              <a:t>　帯域幅（同時観測</a:t>
            </a:r>
            <a:r>
              <a:rPr lang="ja-JP" altLang="ja-JP" sz="2400" b="1" dirty="0" smtClean="0">
                <a:latin typeface="Times New Roman" pitchFamily="18" charset="0"/>
                <a:cs typeface="Times New Roman" pitchFamily="18" charset="0"/>
              </a:rPr>
              <a:t>）</a:t>
            </a:r>
            <a:r>
              <a:rPr lang="ja-JP" altLang="ja-JP" sz="2400" b="1" dirty="0">
                <a:latin typeface="Times New Roman" pitchFamily="18" charset="0"/>
                <a:cs typeface="Times New Roman" pitchFamily="18" charset="0"/>
              </a:rPr>
              <a:t>　</a:t>
            </a:r>
            <a:r>
              <a:rPr lang="ja-JP" altLang="ja-JP" sz="2400" b="1" dirty="0" smtClean="0">
                <a:latin typeface="Times New Roman" pitchFamily="18" charset="0"/>
                <a:cs typeface="Times New Roman" pitchFamily="18" charset="0"/>
              </a:rPr>
              <a:t>バンド</a:t>
            </a:r>
            <a:r>
              <a:rPr lang="ja-JP" altLang="ja-JP" sz="2400" b="1" dirty="0">
                <a:latin typeface="Times New Roman" pitchFamily="18" charset="0"/>
                <a:cs typeface="Times New Roman" pitchFamily="18" charset="0"/>
              </a:rPr>
              <a:t>中心</a:t>
            </a:r>
            <a:r>
              <a:rPr lang="en-US" altLang="ja-JP" sz="2400" b="1" dirty="0">
                <a:latin typeface="Times New Roman" pitchFamily="18" charset="0"/>
                <a:cs typeface="Times New Roman" pitchFamily="18" charset="0"/>
              </a:rPr>
              <a:t>± 50%</a:t>
            </a:r>
            <a:endParaRPr lang="ja-JP" altLang="ja-JP" sz="2400" b="1" dirty="0">
              <a:latin typeface="Times New Roman" pitchFamily="18" charset="0"/>
              <a:cs typeface="Times New Roman" pitchFamily="18" charset="0"/>
            </a:endParaRPr>
          </a:p>
          <a:p>
            <a:pPr marL="0" indent="0">
              <a:buNone/>
            </a:pPr>
            <a:r>
              <a:rPr lang="ja-JP" altLang="ja-JP" sz="2400" b="1" dirty="0">
                <a:latin typeface="Times New Roman" pitchFamily="18" charset="0"/>
                <a:cs typeface="Times New Roman" pitchFamily="18" charset="0"/>
              </a:rPr>
              <a:t>　スペクトル</a:t>
            </a:r>
            <a:r>
              <a:rPr lang="en-US" altLang="ja-JP" sz="2400" b="1" dirty="0">
                <a:latin typeface="Times New Roman" pitchFamily="18" charset="0"/>
                <a:cs typeface="Times New Roman" pitchFamily="18" charset="0"/>
              </a:rPr>
              <a:t>(</a:t>
            </a:r>
            <a:r>
              <a:rPr lang="ja-JP" altLang="ja-JP" sz="2400" b="1" dirty="0">
                <a:latin typeface="Times New Roman" pitchFamily="18" charset="0"/>
                <a:cs typeface="Times New Roman" pitchFamily="18" charset="0"/>
              </a:rPr>
              <a:t>周波数</a:t>
            </a:r>
            <a:r>
              <a:rPr lang="en-US" altLang="ja-JP" sz="2400" b="1" dirty="0">
                <a:latin typeface="Times New Roman" pitchFamily="18" charset="0"/>
                <a:cs typeface="Times New Roman" pitchFamily="18" charset="0"/>
              </a:rPr>
              <a:t>)</a:t>
            </a:r>
            <a:r>
              <a:rPr lang="ja-JP" altLang="ja-JP" sz="2400" b="1" dirty="0">
                <a:latin typeface="Times New Roman" pitchFamily="18" charset="0"/>
                <a:cs typeface="Times New Roman" pitchFamily="18" charset="0"/>
              </a:rPr>
              <a:t>チャンネル　　</a:t>
            </a:r>
            <a:r>
              <a:rPr lang="en-US" altLang="ja-JP" sz="2400" b="1" dirty="0" smtClean="0">
                <a:latin typeface="Times New Roman" pitchFamily="18" charset="0"/>
                <a:cs typeface="Times New Roman" pitchFamily="18" charset="0"/>
              </a:rPr>
              <a:t>16,384 </a:t>
            </a:r>
            <a:r>
              <a:rPr lang="ja-JP" altLang="ja-JP" sz="2400" b="1" dirty="0">
                <a:latin typeface="Times New Roman" pitchFamily="18" charset="0"/>
                <a:cs typeface="Times New Roman" pitchFamily="18" charset="0"/>
              </a:rPr>
              <a:t>毎バンド 毎基線長</a:t>
            </a:r>
          </a:p>
          <a:p>
            <a:pPr marL="0" indent="0">
              <a:buNone/>
            </a:pPr>
            <a:r>
              <a:rPr lang="ja-JP" altLang="ja-JP" sz="2400" b="1" dirty="0">
                <a:latin typeface="Times New Roman" pitchFamily="18" charset="0"/>
                <a:cs typeface="Times New Roman" pitchFamily="18" charset="0"/>
              </a:rPr>
              <a:t>　偏光精度</a:t>
            </a:r>
            <a:r>
              <a:rPr lang="en-US" altLang="ja-JP" sz="2400" b="1" dirty="0">
                <a:latin typeface="Times New Roman" pitchFamily="18" charset="0"/>
                <a:cs typeface="Times New Roman" pitchFamily="18" charset="0"/>
              </a:rPr>
              <a:t>		</a:t>
            </a:r>
            <a:r>
              <a:rPr lang="ja-JP" altLang="ja-JP" sz="2400" b="1" dirty="0">
                <a:latin typeface="Times New Roman" pitchFamily="18" charset="0"/>
                <a:cs typeface="Times New Roman" pitchFamily="18" charset="0"/>
              </a:rPr>
              <a:t>　　</a:t>
            </a:r>
            <a:r>
              <a:rPr lang="en-US" altLang="ja-JP" sz="2400" b="1" dirty="0" smtClean="0">
                <a:latin typeface="Times New Roman" pitchFamily="18" charset="0"/>
                <a:cs typeface="Times New Roman" pitchFamily="18" charset="0"/>
              </a:rPr>
              <a:t>10,000:1</a:t>
            </a:r>
            <a:endParaRPr lang="ja-JP" altLang="ja-JP" sz="2400" b="1" dirty="0">
              <a:latin typeface="Times New Roman" pitchFamily="18" charset="0"/>
              <a:cs typeface="Times New Roman" pitchFamily="18" charset="0"/>
            </a:endParaRPr>
          </a:p>
          <a:p>
            <a:pPr marL="0" indent="0">
              <a:buNone/>
            </a:pPr>
            <a:r>
              <a:rPr lang="ja-JP" altLang="ja-JP" sz="2400" b="1" dirty="0">
                <a:latin typeface="Times New Roman" pitchFamily="18" charset="0"/>
                <a:cs typeface="Times New Roman" pitchFamily="18" charset="0"/>
              </a:rPr>
              <a:t>　合成</a:t>
            </a:r>
            <a:r>
              <a:rPr lang="ja-JP" altLang="ja-JP" sz="2400" b="1" dirty="0" smtClean="0">
                <a:latin typeface="Times New Roman" pitchFamily="18" charset="0"/>
                <a:cs typeface="Times New Roman" pitchFamily="18" charset="0"/>
              </a:rPr>
              <a:t>ダイナミックレンジ</a:t>
            </a:r>
            <a:r>
              <a:rPr lang="ja-JP" altLang="ja-JP" sz="2400" b="1" dirty="0">
                <a:latin typeface="Times New Roman" pitchFamily="18" charset="0"/>
                <a:cs typeface="Times New Roman" pitchFamily="18" charset="0"/>
              </a:rPr>
              <a:t>画像　　</a:t>
            </a:r>
            <a:r>
              <a:rPr lang="en-US" altLang="ja-JP" sz="2400" b="1" dirty="0">
                <a:latin typeface="Times New Roman" pitchFamily="18" charset="0"/>
                <a:cs typeface="Times New Roman" pitchFamily="18" charset="0"/>
              </a:rPr>
              <a:t>&gt;</a:t>
            </a:r>
            <a:r>
              <a:rPr lang="en-US" altLang="ja-JP" sz="2400" b="1" dirty="0" smtClean="0">
                <a:latin typeface="Times New Roman" pitchFamily="18" charset="0"/>
                <a:cs typeface="Times New Roman" pitchFamily="18" charset="0"/>
              </a:rPr>
              <a:t>1,000,000</a:t>
            </a:r>
            <a:endParaRPr lang="ja-JP" altLang="ja-JP" sz="2400" b="1" dirty="0">
              <a:latin typeface="Times New Roman" pitchFamily="18" charset="0"/>
              <a:cs typeface="Times New Roman" pitchFamily="18" charset="0"/>
            </a:endParaRPr>
          </a:p>
        </p:txBody>
      </p:sp>
      <p:sp>
        <p:nvSpPr>
          <p:cNvPr id="3" name="テキスト ボックス 2"/>
          <p:cNvSpPr txBox="1"/>
          <p:nvPr/>
        </p:nvSpPr>
        <p:spPr>
          <a:xfrm>
            <a:off x="488752" y="908720"/>
            <a:ext cx="8144272" cy="830997"/>
          </a:xfrm>
          <a:prstGeom prst="rect">
            <a:avLst/>
          </a:prstGeom>
          <a:noFill/>
        </p:spPr>
        <p:txBody>
          <a:bodyPr wrap="square" rtlCol="0">
            <a:spAutoFit/>
          </a:bodyPr>
          <a:lstStyle/>
          <a:p>
            <a:r>
              <a:rPr lang="ja-JP" altLang="ja-JP" sz="2400" dirty="0"/>
              <a:t>最終的な</a:t>
            </a:r>
            <a:r>
              <a:rPr lang="en-US" altLang="ja-JP" sz="2400" dirty="0" smtClean="0"/>
              <a:t>SKA. </a:t>
            </a:r>
            <a:r>
              <a:rPr lang="ja-JP" altLang="ja-JP" sz="2400" dirty="0" smtClean="0"/>
              <a:t>最終的</a:t>
            </a:r>
            <a:r>
              <a:rPr lang="ja-JP" altLang="ja-JP" sz="2400" dirty="0"/>
              <a:t>な詳細な仕様は今後の技術</a:t>
            </a:r>
            <a:r>
              <a:rPr lang="ja-JP" altLang="ja-JP" sz="2400" dirty="0" smtClean="0"/>
              <a:t>開発</a:t>
            </a:r>
            <a:r>
              <a:rPr lang="en-US" altLang="ja-JP" sz="2400" dirty="0" smtClean="0"/>
              <a:t>, </a:t>
            </a:r>
            <a:r>
              <a:rPr lang="ja-JP" altLang="ja-JP" sz="2400" dirty="0" smtClean="0"/>
              <a:t>サイエンス</a:t>
            </a:r>
            <a:r>
              <a:rPr lang="ja-JP" altLang="ja-JP" sz="2400" dirty="0"/>
              <a:t>要求によって</a:t>
            </a:r>
            <a:r>
              <a:rPr lang="ja-JP" altLang="ja-JP" sz="2400" dirty="0" smtClean="0"/>
              <a:t>左右される</a:t>
            </a:r>
            <a:r>
              <a:rPr lang="en-US" altLang="ja-JP" sz="2400" dirty="0" smtClean="0"/>
              <a:t>. </a:t>
            </a:r>
            <a:r>
              <a:rPr lang="ja-JP" altLang="ja-JP" sz="2400" dirty="0" smtClean="0"/>
              <a:t> </a:t>
            </a:r>
            <a:endParaRPr kumimoji="1" lang="ja-JP" altLang="en-US" sz="2400" dirty="0"/>
          </a:p>
        </p:txBody>
      </p:sp>
      <p:sp>
        <p:nvSpPr>
          <p:cNvPr id="10"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en-US" altLang="ja-JP" dirty="0" smtClean="0">
                <a:solidFill>
                  <a:srgbClr val="0000CC"/>
                </a:solidFill>
              </a:rPr>
              <a:t>SKA</a:t>
            </a:r>
            <a:r>
              <a:rPr lang="ja-JP" altLang="en-US" dirty="0" smtClean="0">
                <a:solidFill>
                  <a:srgbClr val="0000CC"/>
                </a:solidFill>
              </a:rPr>
              <a:t>の仕様：</a:t>
            </a:r>
            <a:r>
              <a:rPr lang="en-US" altLang="ja-JP" dirty="0" smtClean="0">
                <a:solidFill>
                  <a:srgbClr val="0000CC"/>
                </a:solidFill>
              </a:rPr>
              <a:t>SKA</a:t>
            </a:r>
            <a:r>
              <a:rPr lang="en-US" altLang="ja-JP" baseline="-25000" dirty="0" smtClean="0">
                <a:solidFill>
                  <a:srgbClr val="0000CC"/>
                </a:solidFill>
              </a:rPr>
              <a:t>2</a:t>
            </a:r>
            <a:r>
              <a:rPr lang="en-US" altLang="ja-JP" dirty="0" smtClean="0">
                <a:solidFill>
                  <a:srgbClr val="0000CC"/>
                </a:solidFill>
              </a:rPr>
              <a:t> (Phase 2)</a:t>
            </a:r>
            <a:endParaRPr lang="ja-JP" altLang="en-US" dirty="0" smtClean="0">
              <a:solidFill>
                <a:srgbClr val="0000CC"/>
              </a:solidFill>
            </a:endParaRPr>
          </a:p>
        </p:txBody>
      </p:sp>
    </p:spTree>
    <p:extLst>
      <p:ext uri="{BB962C8B-B14F-4D97-AF65-F5344CB8AC3E}">
        <p14:creationId xmlns="" xmlns:p14="http://schemas.microsoft.com/office/powerpoint/2010/main" val="37960511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2.2 </a:t>
            </a:r>
            <a:r>
              <a:rPr kumimoji="0" lang="ja-JP" altLang="en-US" sz="2800" dirty="0" smtClean="0">
                <a:solidFill>
                  <a:srgbClr val="000066"/>
                </a:solidFill>
                <a:cs typeface="Times New Roman" pitchFamily="18" charset="0"/>
              </a:rPr>
              <a:t>現状との比較</a:t>
            </a:r>
            <a:endParaRPr lang="en-US" altLang="ja-JP" sz="2800" dirty="0">
              <a:solidFill>
                <a:srgbClr val="000066"/>
              </a:solidFill>
              <a:cs typeface="Times New Roman" pitchFamily="18" charset="0"/>
            </a:endParaRPr>
          </a:p>
        </p:txBody>
      </p:sp>
      <p:pic>
        <p:nvPicPr>
          <p:cNvPr id="3" name="図 2" descr="SKA_comparison.gif"/>
          <p:cNvPicPr>
            <a:picLocks noChangeAspect="1"/>
          </p:cNvPicPr>
          <p:nvPr/>
        </p:nvPicPr>
        <p:blipFill>
          <a:blip r:embed="rId2" cstate="print"/>
          <a:stretch>
            <a:fillRect/>
          </a:stretch>
        </p:blipFill>
        <p:spPr>
          <a:xfrm>
            <a:off x="0" y="1024506"/>
            <a:ext cx="9144000" cy="4808988"/>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braun_SKA_sensitivity.gif"/>
          <p:cNvPicPr>
            <a:picLocks noChangeAspect="1"/>
          </p:cNvPicPr>
          <p:nvPr/>
        </p:nvPicPr>
        <p:blipFill>
          <a:blip r:embed="rId2" cstate="print"/>
          <a:stretch>
            <a:fillRect/>
          </a:stretch>
        </p:blipFill>
        <p:spPr>
          <a:xfrm>
            <a:off x="673472" y="961118"/>
            <a:ext cx="7786960" cy="5492218"/>
          </a:xfrm>
          <a:prstGeom prst="rect">
            <a:avLst/>
          </a:prstGeom>
        </p:spPr>
      </p:pic>
      <p:sp>
        <p:nvSpPr>
          <p:cNvPr id="3"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en-US" altLang="ja-JP" dirty="0" smtClean="0">
                <a:solidFill>
                  <a:srgbClr val="0000CC"/>
                </a:solidFill>
              </a:rPr>
              <a:t>SKA</a:t>
            </a:r>
            <a:r>
              <a:rPr lang="ja-JP" altLang="en-US" dirty="0" smtClean="0">
                <a:solidFill>
                  <a:srgbClr val="0000CC"/>
                </a:solidFill>
              </a:rPr>
              <a:t>と他の装置の感度比較</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braun_SKA_survey_speed.gif"/>
          <p:cNvPicPr>
            <a:picLocks noChangeAspect="1"/>
          </p:cNvPicPr>
          <p:nvPr/>
        </p:nvPicPr>
        <p:blipFill>
          <a:blip r:embed="rId2" cstate="print"/>
          <a:stretch>
            <a:fillRect/>
          </a:stretch>
        </p:blipFill>
        <p:spPr>
          <a:xfrm>
            <a:off x="276920" y="981613"/>
            <a:ext cx="8589106" cy="5508000"/>
          </a:xfrm>
          <a:prstGeom prst="rect">
            <a:avLst/>
          </a:prstGeom>
        </p:spPr>
      </p:pic>
      <p:sp>
        <p:nvSpPr>
          <p:cNvPr id="3" name="Text Box 4"/>
          <p:cNvSpPr txBox="1">
            <a:spLocks noChangeArrowheads="1"/>
          </p:cNvSpPr>
          <p:nvPr/>
        </p:nvSpPr>
        <p:spPr bwMode="auto">
          <a:xfrm>
            <a:off x="395288" y="322263"/>
            <a:ext cx="8569325" cy="461665"/>
          </a:xfrm>
          <a:prstGeom prst="rect">
            <a:avLst/>
          </a:prstGeom>
          <a:noFill/>
          <a:ln w="38100" algn="ctr">
            <a:noFill/>
            <a:miter lim="800000"/>
            <a:headEnd/>
            <a:tailEnd/>
          </a:ln>
        </p:spPr>
        <p:txBody>
          <a:bodyPr>
            <a:spAutoFit/>
          </a:bodyPr>
          <a:lstStyle/>
          <a:p>
            <a:pPr>
              <a:spcBef>
                <a:spcPct val="50000"/>
              </a:spcBef>
            </a:pPr>
            <a:r>
              <a:rPr lang="en-US" altLang="ja-JP" dirty="0" smtClean="0">
                <a:solidFill>
                  <a:srgbClr val="0000CC"/>
                </a:solidFill>
              </a:rPr>
              <a:t>SKA</a:t>
            </a:r>
            <a:r>
              <a:rPr lang="ja-JP" altLang="en-US" dirty="0" smtClean="0">
                <a:solidFill>
                  <a:srgbClr val="0000CC"/>
                </a:solidFill>
              </a:rPr>
              <a:t>と他の装置のサーベイスピード比較</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2.3 </a:t>
            </a:r>
            <a:r>
              <a:rPr kumimoji="0" lang="ja-JP" altLang="en-US" sz="2800" dirty="0" smtClean="0">
                <a:solidFill>
                  <a:srgbClr val="000066"/>
                </a:solidFill>
                <a:cs typeface="Times New Roman" pitchFamily="18" charset="0"/>
              </a:rPr>
              <a:t>予想赤方偏移分布</a:t>
            </a:r>
            <a:endParaRPr lang="en-US" altLang="ja-JP" sz="2800" dirty="0">
              <a:solidFill>
                <a:srgbClr val="000066"/>
              </a:solidFill>
              <a:cs typeface="Times New Roman" pitchFamily="18" charset="0"/>
            </a:endParaRPr>
          </a:p>
        </p:txBody>
      </p:sp>
      <p:pic>
        <p:nvPicPr>
          <p:cNvPr id="3" name="図 2" descr="131211_Takahashi_redshift.gif"/>
          <p:cNvPicPr>
            <a:picLocks noChangeAspect="1"/>
          </p:cNvPicPr>
          <p:nvPr/>
        </p:nvPicPr>
        <p:blipFill>
          <a:blip r:embed="rId2" cstate="print"/>
          <a:stretch>
            <a:fillRect/>
          </a:stretch>
        </p:blipFill>
        <p:spPr>
          <a:xfrm>
            <a:off x="251520" y="1268760"/>
            <a:ext cx="4762373" cy="5544616"/>
          </a:xfrm>
          <a:prstGeom prst="rect">
            <a:avLst/>
          </a:prstGeom>
        </p:spPr>
      </p:pic>
      <p:sp>
        <p:nvSpPr>
          <p:cNvPr id="5" name="テキスト ボックス 4"/>
          <p:cNvSpPr txBox="1"/>
          <p:nvPr/>
        </p:nvSpPr>
        <p:spPr>
          <a:xfrm>
            <a:off x="4932040" y="1984772"/>
            <a:ext cx="4032448" cy="2308324"/>
          </a:xfrm>
          <a:prstGeom prst="rect">
            <a:avLst/>
          </a:prstGeom>
          <a:noFill/>
        </p:spPr>
        <p:txBody>
          <a:bodyPr wrap="square" rtlCol="0">
            <a:spAutoFit/>
          </a:bodyPr>
          <a:lstStyle/>
          <a:p>
            <a:r>
              <a:rPr kumimoji="1" lang="en-US" altLang="ja-JP" sz="2400" dirty="0" smtClean="0"/>
              <a:t>HI</a:t>
            </a:r>
            <a:r>
              <a:rPr kumimoji="1" lang="ja-JP" altLang="en-US" sz="2400" dirty="0" smtClean="0"/>
              <a:t>の赤方偏移分布は</a:t>
            </a:r>
            <a:r>
              <a:rPr kumimoji="1" lang="en-US" altLang="ja-JP" sz="2400" dirty="0" smtClean="0"/>
              <a:t>SKA1</a:t>
            </a:r>
            <a:r>
              <a:rPr kumimoji="1" lang="ja-JP" altLang="en-US" sz="2400" dirty="0" smtClean="0"/>
              <a:t>で</a:t>
            </a:r>
            <a:r>
              <a:rPr kumimoji="1" lang="en-US" altLang="ja-JP" sz="2400" i="1" dirty="0" smtClean="0"/>
              <a:t>z</a:t>
            </a:r>
            <a:r>
              <a:rPr kumimoji="1" lang="en-US" altLang="ja-JP" sz="2400" dirty="0" smtClean="0"/>
              <a:t> ~ 0.4</a:t>
            </a:r>
            <a:r>
              <a:rPr kumimoji="1" lang="ja-JP" altLang="en-US" sz="2400" dirty="0" smtClean="0"/>
              <a:t>に</a:t>
            </a:r>
            <a:r>
              <a:rPr kumimoji="1" lang="en-US" altLang="ja-JP" sz="2400" dirty="0" smtClean="0"/>
              <a:t>, SKA2</a:t>
            </a:r>
            <a:r>
              <a:rPr kumimoji="1" lang="ja-JP" altLang="en-US" sz="2400" dirty="0" smtClean="0"/>
              <a:t>で</a:t>
            </a:r>
            <a:r>
              <a:rPr kumimoji="1" lang="en-US" altLang="ja-JP" sz="2400" i="1" dirty="0" smtClean="0"/>
              <a:t>z</a:t>
            </a:r>
            <a:r>
              <a:rPr kumimoji="1" lang="en-US" altLang="ja-JP" sz="2400" dirty="0" smtClean="0"/>
              <a:t> ~ 0.6</a:t>
            </a:r>
            <a:r>
              <a:rPr kumimoji="1" lang="ja-JP" altLang="en-US" sz="2400" dirty="0" smtClean="0"/>
              <a:t>くらいにピークを持つ</a:t>
            </a:r>
            <a:r>
              <a:rPr kumimoji="1" lang="en-US" altLang="ja-JP" sz="2400" dirty="0" smtClean="0"/>
              <a:t>. </a:t>
            </a:r>
          </a:p>
          <a:p>
            <a:endParaRPr lang="en-US" altLang="ja-JP" dirty="0" smtClean="0"/>
          </a:p>
          <a:p>
            <a:r>
              <a:rPr lang="en-US" altLang="ja-JP" dirty="0" smtClean="0">
                <a:solidFill>
                  <a:srgbClr val="FF0000"/>
                </a:solidFill>
              </a:rPr>
              <a:t>SKA2</a:t>
            </a:r>
            <a:r>
              <a:rPr lang="ja-JP" altLang="en-US" dirty="0" smtClean="0">
                <a:solidFill>
                  <a:srgbClr val="FF0000"/>
                </a:solidFill>
              </a:rPr>
              <a:t>では検出されるソースは大部分が</a:t>
            </a:r>
            <a:r>
              <a:rPr lang="en-US" altLang="ja-JP" i="1" dirty="0" smtClean="0">
                <a:solidFill>
                  <a:srgbClr val="FF0000"/>
                </a:solidFill>
              </a:rPr>
              <a:t>z</a:t>
            </a:r>
            <a:r>
              <a:rPr lang="en-US" altLang="ja-JP" dirty="0" smtClean="0">
                <a:solidFill>
                  <a:srgbClr val="FF0000"/>
                </a:solidFill>
              </a:rPr>
              <a:t> &lt; 2.</a:t>
            </a:r>
          </a:p>
        </p:txBody>
      </p:sp>
      <p:sp>
        <p:nvSpPr>
          <p:cNvPr id="6" name="正方形/長方形 5"/>
          <p:cNvSpPr/>
          <p:nvPr/>
        </p:nvSpPr>
        <p:spPr>
          <a:xfrm>
            <a:off x="395536" y="764704"/>
            <a:ext cx="8352928" cy="461665"/>
          </a:xfrm>
          <a:prstGeom prst="rect">
            <a:avLst/>
          </a:prstGeom>
        </p:spPr>
        <p:txBody>
          <a:bodyPr wrap="square">
            <a:spAutoFit/>
          </a:bodyPr>
          <a:lstStyle/>
          <a:p>
            <a:pPr marL="457200" indent="-457200"/>
            <a:r>
              <a:rPr lang="en-US" altLang="ja-JP" dirty="0" smtClean="0">
                <a:solidFill>
                  <a:srgbClr val="0000CC"/>
                </a:solidFill>
              </a:rPr>
              <a:t>Expected HI redshift distribution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MB_Timeline150"/>
          <p:cNvPicPr>
            <a:picLocks noChangeAspect="1" noChangeArrowheads="1"/>
          </p:cNvPicPr>
          <p:nvPr/>
        </p:nvPicPr>
        <p:blipFill>
          <a:blip r:embed="rId2" cstate="print"/>
          <a:srcRect l="13651" t="14624" r="10904" b="23798"/>
          <a:stretch>
            <a:fillRect/>
          </a:stretch>
        </p:blipFill>
        <p:spPr bwMode="auto">
          <a:xfrm>
            <a:off x="425450" y="1442045"/>
            <a:ext cx="8280400" cy="4867275"/>
          </a:xfrm>
          <a:prstGeom prst="rect">
            <a:avLst/>
          </a:prstGeom>
          <a:noFill/>
          <a:ln w="9525">
            <a:noFill/>
            <a:miter lim="800000"/>
            <a:headEnd/>
            <a:tailEnd/>
          </a:ln>
        </p:spPr>
      </p:pic>
      <p:sp>
        <p:nvSpPr>
          <p:cNvPr id="6" name="Rectangle 7"/>
          <p:cNvSpPr>
            <a:spLocks noChangeArrowheads="1"/>
          </p:cNvSpPr>
          <p:nvPr/>
        </p:nvSpPr>
        <p:spPr bwMode="auto">
          <a:xfrm>
            <a:off x="3550542" y="6400800"/>
            <a:ext cx="5497317" cy="402291"/>
          </a:xfrm>
          <a:prstGeom prst="rect">
            <a:avLst/>
          </a:prstGeom>
          <a:noFill/>
          <a:ln w="25400" algn="ctr">
            <a:noFill/>
            <a:miter lim="800000"/>
            <a:headEnd/>
            <a:tailEnd/>
          </a:ln>
        </p:spPr>
        <p:txBody>
          <a:bodyPr wrap="none" lIns="90000" tIns="46800" rIns="90000" bIns="46800">
            <a:spAutoFit/>
          </a:bodyPr>
          <a:lstStyle/>
          <a:p>
            <a:pPr algn="ctr">
              <a:spcBef>
                <a:spcPct val="50000"/>
              </a:spcBef>
            </a:pPr>
            <a:r>
              <a:rPr lang="en-US" altLang="ja-JP" sz="2000" dirty="0">
                <a:latin typeface="Lucida Sans" pitchFamily="34" charset="0"/>
              </a:rPr>
              <a:t>http://</a:t>
            </a:r>
            <a:r>
              <a:rPr lang="en-US" altLang="ja-JP" sz="2000" dirty="0" smtClean="0">
                <a:latin typeface="Lucida Sans" pitchFamily="34" charset="0"/>
              </a:rPr>
              <a:t>map. </a:t>
            </a:r>
            <a:r>
              <a:rPr lang="en-US" altLang="ja-JP" sz="2000" dirty="0" err="1" smtClean="0">
                <a:latin typeface="Lucida Sans" pitchFamily="34" charset="0"/>
              </a:rPr>
              <a:t>gsfc</a:t>
            </a:r>
            <a:r>
              <a:rPr lang="en-US" altLang="ja-JP" sz="2000" dirty="0" smtClean="0">
                <a:latin typeface="Lucida Sans" pitchFamily="34" charset="0"/>
              </a:rPr>
              <a:t>. </a:t>
            </a:r>
            <a:r>
              <a:rPr lang="en-US" altLang="ja-JP" sz="2000" dirty="0" err="1" smtClean="0">
                <a:latin typeface="Lucida Sans" pitchFamily="34" charset="0"/>
              </a:rPr>
              <a:t>nasa</a:t>
            </a:r>
            <a:r>
              <a:rPr lang="en-US" altLang="ja-JP" sz="2000" dirty="0" smtClean="0">
                <a:latin typeface="Lucida Sans" pitchFamily="34" charset="0"/>
              </a:rPr>
              <a:t>. </a:t>
            </a:r>
            <a:r>
              <a:rPr lang="en-US" altLang="ja-JP" sz="2000" dirty="0" err="1" smtClean="0">
                <a:latin typeface="Lucida Sans" pitchFamily="34" charset="0"/>
              </a:rPr>
              <a:t>gov</a:t>
            </a:r>
            <a:r>
              <a:rPr lang="en-US" altLang="ja-JP" sz="2000" dirty="0" smtClean="0">
                <a:latin typeface="Lucida Sans" pitchFamily="34" charset="0"/>
              </a:rPr>
              <a:t>/</a:t>
            </a:r>
            <a:r>
              <a:rPr lang="en-US" altLang="ja-JP" sz="2000" dirty="0" err="1" smtClean="0">
                <a:latin typeface="Lucida Sans" pitchFamily="34" charset="0"/>
              </a:rPr>
              <a:t>m_mm</a:t>
            </a:r>
            <a:r>
              <a:rPr lang="en-US" altLang="ja-JP" sz="2000" dirty="0" smtClean="0">
                <a:latin typeface="Lucida Sans" pitchFamily="34" charset="0"/>
              </a:rPr>
              <a:t>. html</a:t>
            </a:r>
            <a:endParaRPr lang="en-US" altLang="ja-JP" sz="2000" dirty="0">
              <a:latin typeface="Lucida Sans" pitchFamily="34" charset="0"/>
            </a:endParaRPr>
          </a:p>
        </p:txBody>
      </p:sp>
      <p:sp>
        <p:nvSpPr>
          <p:cNvPr id="8" name="Text Box 32"/>
          <p:cNvSpPr txBox="1">
            <a:spLocks noChangeArrowheads="1"/>
          </p:cNvSpPr>
          <p:nvPr/>
        </p:nvSpPr>
        <p:spPr bwMode="auto">
          <a:xfrm>
            <a:off x="2500298" y="4367794"/>
            <a:ext cx="4087926" cy="830997"/>
          </a:xfrm>
          <a:prstGeom prst="rect">
            <a:avLst/>
          </a:prstGeom>
          <a:solidFill>
            <a:schemeClr val="bg1"/>
          </a:solidFill>
          <a:ln w="63500">
            <a:solidFill>
              <a:srgbClr val="FFFF00"/>
            </a:solidFill>
            <a:miter lim="800000"/>
            <a:headEnd/>
            <a:tailEnd/>
          </a:ln>
        </p:spPr>
        <p:txBody>
          <a:bodyPr wrap="square">
            <a:spAutoFit/>
          </a:bodyPr>
          <a:lstStyle/>
          <a:p>
            <a:pPr algn="l"/>
            <a:r>
              <a:rPr lang="ja-JP" altLang="en-US" dirty="0" smtClean="0">
                <a:solidFill>
                  <a:srgbClr val="FF0000"/>
                </a:solidFill>
                <a:latin typeface="Times New Roman" pitchFamily="18" charset="0"/>
                <a:cs typeface="Times New Roman" pitchFamily="18" charset="0"/>
              </a:rPr>
              <a:t>ビッグバン</a:t>
            </a:r>
            <a:endParaRPr lang="en-US" altLang="ja-JP" dirty="0" smtClean="0">
              <a:solidFill>
                <a:srgbClr val="FF0000"/>
              </a:solidFill>
              <a:latin typeface="Times New Roman" pitchFamily="18" charset="0"/>
              <a:cs typeface="Times New Roman" pitchFamily="18" charset="0"/>
            </a:endParaRPr>
          </a:p>
          <a:p>
            <a:pPr algn="l"/>
            <a:r>
              <a:rPr lang="ja-JP" altLang="en-US" dirty="0" smtClean="0">
                <a:latin typeface="Times New Roman" pitchFamily="18" charset="0"/>
                <a:cs typeface="Times New Roman" pitchFamily="18" charset="0"/>
              </a:rPr>
              <a:t>高温高圧のプラズマの火の玉</a:t>
            </a:r>
            <a:endParaRPr lang="en-US" altLang="ja-JP" dirty="0" smtClean="0">
              <a:latin typeface="Times New Roman" pitchFamily="18" charset="0"/>
              <a:cs typeface="Times New Roman" pitchFamily="18" charset="0"/>
            </a:endParaRPr>
          </a:p>
        </p:txBody>
      </p:sp>
      <p:cxnSp>
        <p:nvCxnSpPr>
          <p:cNvPr id="9" name="直線コネクタ 8"/>
          <p:cNvCxnSpPr>
            <a:endCxn id="8" idx="0"/>
          </p:cNvCxnSpPr>
          <p:nvPr/>
        </p:nvCxnSpPr>
        <p:spPr bwMode="auto">
          <a:xfrm>
            <a:off x="2051720" y="4027864"/>
            <a:ext cx="2492541" cy="339930"/>
          </a:xfrm>
          <a:prstGeom prst="line">
            <a:avLst/>
          </a:prstGeom>
          <a:solidFill>
            <a:srgbClr val="33CCCC">
              <a:alpha val="50000"/>
            </a:srgbClr>
          </a:solidFill>
          <a:ln w="38100" cap="flat" cmpd="sng" algn="ctr">
            <a:solidFill>
              <a:srgbClr val="FFFF00"/>
            </a:solidFill>
            <a:prstDash val="solid"/>
            <a:round/>
            <a:headEnd type="none" w="med" len="med"/>
            <a:tailEnd type="none" w="med" len="med"/>
          </a:ln>
          <a:effectLst/>
        </p:spPr>
      </p:cxnSp>
      <p:sp>
        <p:nvSpPr>
          <p:cNvPr id="16" name="円弧 15"/>
          <p:cNvSpPr/>
          <p:nvPr/>
        </p:nvSpPr>
        <p:spPr bwMode="auto">
          <a:xfrm rot="16320000">
            <a:off x="1542822" y="4018830"/>
            <a:ext cx="1050136" cy="111676"/>
          </a:xfrm>
          <a:prstGeom prst="arc">
            <a:avLst>
              <a:gd name="adj1" fmla="val 10155922"/>
              <a:gd name="adj2" fmla="val 666635"/>
            </a:avLst>
          </a:prstGeom>
          <a:noFill/>
          <a:ln w="50800" cap="flat" cmpd="sng" algn="ctr">
            <a:solidFill>
              <a:srgbClr val="FFFF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1"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1.1 </a:t>
            </a:r>
            <a:r>
              <a:rPr lang="ja-JP" altLang="en-US" sz="2800" dirty="0" smtClean="0">
                <a:solidFill>
                  <a:srgbClr val="000066"/>
                </a:solidFill>
                <a:cs typeface="Times New Roman" pitchFamily="18" charset="0"/>
              </a:rPr>
              <a:t>宇宙の大局的進化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95536" y="5487615"/>
            <a:ext cx="3672408" cy="461665"/>
          </a:xfrm>
          <a:prstGeom prst="rect">
            <a:avLst/>
          </a:prstGeom>
          <a:noFill/>
        </p:spPr>
        <p:txBody>
          <a:bodyPr wrap="square" rtlCol="0">
            <a:spAutoFit/>
          </a:bodyPr>
          <a:lstStyle/>
          <a:p>
            <a:r>
              <a:rPr kumimoji="1" lang="en-US" altLang="ja-JP" sz="2400" dirty="0" smtClean="0"/>
              <a:t>(Blake et al. 2007)</a:t>
            </a:r>
            <a:endParaRPr lang="en-US" altLang="ja-JP" dirty="0" smtClean="0">
              <a:solidFill>
                <a:srgbClr val="FF0000"/>
              </a:solidFill>
            </a:endParaRPr>
          </a:p>
        </p:txBody>
      </p:sp>
      <p:grpSp>
        <p:nvGrpSpPr>
          <p:cNvPr id="10" name="グループ化 9"/>
          <p:cNvGrpSpPr/>
          <p:nvPr/>
        </p:nvGrpSpPr>
        <p:grpSpPr>
          <a:xfrm>
            <a:off x="1" y="708143"/>
            <a:ext cx="7200489" cy="4809089"/>
            <a:chOff x="1" y="1445875"/>
            <a:chExt cx="7308304" cy="4881097"/>
          </a:xfrm>
        </p:grpSpPr>
        <p:pic>
          <p:nvPicPr>
            <p:cNvPr id="7" name="図 6" descr="131211_Takahashi_continuum.gif"/>
            <p:cNvPicPr>
              <a:picLocks noChangeAspect="1"/>
            </p:cNvPicPr>
            <p:nvPr/>
          </p:nvPicPr>
          <p:blipFill>
            <a:blip r:embed="rId2" cstate="print"/>
            <a:stretch>
              <a:fillRect/>
            </a:stretch>
          </p:blipFill>
          <p:spPr>
            <a:xfrm>
              <a:off x="1" y="1772816"/>
              <a:ext cx="7308304" cy="4554156"/>
            </a:xfrm>
            <a:prstGeom prst="rect">
              <a:avLst/>
            </a:prstGeom>
          </p:spPr>
        </p:pic>
        <p:sp>
          <p:nvSpPr>
            <p:cNvPr id="9" name="テキスト ボックス 8"/>
            <p:cNvSpPr txBox="1"/>
            <p:nvPr/>
          </p:nvSpPr>
          <p:spPr>
            <a:xfrm>
              <a:off x="1691680" y="1445875"/>
              <a:ext cx="5328592" cy="830997"/>
            </a:xfrm>
            <a:prstGeom prst="rect">
              <a:avLst/>
            </a:prstGeom>
            <a:solidFill>
              <a:schemeClr val="bg1"/>
            </a:solidFill>
          </p:spPr>
          <p:txBody>
            <a:bodyPr wrap="square" rtlCol="0">
              <a:spAutoFit/>
            </a:bodyPr>
            <a:lstStyle/>
            <a:p>
              <a:r>
                <a:rPr lang="en-US" altLang="ja-JP" dirty="0" smtClean="0"/>
                <a:t>                                               </a:t>
              </a:r>
              <a:br>
                <a:rPr lang="en-US" altLang="ja-JP" dirty="0" smtClean="0"/>
              </a:br>
              <a:r>
                <a:rPr lang="en-US" altLang="ja-JP" dirty="0" smtClean="0"/>
                <a:t>                                             </a:t>
              </a:r>
              <a:endParaRPr lang="en-US" altLang="ja-JP" dirty="0" smtClean="0">
                <a:solidFill>
                  <a:srgbClr val="FF0000"/>
                </a:solidFill>
              </a:endParaRPr>
            </a:p>
          </p:txBody>
        </p:sp>
      </p:grpSp>
      <p:sp>
        <p:nvSpPr>
          <p:cNvPr id="5" name="テキスト ボックス 4"/>
          <p:cNvSpPr txBox="1"/>
          <p:nvPr/>
        </p:nvSpPr>
        <p:spPr>
          <a:xfrm>
            <a:off x="5508104" y="1268760"/>
            <a:ext cx="3384376" cy="1569660"/>
          </a:xfrm>
          <a:prstGeom prst="rect">
            <a:avLst/>
          </a:prstGeom>
          <a:solidFill>
            <a:schemeClr val="bg1"/>
          </a:solidFill>
        </p:spPr>
        <p:txBody>
          <a:bodyPr wrap="square" rtlCol="0">
            <a:spAutoFit/>
          </a:bodyPr>
          <a:lstStyle/>
          <a:p>
            <a:r>
              <a:rPr lang="en-US" altLang="ja-JP" dirty="0" smtClean="0"/>
              <a:t>Radio continuum</a:t>
            </a:r>
            <a:r>
              <a:rPr lang="ja-JP" altLang="en-US" dirty="0" smtClean="0"/>
              <a:t>の</a:t>
            </a:r>
            <a:r>
              <a:rPr kumimoji="1" lang="ja-JP" altLang="en-US" sz="2400" dirty="0" smtClean="0"/>
              <a:t>赤方偏移分布は</a:t>
            </a:r>
            <a:r>
              <a:rPr lang="en-US" altLang="ja-JP" dirty="0" smtClean="0"/>
              <a:t>HI</a:t>
            </a:r>
            <a:r>
              <a:rPr lang="ja-JP" altLang="en-US" dirty="0" smtClean="0"/>
              <a:t>よりも</a:t>
            </a:r>
            <a:r>
              <a:rPr lang="en-US" altLang="ja-JP" dirty="0" smtClean="0"/>
              <a:t>high-</a:t>
            </a:r>
            <a:r>
              <a:rPr lang="en-US" altLang="ja-JP" i="1" dirty="0" smtClean="0"/>
              <a:t>z</a:t>
            </a:r>
            <a:r>
              <a:rPr lang="en-US" altLang="ja-JP" dirty="0" smtClean="0"/>
              <a:t> tail</a:t>
            </a:r>
            <a:r>
              <a:rPr lang="ja-JP" altLang="en-US" dirty="0" smtClean="0"/>
              <a:t>がずっと長く伸びている</a:t>
            </a:r>
            <a:r>
              <a:rPr lang="en-US" altLang="ja-JP" dirty="0" smtClean="0"/>
              <a:t>. </a:t>
            </a:r>
          </a:p>
        </p:txBody>
      </p:sp>
      <p:sp>
        <p:nvSpPr>
          <p:cNvPr id="6" name="正方形/長方形 5"/>
          <p:cNvSpPr/>
          <p:nvPr/>
        </p:nvSpPr>
        <p:spPr>
          <a:xfrm>
            <a:off x="395536" y="764704"/>
            <a:ext cx="8352928" cy="461665"/>
          </a:xfrm>
          <a:prstGeom prst="rect">
            <a:avLst/>
          </a:prstGeom>
        </p:spPr>
        <p:txBody>
          <a:bodyPr wrap="square">
            <a:spAutoFit/>
          </a:bodyPr>
          <a:lstStyle/>
          <a:p>
            <a:pPr marL="457200" indent="-457200"/>
            <a:r>
              <a:rPr lang="en-US" altLang="ja-JP" dirty="0" smtClean="0">
                <a:solidFill>
                  <a:srgbClr val="0000CC"/>
                </a:solidFill>
              </a:rPr>
              <a:t>Expected radio continuum source redshift distribution</a:t>
            </a:r>
          </a:p>
        </p:txBody>
      </p:sp>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2.3 </a:t>
            </a:r>
            <a:r>
              <a:rPr kumimoji="0" lang="ja-JP" altLang="en-US" sz="2800" dirty="0" smtClean="0">
                <a:solidFill>
                  <a:srgbClr val="000066"/>
                </a:solidFill>
                <a:cs typeface="Times New Roman" pitchFamily="18" charset="0"/>
              </a:rPr>
              <a:t>予想赤方偏移分布</a:t>
            </a:r>
            <a:endParaRPr lang="en-US" altLang="ja-JP" sz="2800" dirty="0">
              <a:solidFill>
                <a:srgbClr val="000066"/>
              </a:solidFill>
              <a:cs typeface="Times New Roman" pitchFamily="18" charset="0"/>
            </a:endParaRPr>
          </a:p>
        </p:txBody>
      </p:sp>
      <p:sp>
        <p:nvSpPr>
          <p:cNvPr id="11" name="正方形/長方形 10"/>
          <p:cNvSpPr/>
          <p:nvPr/>
        </p:nvSpPr>
        <p:spPr>
          <a:xfrm>
            <a:off x="5471592" y="4221088"/>
            <a:ext cx="3420888" cy="1569660"/>
          </a:xfrm>
          <a:prstGeom prst="rect">
            <a:avLst/>
          </a:prstGeom>
        </p:spPr>
        <p:txBody>
          <a:bodyPr wrap="square">
            <a:spAutoFit/>
          </a:bodyPr>
          <a:lstStyle/>
          <a:p>
            <a:r>
              <a:rPr lang="en-US" altLang="ja-JP" i="1" dirty="0" smtClean="0">
                <a:solidFill>
                  <a:srgbClr val="FF0000"/>
                </a:solidFill>
              </a:rPr>
              <a:t>N.B. </a:t>
            </a:r>
            <a:r>
              <a:rPr lang="ja-JP" altLang="en-US" dirty="0" smtClean="0">
                <a:solidFill>
                  <a:srgbClr val="FF0000"/>
                </a:solidFill>
              </a:rPr>
              <a:t>しかし</a:t>
            </a:r>
            <a:r>
              <a:rPr lang="en-US" altLang="ja-JP" dirty="0" smtClean="0">
                <a:solidFill>
                  <a:srgbClr val="FF0000"/>
                </a:solidFill>
              </a:rPr>
              <a:t>, </a:t>
            </a:r>
            <a:r>
              <a:rPr lang="ja-JP" altLang="en-US" dirty="0" smtClean="0">
                <a:solidFill>
                  <a:srgbClr val="FF0000"/>
                </a:solidFill>
              </a:rPr>
              <a:t>この</a:t>
            </a:r>
            <a:r>
              <a:rPr lang="ja-JP" altLang="en-US" smtClean="0">
                <a:solidFill>
                  <a:srgbClr val="FF0000"/>
                </a:solidFill>
              </a:rPr>
              <a:t>予想は銀河進化自体</a:t>
            </a:r>
            <a:r>
              <a:rPr lang="ja-JP" altLang="en-US" dirty="0" smtClean="0">
                <a:solidFill>
                  <a:srgbClr val="FF0000"/>
                </a:solidFill>
              </a:rPr>
              <a:t>を仮定して計算されており</a:t>
            </a:r>
            <a:r>
              <a:rPr lang="en-US" altLang="ja-JP" dirty="0" smtClean="0">
                <a:solidFill>
                  <a:srgbClr val="FF0000"/>
                </a:solidFill>
              </a:rPr>
              <a:t>, </a:t>
            </a:r>
            <a:r>
              <a:rPr lang="ja-JP" altLang="en-US" dirty="0" smtClean="0">
                <a:solidFill>
                  <a:srgbClr val="FF0000"/>
                </a:solidFill>
              </a:rPr>
              <a:t>それ自体が検証の対象である</a:t>
            </a:r>
            <a:r>
              <a:rPr lang="en-US" altLang="ja-JP" dirty="0" smtClean="0">
                <a:solidFill>
                  <a:srgbClr val="FF0000"/>
                </a:solidFill>
              </a:rPr>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smtClean="0">
                <a:solidFill>
                  <a:srgbClr val="000000"/>
                </a:solidFill>
                <a:cs typeface="Times New Roman" pitchFamily="18" charset="0"/>
              </a:rPr>
              <a:t>3</a:t>
            </a:r>
            <a:r>
              <a:rPr lang="ja-JP" altLang="en-US" sz="3200" smtClean="0">
                <a:solidFill>
                  <a:srgbClr val="000000"/>
                </a:solidFill>
                <a:cs typeface="Times New Roman" pitchFamily="18" charset="0"/>
              </a:rPr>
              <a:t> 銀河進化の</a:t>
            </a:r>
            <a:r>
              <a:rPr lang="ja-JP" altLang="en-US" sz="3200" dirty="0" smtClean="0">
                <a:solidFill>
                  <a:srgbClr val="000000"/>
                </a:solidFill>
                <a:cs typeface="Times New Roman" pitchFamily="18" charset="0"/>
              </a:rPr>
              <a:t>新しい課題</a:t>
            </a:r>
            <a:endParaRPr lang="en-US" altLang="ja-JP" sz="3200" dirty="0">
              <a:solidFill>
                <a:srgbClr val="000000"/>
              </a:solidFill>
              <a:latin typeface="Times New Roman" pitchFamily="18" charset="0"/>
              <a:cs typeface="Times New Roman" pitchFamily="18" charset="0"/>
            </a:endParaRPr>
          </a:p>
        </p:txBody>
      </p:sp>
      <p:sp>
        <p:nvSpPr>
          <p:cNvPr id="3" name="Text Box 4"/>
          <p:cNvSpPr txBox="1">
            <a:spLocks noChangeArrowheads="1"/>
          </p:cNvSpPr>
          <p:nvPr/>
        </p:nvSpPr>
        <p:spPr bwMode="auto">
          <a:xfrm>
            <a:off x="395288" y="770940"/>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3.1</a:t>
            </a:r>
            <a:r>
              <a:rPr kumimoji="0" lang="ja-JP" altLang="en-US" sz="2800" dirty="0" smtClean="0">
                <a:solidFill>
                  <a:srgbClr val="000066"/>
                </a:solidFill>
                <a:cs typeface="Times New Roman" pitchFamily="18" charset="0"/>
              </a:rPr>
              <a:t> </a:t>
            </a:r>
            <a:r>
              <a:rPr kumimoji="0" lang="en-US" altLang="ja-JP" sz="2800" dirty="0" smtClean="0">
                <a:solidFill>
                  <a:srgbClr val="000066"/>
                </a:solidFill>
                <a:cs typeface="Times New Roman" pitchFamily="18" charset="0"/>
              </a:rPr>
              <a:t>SKA</a:t>
            </a:r>
            <a:r>
              <a:rPr kumimoji="0" lang="ja-JP" altLang="en-US" sz="2800" dirty="0" smtClean="0">
                <a:solidFill>
                  <a:srgbClr val="000066"/>
                </a:solidFill>
                <a:cs typeface="Times New Roman" pitchFamily="18" charset="0"/>
              </a:rPr>
              <a:t>の波長帯</a:t>
            </a:r>
            <a:r>
              <a:rPr kumimoji="0" lang="ja-JP" altLang="en-US" sz="2800" smtClean="0">
                <a:solidFill>
                  <a:srgbClr val="000066"/>
                </a:solidFill>
                <a:cs typeface="Times New Roman" pitchFamily="18" charset="0"/>
              </a:rPr>
              <a:t>での銀河進化研究</a:t>
            </a:r>
            <a:endParaRPr lang="en-US" altLang="ja-JP" sz="2800" dirty="0">
              <a:solidFill>
                <a:srgbClr val="000066"/>
              </a:solidFill>
              <a:cs typeface="Times New Roman" pitchFamily="18" charset="0"/>
            </a:endParaRPr>
          </a:p>
        </p:txBody>
      </p:sp>
      <p:sp>
        <p:nvSpPr>
          <p:cNvPr id="4" name="正方形/長方形 3"/>
          <p:cNvSpPr/>
          <p:nvPr/>
        </p:nvSpPr>
        <p:spPr>
          <a:xfrm>
            <a:off x="539552" y="1412776"/>
            <a:ext cx="8424936" cy="461665"/>
          </a:xfrm>
          <a:prstGeom prst="rect">
            <a:avLst/>
          </a:prstGeom>
        </p:spPr>
        <p:txBody>
          <a:bodyPr wrap="square">
            <a:spAutoFit/>
          </a:bodyPr>
          <a:lstStyle/>
          <a:p>
            <a:r>
              <a:rPr lang="ja-JP" altLang="en-US" dirty="0" smtClean="0">
                <a:solidFill>
                  <a:srgbClr val="FF0000"/>
                </a:solidFill>
              </a:rPr>
              <a:t>現在</a:t>
            </a:r>
            <a:r>
              <a:rPr lang="en-US" altLang="ja-JP" dirty="0" smtClean="0">
                <a:solidFill>
                  <a:srgbClr val="FF0000"/>
                </a:solidFill>
              </a:rPr>
              <a:t>, </a:t>
            </a:r>
            <a:r>
              <a:rPr lang="ja-JP" altLang="en-US" dirty="0" smtClean="0">
                <a:solidFill>
                  <a:srgbClr val="FF0000"/>
                </a:solidFill>
              </a:rPr>
              <a:t>銀河の</a:t>
            </a:r>
            <a:r>
              <a:rPr lang="en-US" altLang="ja-JP" dirty="0" smtClean="0">
                <a:solidFill>
                  <a:srgbClr val="FF0000"/>
                </a:solidFill>
              </a:rPr>
              <a:t>HI</a:t>
            </a:r>
            <a:r>
              <a:rPr lang="ja-JP" altLang="en-US" dirty="0" smtClean="0">
                <a:solidFill>
                  <a:srgbClr val="FF0000"/>
                </a:solidFill>
              </a:rPr>
              <a:t>によるサーベイは浅く</a:t>
            </a:r>
            <a:r>
              <a:rPr lang="en-US" altLang="ja-JP" dirty="0" smtClean="0">
                <a:solidFill>
                  <a:srgbClr val="FF0000"/>
                </a:solidFill>
              </a:rPr>
              <a:t>(&gt; mJy), </a:t>
            </a:r>
            <a:r>
              <a:rPr lang="ja-JP" altLang="en-US" dirty="0" smtClean="0">
                <a:solidFill>
                  <a:srgbClr val="FF0000"/>
                </a:solidFill>
              </a:rPr>
              <a:t>角分解能も悪い</a:t>
            </a:r>
            <a:r>
              <a:rPr lang="en-US" altLang="ja-JP" dirty="0" smtClean="0">
                <a:solidFill>
                  <a:srgbClr val="FF0000"/>
                </a:solidFill>
              </a:rPr>
              <a:t>. </a:t>
            </a:r>
          </a:p>
        </p:txBody>
      </p:sp>
      <p:sp>
        <p:nvSpPr>
          <p:cNvPr id="6" name="正方形/長方形 5"/>
          <p:cNvSpPr/>
          <p:nvPr/>
        </p:nvSpPr>
        <p:spPr>
          <a:xfrm>
            <a:off x="899592" y="2028904"/>
            <a:ext cx="7344816" cy="3416320"/>
          </a:xfrm>
          <a:prstGeom prst="rect">
            <a:avLst/>
          </a:prstGeom>
        </p:spPr>
        <p:txBody>
          <a:bodyPr wrap="square">
            <a:spAutoFit/>
          </a:bodyPr>
          <a:lstStyle/>
          <a:p>
            <a:r>
              <a:rPr lang="en-US" altLang="ja-JP" dirty="0" smtClean="0"/>
              <a:t>NRAO VLA Sky Survey (NVSS)</a:t>
            </a:r>
          </a:p>
          <a:p>
            <a:r>
              <a:rPr lang="en-US" altLang="ja-JP" dirty="0" smtClean="0"/>
              <a:t>Sydney University </a:t>
            </a:r>
            <a:r>
              <a:rPr lang="en-US" altLang="ja-JP" dirty="0" err="1" smtClean="0"/>
              <a:t>Molonglo</a:t>
            </a:r>
            <a:r>
              <a:rPr lang="en-US" altLang="ja-JP" dirty="0" smtClean="0"/>
              <a:t> Sky Survey (SUMSS)</a:t>
            </a:r>
          </a:p>
          <a:p>
            <a:r>
              <a:rPr lang="en-US" altLang="ja-JP" dirty="0" smtClean="0"/>
              <a:t>Faint Images of the Radio Sky at Twenty-cm (FIRST)</a:t>
            </a:r>
          </a:p>
          <a:p>
            <a:r>
              <a:rPr lang="en-US" altLang="ja-JP" dirty="0" err="1" smtClean="0"/>
              <a:t>Westerbork</a:t>
            </a:r>
            <a:r>
              <a:rPr lang="en-US" altLang="ja-JP" dirty="0" smtClean="0"/>
              <a:t> Northern Sky Survey (WENSS)</a:t>
            </a:r>
          </a:p>
          <a:p>
            <a:r>
              <a:rPr lang="en-US" altLang="ja-JP" dirty="0" smtClean="0"/>
              <a:t>The HI </a:t>
            </a:r>
            <a:r>
              <a:rPr lang="en-US" altLang="ja-JP" dirty="0" err="1" smtClean="0"/>
              <a:t>Parkes</a:t>
            </a:r>
            <a:r>
              <a:rPr lang="en-US" altLang="ja-JP" dirty="0" smtClean="0"/>
              <a:t> All Sky Survey (HIPASS) </a:t>
            </a:r>
          </a:p>
          <a:p>
            <a:r>
              <a:rPr lang="en-US" altLang="ja-JP" dirty="0" smtClean="0"/>
              <a:t>The Arecibo Legacy Fast ALFA Survey (ALFALFA) etc.</a:t>
            </a:r>
          </a:p>
          <a:p>
            <a:endParaRPr lang="en-US" altLang="ja-JP" dirty="0" smtClean="0"/>
          </a:p>
          <a:p>
            <a:r>
              <a:rPr lang="en-US" altLang="ja-JP" dirty="0" smtClean="0">
                <a:solidFill>
                  <a:srgbClr val="0000CC"/>
                </a:solidFill>
              </a:rPr>
              <a:t>&lt; </a:t>
            </a:r>
            <a:r>
              <a:rPr lang="en-US" altLang="ja-JP" i="1" dirty="0" smtClean="0">
                <a:solidFill>
                  <a:srgbClr val="0000CC"/>
                </a:solidFill>
              </a:rPr>
              <a:t>z</a:t>
            </a:r>
            <a:r>
              <a:rPr lang="en-US" altLang="ja-JP" dirty="0" smtClean="0">
                <a:solidFill>
                  <a:srgbClr val="0000CC"/>
                </a:solidFill>
              </a:rPr>
              <a:t> &gt; ~ 0.01-0.06</a:t>
            </a:r>
          </a:p>
        </p:txBody>
      </p:sp>
      <p:sp>
        <p:nvSpPr>
          <p:cNvPr id="7" name="正方形/長方形 6"/>
          <p:cNvSpPr/>
          <p:nvPr/>
        </p:nvSpPr>
        <p:spPr>
          <a:xfrm>
            <a:off x="539552" y="5766355"/>
            <a:ext cx="8064896" cy="830997"/>
          </a:xfrm>
          <a:prstGeom prst="rect">
            <a:avLst/>
          </a:prstGeom>
        </p:spPr>
        <p:txBody>
          <a:bodyPr wrap="square">
            <a:spAutoFit/>
          </a:bodyPr>
          <a:lstStyle/>
          <a:p>
            <a:r>
              <a:rPr lang="ja-JP" altLang="en-US" dirty="0" smtClean="0">
                <a:solidFill>
                  <a:srgbClr val="FF0000"/>
                </a:solidFill>
              </a:rPr>
              <a:t>⇒ 統計的に議論できるのは近傍銀河のみで</a:t>
            </a:r>
            <a:r>
              <a:rPr lang="en-US" altLang="ja-JP" dirty="0" smtClean="0">
                <a:solidFill>
                  <a:srgbClr val="FF0000"/>
                </a:solidFill>
              </a:rPr>
              <a:t>, </a:t>
            </a:r>
            <a:r>
              <a:rPr lang="ja-JP" altLang="en-US" dirty="0" smtClean="0">
                <a:solidFill>
                  <a:srgbClr val="FF0000"/>
                </a:solidFill>
              </a:rPr>
              <a:t>進化の議論は難しい</a:t>
            </a:r>
            <a:r>
              <a:rPr lang="en-US" altLang="ja-JP" dirty="0" smtClean="0">
                <a:solidFill>
                  <a:srgbClr val="FF0000"/>
                </a:solidFill>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3.2</a:t>
            </a:r>
            <a:r>
              <a:rPr kumimoji="0" lang="ja-JP" altLang="en-US" sz="2800" dirty="0" smtClean="0">
                <a:solidFill>
                  <a:srgbClr val="000066"/>
                </a:solidFill>
                <a:cs typeface="Times New Roman" pitchFamily="18" charset="0"/>
              </a:rPr>
              <a:t> 銀河の電波光度関数</a:t>
            </a:r>
            <a:endParaRPr lang="en-US" altLang="ja-JP" sz="2800" dirty="0">
              <a:solidFill>
                <a:srgbClr val="000066"/>
              </a:solidFill>
              <a:cs typeface="Times New Roman" pitchFamily="18" charset="0"/>
            </a:endParaRPr>
          </a:p>
        </p:txBody>
      </p:sp>
      <p:pic>
        <p:nvPicPr>
          <p:cNvPr id="3" name="図 2" descr="mauch2007_fig11.gif"/>
          <p:cNvPicPr>
            <a:picLocks noChangeAspect="1"/>
          </p:cNvPicPr>
          <p:nvPr/>
        </p:nvPicPr>
        <p:blipFill>
          <a:blip r:embed="rId2" cstate="print"/>
          <a:stretch>
            <a:fillRect/>
          </a:stretch>
        </p:blipFill>
        <p:spPr>
          <a:xfrm>
            <a:off x="120204" y="1131664"/>
            <a:ext cx="5385023" cy="4734265"/>
          </a:xfrm>
          <a:prstGeom prst="rect">
            <a:avLst/>
          </a:prstGeom>
        </p:spPr>
      </p:pic>
      <p:sp>
        <p:nvSpPr>
          <p:cNvPr id="4" name="Text Box 9"/>
          <p:cNvSpPr txBox="1">
            <a:spLocks noChangeArrowheads="1"/>
          </p:cNvSpPr>
          <p:nvPr/>
        </p:nvSpPr>
        <p:spPr bwMode="auto">
          <a:xfrm>
            <a:off x="5508104" y="1729839"/>
            <a:ext cx="3456384" cy="4339650"/>
          </a:xfrm>
          <a:prstGeom prst="rect">
            <a:avLst/>
          </a:prstGeom>
          <a:noFill/>
          <a:ln w="38100" algn="ctr">
            <a:noFill/>
            <a:miter lim="800000"/>
            <a:headEnd/>
            <a:tailEnd/>
          </a:ln>
        </p:spPr>
        <p:txBody>
          <a:bodyPr wrap="square">
            <a:spAutoFit/>
          </a:bodyPr>
          <a:lstStyle/>
          <a:p>
            <a:pPr>
              <a:spcBef>
                <a:spcPct val="50000"/>
              </a:spcBef>
            </a:pPr>
            <a:r>
              <a:rPr lang="en-US" altLang="ja-JP" dirty="0" smtClean="0"/>
              <a:t>NVSS</a:t>
            </a:r>
            <a:r>
              <a:rPr lang="ja-JP" altLang="en-US" dirty="0" smtClean="0"/>
              <a:t>と</a:t>
            </a:r>
            <a:r>
              <a:rPr lang="en-US" altLang="ja-JP" dirty="0" smtClean="0"/>
              <a:t>6dFGRS</a:t>
            </a:r>
            <a:r>
              <a:rPr lang="ja-JP" altLang="en-US" dirty="0" smtClean="0"/>
              <a:t>による</a:t>
            </a:r>
            <a:r>
              <a:rPr lang="en-US" altLang="ja-JP" dirty="0" smtClean="0"/>
              <a:t>1.4GHz</a:t>
            </a:r>
            <a:r>
              <a:rPr lang="ja-JP" altLang="en-US" dirty="0" smtClean="0"/>
              <a:t>連続波での銀河の光度関数</a:t>
            </a:r>
            <a:r>
              <a:rPr lang="en-US" altLang="ja-JP" dirty="0" smtClean="0"/>
              <a:t>. </a:t>
            </a:r>
          </a:p>
          <a:p>
            <a:pPr>
              <a:spcBef>
                <a:spcPct val="50000"/>
              </a:spcBef>
            </a:pPr>
            <a:endParaRPr lang="en-US" altLang="ja-JP" dirty="0" smtClean="0"/>
          </a:p>
          <a:p>
            <a:pPr>
              <a:spcBef>
                <a:spcPct val="50000"/>
              </a:spcBef>
            </a:pPr>
            <a:r>
              <a:rPr lang="ja-JP" altLang="en-US" dirty="0" smtClean="0"/>
              <a:t>電波光度関数は</a:t>
            </a:r>
            <a:r>
              <a:rPr lang="en-US" altLang="ja-JP" dirty="0" smtClean="0"/>
              <a:t>, </a:t>
            </a:r>
            <a:r>
              <a:rPr lang="ja-JP" altLang="en-US" dirty="0" smtClean="0"/>
              <a:t>可視</a:t>
            </a:r>
            <a:r>
              <a:rPr lang="en-US" altLang="ja-JP" dirty="0" smtClean="0"/>
              <a:t>, NIR,</a:t>
            </a:r>
            <a:r>
              <a:rPr lang="ja-JP" altLang="en-US" dirty="0" smtClean="0"/>
              <a:t>あるいは</a:t>
            </a:r>
            <a:r>
              <a:rPr lang="en-US" altLang="ja-JP" dirty="0" smtClean="0"/>
              <a:t>UV</a:t>
            </a:r>
            <a:r>
              <a:rPr lang="ja-JP" altLang="en-US" dirty="0" smtClean="0"/>
              <a:t>で見られるような</a:t>
            </a:r>
            <a:r>
              <a:rPr lang="en-US" altLang="ja-JP" dirty="0" smtClean="0">
                <a:solidFill>
                  <a:srgbClr val="0000CC"/>
                </a:solidFill>
              </a:rPr>
              <a:t>Schechter</a:t>
            </a:r>
            <a:r>
              <a:rPr lang="ja-JP" altLang="en-US" dirty="0" smtClean="0">
                <a:solidFill>
                  <a:srgbClr val="0000CC"/>
                </a:solidFill>
              </a:rPr>
              <a:t>関数では近似できない</a:t>
            </a:r>
            <a:r>
              <a:rPr lang="en-US" altLang="ja-JP" dirty="0" smtClean="0">
                <a:solidFill>
                  <a:srgbClr val="0000CC"/>
                </a:solidFill>
              </a:rPr>
              <a:t>. </a:t>
            </a:r>
          </a:p>
          <a:p>
            <a:pPr>
              <a:spcBef>
                <a:spcPct val="50000"/>
              </a:spcBef>
            </a:pPr>
            <a:r>
              <a:rPr lang="ja-JP" altLang="en-US" dirty="0" smtClean="0"/>
              <a:t>また</a:t>
            </a:r>
            <a:r>
              <a:rPr lang="en-US" altLang="ja-JP" dirty="0" smtClean="0"/>
              <a:t>FIR</a:t>
            </a:r>
            <a:r>
              <a:rPr lang="ja-JP" altLang="en-US" dirty="0" err="1" smtClean="0"/>
              <a:t>のように</a:t>
            </a:r>
            <a:r>
              <a:rPr lang="ja-JP" altLang="en-US" dirty="0" smtClean="0">
                <a:solidFill>
                  <a:srgbClr val="FF0000"/>
                </a:solidFill>
              </a:rPr>
              <a:t>冪型関数でもフィットしない</a:t>
            </a:r>
            <a:r>
              <a:rPr lang="en-US" altLang="ja-JP" dirty="0" smtClean="0">
                <a:solidFill>
                  <a:srgbClr val="FF0000"/>
                </a:solidFill>
              </a:rPr>
              <a:t>. </a:t>
            </a:r>
            <a:endParaRPr lang="en-US" altLang="ja-JP" dirty="0">
              <a:solidFill>
                <a:srgbClr val="FF0000"/>
              </a:solidFill>
            </a:endParaRPr>
          </a:p>
        </p:txBody>
      </p:sp>
      <p:sp>
        <p:nvSpPr>
          <p:cNvPr id="6" name="正方形/長方形 5"/>
          <p:cNvSpPr/>
          <p:nvPr/>
        </p:nvSpPr>
        <p:spPr>
          <a:xfrm>
            <a:off x="922990" y="5919663"/>
            <a:ext cx="3264868" cy="461665"/>
          </a:xfrm>
          <a:prstGeom prst="rect">
            <a:avLst/>
          </a:prstGeom>
        </p:spPr>
        <p:txBody>
          <a:bodyPr wrap="none">
            <a:spAutoFit/>
          </a:bodyPr>
          <a:lstStyle/>
          <a:p>
            <a:r>
              <a:rPr lang="en-US" altLang="ja-JP" b="1" dirty="0" smtClean="0">
                <a:solidFill>
                  <a:srgbClr val="000000"/>
                </a:solidFill>
              </a:rPr>
              <a:t>(Mauch &amp; Sadler 2007)</a:t>
            </a:r>
            <a:endParaRPr lang="ja-JP" altLang="en-US" dirty="0"/>
          </a:p>
        </p:txBody>
      </p:sp>
      <p:sp>
        <p:nvSpPr>
          <p:cNvPr id="7" name="正方形/長方形 6"/>
          <p:cNvSpPr/>
          <p:nvPr/>
        </p:nvSpPr>
        <p:spPr>
          <a:xfrm>
            <a:off x="395536" y="764704"/>
            <a:ext cx="8352928" cy="461665"/>
          </a:xfrm>
          <a:prstGeom prst="rect">
            <a:avLst/>
          </a:prstGeom>
        </p:spPr>
        <p:txBody>
          <a:bodyPr wrap="square">
            <a:spAutoFit/>
          </a:bodyPr>
          <a:lstStyle/>
          <a:p>
            <a:pPr marL="457200" indent="-457200"/>
            <a:r>
              <a:rPr lang="en-US" altLang="ja-JP" dirty="0" smtClean="0">
                <a:solidFill>
                  <a:srgbClr val="0000CC"/>
                </a:solidFill>
              </a:rPr>
              <a:t>1.4</a:t>
            </a:r>
            <a:r>
              <a:rPr lang="ja-JP" altLang="en-US" dirty="0" smtClean="0">
                <a:solidFill>
                  <a:srgbClr val="0000CC"/>
                </a:solidFill>
              </a:rPr>
              <a:t> </a:t>
            </a:r>
            <a:r>
              <a:rPr lang="en-US" altLang="ja-JP" dirty="0" smtClean="0">
                <a:solidFill>
                  <a:srgbClr val="0000CC"/>
                </a:solidFill>
              </a:rPr>
              <a:t>GHz</a:t>
            </a:r>
            <a:r>
              <a:rPr lang="ja-JP" altLang="en-US" dirty="0" smtClean="0">
                <a:solidFill>
                  <a:srgbClr val="0000CC"/>
                </a:solidFill>
              </a:rPr>
              <a:t>連続波光度関数</a:t>
            </a:r>
            <a:endParaRPr lang="en-US" altLang="ja-JP" dirty="0" smtClean="0">
              <a:solidFill>
                <a:srgbClr val="0000C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3.2</a:t>
            </a:r>
            <a:r>
              <a:rPr kumimoji="0" lang="ja-JP" altLang="en-US" sz="2800" dirty="0" smtClean="0">
                <a:solidFill>
                  <a:srgbClr val="000066"/>
                </a:solidFill>
                <a:cs typeface="Times New Roman" pitchFamily="18" charset="0"/>
              </a:rPr>
              <a:t> 銀河の電波光度関数</a:t>
            </a:r>
            <a:endParaRPr lang="en-US" altLang="ja-JP" sz="2800" dirty="0">
              <a:solidFill>
                <a:srgbClr val="000066"/>
              </a:solidFill>
              <a:cs typeface="Times New Roman" pitchFamily="18" charset="0"/>
            </a:endParaRPr>
          </a:p>
        </p:txBody>
      </p:sp>
      <p:sp>
        <p:nvSpPr>
          <p:cNvPr id="4" name="Text Box 9"/>
          <p:cNvSpPr txBox="1">
            <a:spLocks noChangeArrowheads="1"/>
          </p:cNvSpPr>
          <p:nvPr/>
        </p:nvSpPr>
        <p:spPr bwMode="auto">
          <a:xfrm>
            <a:off x="5364088" y="1599183"/>
            <a:ext cx="3600400" cy="4154984"/>
          </a:xfrm>
          <a:prstGeom prst="rect">
            <a:avLst/>
          </a:prstGeom>
          <a:noFill/>
          <a:ln w="38100" algn="ctr">
            <a:noFill/>
            <a:miter lim="800000"/>
            <a:headEnd/>
            <a:tailEnd/>
          </a:ln>
        </p:spPr>
        <p:txBody>
          <a:bodyPr wrap="square">
            <a:spAutoFit/>
          </a:bodyPr>
          <a:lstStyle/>
          <a:p>
            <a:pPr>
              <a:spcBef>
                <a:spcPct val="50000"/>
              </a:spcBef>
            </a:pPr>
            <a:r>
              <a:rPr lang="ja-JP" altLang="en-US" dirty="0" smtClean="0"/>
              <a:t>星形成銀河と</a:t>
            </a:r>
            <a:r>
              <a:rPr lang="en-US" altLang="ja-JP" dirty="0" smtClean="0"/>
              <a:t>AGN(</a:t>
            </a:r>
            <a:r>
              <a:rPr lang="ja-JP" altLang="en-US" dirty="0" smtClean="0"/>
              <a:t>電波銀河</a:t>
            </a:r>
            <a:r>
              <a:rPr lang="en-US" altLang="ja-JP" dirty="0" smtClean="0"/>
              <a:t>)</a:t>
            </a:r>
            <a:r>
              <a:rPr lang="ja-JP" altLang="en-US" dirty="0" smtClean="0"/>
              <a:t>それぞれの光度関数を描くと</a:t>
            </a:r>
            <a:r>
              <a:rPr lang="en-US" altLang="ja-JP" dirty="0" smtClean="0"/>
              <a:t>, </a:t>
            </a:r>
            <a:r>
              <a:rPr lang="ja-JP" altLang="en-US" dirty="0" smtClean="0">
                <a:solidFill>
                  <a:srgbClr val="0000CC"/>
                </a:solidFill>
              </a:rPr>
              <a:t>冪関数型</a:t>
            </a:r>
            <a:r>
              <a:rPr lang="en-US" altLang="ja-JP" dirty="0" smtClean="0">
                <a:solidFill>
                  <a:srgbClr val="0000CC"/>
                </a:solidFill>
              </a:rPr>
              <a:t>(</a:t>
            </a:r>
            <a:r>
              <a:rPr lang="ja-JP" altLang="en-US" dirty="0" smtClean="0">
                <a:solidFill>
                  <a:srgbClr val="0000CC"/>
                </a:solidFill>
              </a:rPr>
              <a:t>赤外銀河に近い</a:t>
            </a:r>
            <a:r>
              <a:rPr lang="en-US" altLang="ja-JP" dirty="0" smtClean="0">
                <a:solidFill>
                  <a:srgbClr val="0000CC"/>
                </a:solidFill>
              </a:rPr>
              <a:t>)</a:t>
            </a:r>
            <a:r>
              <a:rPr lang="ja-JP" altLang="en-US" dirty="0" smtClean="0">
                <a:solidFill>
                  <a:srgbClr val="0000CC"/>
                </a:solidFill>
              </a:rPr>
              <a:t>の</a:t>
            </a:r>
            <a:r>
              <a:rPr lang="en-US" altLang="ja-JP" dirty="0" smtClean="0">
                <a:solidFill>
                  <a:srgbClr val="0000CC"/>
                </a:solidFill>
              </a:rPr>
              <a:t>2</a:t>
            </a:r>
            <a:r>
              <a:rPr lang="ja-JP" altLang="en-US" dirty="0" smtClean="0">
                <a:solidFill>
                  <a:srgbClr val="0000CC"/>
                </a:solidFill>
              </a:rPr>
              <a:t>成分があることが分かる</a:t>
            </a:r>
            <a:r>
              <a:rPr lang="en-US" altLang="ja-JP" dirty="0" smtClean="0">
                <a:solidFill>
                  <a:srgbClr val="0000CC"/>
                </a:solidFill>
              </a:rPr>
              <a:t>(</a:t>
            </a:r>
            <a:r>
              <a:rPr lang="en-US" altLang="ja-JP" dirty="0" err="1" smtClean="0">
                <a:solidFill>
                  <a:srgbClr val="0000CC"/>
                </a:solidFill>
              </a:rPr>
              <a:t>Machalski</a:t>
            </a:r>
            <a:r>
              <a:rPr lang="ja-JP" altLang="en-US" dirty="0" smtClean="0">
                <a:solidFill>
                  <a:srgbClr val="0000CC"/>
                </a:solidFill>
              </a:rPr>
              <a:t> </a:t>
            </a:r>
            <a:r>
              <a:rPr lang="en-US" altLang="ja-JP" dirty="0" smtClean="0">
                <a:solidFill>
                  <a:srgbClr val="0000CC"/>
                </a:solidFill>
              </a:rPr>
              <a:t>&amp; </a:t>
            </a:r>
            <a:r>
              <a:rPr lang="en-US" altLang="ja-JP" dirty="0" err="1" smtClean="0">
                <a:solidFill>
                  <a:srgbClr val="0000CC"/>
                </a:solidFill>
              </a:rPr>
              <a:t>Godlowski</a:t>
            </a:r>
            <a:r>
              <a:rPr lang="en-US" altLang="ja-JP" dirty="0" smtClean="0">
                <a:solidFill>
                  <a:srgbClr val="0000CC"/>
                </a:solidFill>
              </a:rPr>
              <a:t> 2000; Mauch &amp; Sadler 2007)</a:t>
            </a:r>
          </a:p>
          <a:p>
            <a:pPr>
              <a:spcBef>
                <a:spcPct val="50000"/>
              </a:spcBef>
            </a:pPr>
            <a:endParaRPr lang="en-US" altLang="ja-JP" dirty="0" smtClean="0">
              <a:solidFill>
                <a:srgbClr val="0000CC"/>
              </a:solidFill>
            </a:endParaRPr>
          </a:p>
          <a:p>
            <a:pPr>
              <a:spcBef>
                <a:spcPct val="50000"/>
              </a:spcBef>
            </a:pPr>
            <a:r>
              <a:rPr lang="ja-JP" altLang="en-US" dirty="0" smtClean="0"/>
              <a:t>⇒この割合</a:t>
            </a:r>
            <a:r>
              <a:rPr lang="en-US" altLang="ja-JP" dirty="0" smtClean="0"/>
              <a:t>, </a:t>
            </a:r>
            <a:r>
              <a:rPr lang="ja-JP" altLang="en-US" dirty="0" smtClean="0"/>
              <a:t>あるいはそれぞれの成分は進化したか</a:t>
            </a:r>
            <a:r>
              <a:rPr lang="en-US" altLang="ja-JP" dirty="0" smtClean="0"/>
              <a:t>?</a:t>
            </a:r>
            <a:endParaRPr lang="en-US" altLang="ja-JP" dirty="0"/>
          </a:p>
        </p:txBody>
      </p:sp>
      <p:sp>
        <p:nvSpPr>
          <p:cNvPr id="6" name="正方形/長方形 5"/>
          <p:cNvSpPr/>
          <p:nvPr/>
        </p:nvSpPr>
        <p:spPr>
          <a:xfrm>
            <a:off x="922990" y="5919663"/>
            <a:ext cx="3264868" cy="461665"/>
          </a:xfrm>
          <a:prstGeom prst="rect">
            <a:avLst/>
          </a:prstGeom>
        </p:spPr>
        <p:txBody>
          <a:bodyPr wrap="none">
            <a:spAutoFit/>
          </a:bodyPr>
          <a:lstStyle/>
          <a:p>
            <a:r>
              <a:rPr lang="en-US" altLang="ja-JP" b="1" dirty="0" smtClean="0">
                <a:solidFill>
                  <a:srgbClr val="000000"/>
                </a:solidFill>
              </a:rPr>
              <a:t>(Mauch &amp; Sadler 2007)</a:t>
            </a:r>
            <a:endParaRPr lang="ja-JP" altLang="en-US" dirty="0"/>
          </a:p>
        </p:txBody>
      </p:sp>
      <p:pic>
        <p:nvPicPr>
          <p:cNvPr id="7" name="図 6" descr="mauch2007_fig12.gif"/>
          <p:cNvPicPr>
            <a:picLocks noChangeAspect="1"/>
          </p:cNvPicPr>
          <p:nvPr/>
        </p:nvPicPr>
        <p:blipFill>
          <a:blip r:embed="rId2" cstate="print"/>
          <a:stretch>
            <a:fillRect/>
          </a:stretch>
        </p:blipFill>
        <p:spPr>
          <a:xfrm>
            <a:off x="209808" y="1179835"/>
            <a:ext cx="5250323" cy="4680520"/>
          </a:xfrm>
          <a:prstGeom prst="rect">
            <a:avLst/>
          </a:prstGeom>
        </p:spPr>
      </p:pic>
      <p:sp>
        <p:nvSpPr>
          <p:cNvPr id="8" name="正方形/長方形 7"/>
          <p:cNvSpPr/>
          <p:nvPr/>
        </p:nvSpPr>
        <p:spPr>
          <a:xfrm>
            <a:off x="395536" y="764704"/>
            <a:ext cx="8352928" cy="461665"/>
          </a:xfrm>
          <a:prstGeom prst="rect">
            <a:avLst/>
          </a:prstGeom>
        </p:spPr>
        <p:txBody>
          <a:bodyPr wrap="square">
            <a:spAutoFit/>
          </a:bodyPr>
          <a:lstStyle/>
          <a:p>
            <a:pPr marL="457200" indent="-457200"/>
            <a:r>
              <a:rPr lang="en-US" altLang="ja-JP" dirty="0" smtClean="0">
                <a:solidFill>
                  <a:srgbClr val="0000CC"/>
                </a:solidFill>
              </a:rPr>
              <a:t>1.4</a:t>
            </a:r>
            <a:r>
              <a:rPr lang="ja-JP" altLang="en-US" dirty="0" smtClean="0">
                <a:solidFill>
                  <a:srgbClr val="0000CC"/>
                </a:solidFill>
              </a:rPr>
              <a:t> </a:t>
            </a:r>
            <a:r>
              <a:rPr lang="en-US" altLang="ja-JP" dirty="0" smtClean="0">
                <a:solidFill>
                  <a:srgbClr val="0000CC"/>
                </a:solidFill>
              </a:rPr>
              <a:t>GHz</a:t>
            </a:r>
            <a:r>
              <a:rPr lang="ja-JP" altLang="en-US" dirty="0" smtClean="0">
                <a:solidFill>
                  <a:srgbClr val="0000CC"/>
                </a:solidFill>
              </a:rPr>
              <a:t>連続波光度関数</a:t>
            </a:r>
            <a:endParaRPr lang="en-US" altLang="ja-JP" dirty="0" smtClean="0">
              <a:solidFill>
                <a:srgbClr val="0000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スクリーンショット 2015-02-24 13.39.02.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892635"/>
            <a:ext cx="4530073" cy="5259635"/>
          </a:xfrm>
          <a:prstGeom prst="rect">
            <a:avLst/>
          </a:prstGeom>
        </p:spPr>
      </p:pic>
      <p:sp>
        <p:nvSpPr>
          <p:cNvPr id="12" name="円/楕円 11"/>
          <p:cNvSpPr/>
          <p:nvPr/>
        </p:nvSpPr>
        <p:spPr>
          <a:xfrm>
            <a:off x="3485043" y="836474"/>
            <a:ext cx="1024759" cy="332828"/>
          </a:xfrm>
          <a:prstGeom prst="ellipse">
            <a:avLst/>
          </a:prstGeom>
          <a:noFill/>
          <a:ln w="3810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546856" y="764704"/>
            <a:ext cx="1731564" cy="461665"/>
          </a:xfrm>
          <a:prstGeom prst="rect">
            <a:avLst/>
          </a:prstGeom>
          <a:noFill/>
        </p:spPr>
        <p:txBody>
          <a:bodyPr wrap="none" rtlCol="0">
            <a:spAutoFit/>
          </a:bodyPr>
          <a:lstStyle/>
          <a:p>
            <a:r>
              <a:rPr lang="ja-JP" altLang="en-US" dirty="0" smtClean="0">
                <a:solidFill>
                  <a:srgbClr val="FF0000"/>
                </a:solidFill>
              </a:rPr>
              <a:t>星質量範囲</a:t>
            </a:r>
            <a:endParaRPr kumimoji="1" lang="ja-JP" altLang="en-US" dirty="0">
              <a:solidFill>
                <a:srgbClr val="FF0000"/>
              </a:solidFill>
            </a:endParaRPr>
          </a:p>
        </p:txBody>
      </p:sp>
      <p:pic>
        <p:nvPicPr>
          <p:cNvPr id="14" name="図 13" descr="スクリーンショット 2015-02-24 13.39.59.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30073" y="3334396"/>
            <a:ext cx="4518004" cy="2110828"/>
          </a:xfrm>
          <a:prstGeom prst="rect">
            <a:avLst/>
          </a:prstGeom>
        </p:spPr>
      </p:pic>
      <p:sp>
        <p:nvSpPr>
          <p:cNvPr id="15" name="テキスト ボックス 14"/>
          <p:cNvSpPr txBox="1"/>
          <p:nvPr/>
        </p:nvSpPr>
        <p:spPr>
          <a:xfrm>
            <a:off x="5305962" y="2801192"/>
            <a:ext cx="1781257" cy="461665"/>
          </a:xfrm>
          <a:prstGeom prst="rect">
            <a:avLst/>
          </a:prstGeom>
          <a:solidFill>
            <a:srgbClr val="000000"/>
          </a:solidFill>
        </p:spPr>
        <p:txBody>
          <a:bodyPr wrap="none" rtlCol="0">
            <a:spAutoFit/>
          </a:bodyPr>
          <a:lstStyle/>
          <a:p>
            <a:r>
              <a:rPr kumimoji="1" lang="en-US" altLang="ja-JP" sz="2400" b="1" dirty="0" smtClean="0">
                <a:solidFill>
                  <a:schemeClr val="bg1"/>
                </a:solidFill>
              </a:rPr>
              <a:t>HI</a:t>
            </a:r>
            <a:r>
              <a:rPr kumimoji="1" lang="ja-JP" altLang="en-US" sz="2400" b="1" dirty="0" smtClean="0">
                <a:solidFill>
                  <a:schemeClr val="bg1"/>
                </a:solidFill>
              </a:rPr>
              <a:t>質量関数</a:t>
            </a:r>
            <a:endParaRPr kumimoji="1" lang="ja-JP" altLang="en-US" sz="2400" b="1" dirty="0">
              <a:solidFill>
                <a:schemeClr val="bg1"/>
              </a:solidFill>
            </a:endParaRPr>
          </a:p>
        </p:txBody>
      </p:sp>
      <p:sp>
        <p:nvSpPr>
          <p:cNvPr id="16" name="曲折矢印 15"/>
          <p:cNvSpPr/>
          <p:nvPr/>
        </p:nvSpPr>
        <p:spPr>
          <a:xfrm rot="5400000">
            <a:off x="4708046" y="1163194"/>
            <a:ext cx="1330154" cy="1600393"/>
          </a:xfrm>
          <a:prstGeom prst="bent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テキスト ボックス 16"/>
          <p:cNvSpPr txBox="1"/>
          <p:nvPr/>
        </p:nvSpPr>
        <p:spPr>
          <a:xfrm>
            <a:off x="1562924" y="6279703"/>
            <a:ext cx="6000361" cy="461665"/>
          </a:xfrm>
          <a:prstGeom prst="rect">
            <a:avLst/>
          </a:prstGeom>
          <a:noFill/>
        </p:spPr>
        <p:txBody>
          <a:bodyPr wrap="none" rtlCol="0">
            <a:spAutoFit/>
          </a:bodyPr>
          <a:lstStyle/>
          <a:p>
            <a:r>
              <a:rPr kumimoji="1" lang="ja-JP" altLang="en-US" sz="2400" b="1" dirty="0" smtClean="0">
                <a:solidFill>
                  <a:srgbClr val="FF0000"/>
                </a:solidFill>
              </a:rPr>
              <a:t>銀河形成進化の理論に重要な制限を与える</a:t>
            </a:r>
            <a:r>
              <a:rPr kumimoji="1" lang="en-US" altLang="ja-JP" sz="2400" b="1" dirty="0" smtClean="0">
                <a:solidFill>
                  <a:srgbClr val="FF0000"/>
                </a:solidFill>
              </a:rPr>
              <a:t>!</a:t>
            </a:r>
            <a:endParaRPr kumimoji="1" lang="ja-JP" altLang="en-US" sz="2400" b="1" dirty="0">
              <a:solidFill>
                <a:srgbClr val="FF0000"/>
              </a:solidFill>
            </a:endParaRPr>
          </a:p>
        </p:txBody>
      </p:sp>
      <p:sp>
        <p:nvSpPr>
          <p:cNvPr id="18" name="Text Box 3"/>
          <p:cNvSpPr txBox="1">
            <a:spLocks noChangeArrowheads="1"/>
          </p:cNvSpPr>
          <p:nvPr/>
        </p:nvSpPr>
        <p:spPr bwMode="auto">
          <a:xfrm>
            <a:off x="395536" y="315918"/>
            <a:ext cx="8136903" cy="461665"/>
          </a:xfrm>
          <a:prstGeom prst="rect">
            <a:avLst/>
          </a:prstGeom>
          <a:noFill/>
          <a:ln w="9525">
            <a:noFill/>
            <a:miter lim="800000"/>
            <a:headEnd/>
            <a:tailEnd/>
          </a:ln>
        </p:spPr>
        <p:txBody>
          <a:bodyPr wrap="square">
            <a:spAutoFit/>
          </a:bodyPr>
          <a:lstStyle/>
          <a:p>
            <a:pPr marL="457200" indent="-457200"/>
            <a:r>
              <a:rPr lang="en-US" altLang="ja-JP" dirty="0" smtClean="0">
                <a:solidFill>
                  <a:srgbClr val="0000CC"/>
                </a:solidFill>
              </a:rPr>
              <a:t>HI</a:t>
            </a:r>
            <a:r>
              <a:rPr lang="ja-JP" altLang="en-US" dirty="0" smtClean="0">
                <a:solidFill>
                  <a:srgbClr val="0000CC"/>
                </a:solidFill>
              </a:rPr>
              <a:t>質量関数 </a:t>
            </a:r>
            <a:r>
              <a:rPr lang="en-US" altLang="ja-JP" dirty="0" smtClean="0">
                <a:solidFill>
                  <a:srgbClr val="0000CC"/>
                </a:solidFill>
              </a:rPr>
              <a:t>(GASS)</a:t>
            </a:r>
          </a:p>
        </p:txBody>
      </p:sp>
      <p:sp>
        <p:nvSpPr>
          <p:cNvPr id="19" name="正方形/長方形 18"/>
          <p:cNvSpPr/>
          <p:nvPr/>
        </p:nvSpPr>
        <p:spPr>
          <a:xfrm>
            <a:off x="5868144" y="5589240"/>
            <a:ext cx="3073277" cy="461665"/>
          </a:xfrm>
          <a:prstGeom prst="rect">
            <a:avLst/>
          </a:prstGeom>
        </p:spPr>
        <p:txBody>
          <a:bodyPr wrap="none">
            <a:spAutoFit/>
          </a:bodyPr>
          <a:lstStyle/>
          <a:p>
            <a:pPr marL="457200" indent="-457200"/>
            <a:r>
              <a:rPr lang="en-US" altLang="ja-JP" dirty="0" smtClean="0"/>
              <a:t>(</a:t>
            </a:r>
            <a:r>
              <a:rPr lang="en-US" altLang="ja-JP" dirty="0" err="1" smtClean="0"/>
              <a:t>Lemonias</a:t>
            </a:r>
            <a:r>
              <a:rPr lang="ja-JP" altLang="en-US" dirty="0" smtClean="0"/>
              <a:t> </a:t>
            </a:r>
            <a:r>
              <a:rPr lang="en-US" altLang="ja-JP" dirty="0" smtClean="0"/>
              <a:t>et al. 2013)</a:t>
            </a:r>
          </a:p>
        </p:txBody>
      </p:sp>
    </p:spTree>
    <p:extLst>
      <p:ext uri="{BB962C8B-B14F-4D97-AF65-F5344CB8AC3E}">
        <p14:creationId xmlns:p14="http://schemas.microsoft.com/office/powerpoint/2010/main" xmlns="" val="17675494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4572000" y="1052736"/>
            <a:ext cx="4392488" cy="1569660"/>
          </a:xfrm>
          <a:prstGeom prst="rect">
            <a:avLst/>
          </a:prstGeom>
          <a:noFill/>
          <a:ln w="38100" algn="ctr">
            <a:noFill/>
            <a:miter lim="800000"/>
            <a:headEnd/>
            <a:tailEnd/>
          </a:ln>
        </p:spPr>
        <p:txBody>
          <a:bodyPr wrap="square">
            <a:spAutoFit/>
          </a:bodyPr>
          <a:lstStyle/>
          <a:p>
            <a:pPr>
              <a:spcBef>
                <a:spcPct val="50000"/>
              </a:spcBef>
            </a:pPr>
            <a:r>
              <a:rPr lang="ja-JP" altLang="en-US" dirty="0" smtClean="0"/>
              <a:t>銀河計数から</a:t>
            </a:r>
            <a:r>
              <a:rPr lang="ja-JP" altLang="en-US" dirty="0" smtClean="0"/>
              <a:t>は</a:t>
            </a:r>
            <a:r>
              <a:rPr lang="en-US" altLang="ja-JP" dirty="0" smtClean="0"/>
              <a:t>, </a:t>
            </a:r>
            <a:r>
              <a:rPr lang="ja-JP" altLang="en-US" dirty="0" smtClean="0"/>
              <a:t>星形成銀河と</a:t>
            </a:r>
            <a:r>
              <a:rPr lang="en-US" altLang="ja-JP" dirty="0" smtClean="0"/>
              <a:t>AGN</a:t>
            </a:r>
            <a:r>
              <a:rPr lang="ja-JP" altLang="en-US" dirty="0" smtClean="0"/>
              <a:t>の電波での進化は異なっていることが示唆される</a:t>
            </a:r>
            <a:r>
              <a:rPr lang="en-US" altLang="ja-JP" dirty="0" smtClean="0"/>
              <a:t>(Takeuchi et al. 2001). </a:t>
            </a:r>
            <a:endParaRPr lang="en-US" altLang="ja-JP" dirty="0"/>
          </a:p>
        </p:txBody>
      </p:sp>
      <p:pic>
        <p:nvPicPr>
          <p:cNvPr id="5" name="図 4" descr="1.4GHz_counts.gif"/>
          <p:cNvPicPr>
            <a:picLocks noChangeAspect="1"/>
          </p:cNvPicPr>
          <p:nvPr/>
        </p:nvPicPr>
        <p:blipFill>
          <a:blip r:embed="rId2" cstate="print"/>
          <a:stretch>
            <a:fillRect/>
          </a:stretch>
        </p:blipFill>
        <p:spPr>
          <a:xfrm>
            <a:off x="144014" y="764703"/>
            <a:ext cx="4499994" cy="5916469"/>
          </a:xfrm>
          <a:prstGeom prst="rect">
            <a:avLst/>
          </a:prstGeom>
        </p:spPr>
      </p:pic>
      <p:sp>
        <p:nvSpPr>
          <p:cNvPr id="6" name="正方形/長方形 5"/>
          <p:cNvSpPr/>
          <p:nvPr/>
        </p:nvSpPr>
        <p:spPr>
          <a:xfrm>
            <a:off x="4314599" y="6165304"/>
            <a:ext cx="2993705" cy="461665"/>
          </a:xfrm>
          <a:prstGeom prst="rect">
            <a:avLst/>
          </a:prstGeom>
        </p:spPr>
        <p:txBody>
          <a:bodyPr wrap="none">
            <a:spAutoFit/>
          </a:bodyPr>
          <a:lstStyle/>
          <a:p>
            <a:r>
              <a:rPr lang="en-US" altLang="ja-JP" b="1" dirty="0" smtClean="0">
                <a:solidFill>
                  <a:srgbClr val="000000"/>
                </a:solidFill>
              </a:rPr>
              <a:t>(Takeuchi et al. 2001)</a:t>
            </a:r>
            <a:endParaRPr lang="ja-JP" altLang="en-US" dirty="0"/>
          </a:p>
        </p:txBody>
      </p:sp>
      <p:cxnSp>
        <p:nvCxnSpPr>
          <p:cNvPr id="8" name="直線矢印コネクタ 7"/>
          <p:cNvCxnSpPr>
            <a:stCxn id="15" idx="0"/>
          </p:cNvCxnSpPr>
          <p:nvPr/>
        </p:nvCxnSpPr>
        <p:spPr bwMode="auto">
          <a:xfrm flipH="1" flipV="1">
            <a:off x="2987824" y="3861048"/>
            <a:ext cx="3706316" cy="792088"/>
          </a:xfrm>
          <a:prstGeom prst="straightConnector1">
            <a:avLst/>
          </a:prstGeom>
          <a:noFill/>
          <a:ln w="25400" cap="flat" cmpd="sng" algn="ctr">
            <a:solidFill>
              <a:srgbClr val="FF0000"/>
            </a:solidFill>
            <a:prstDash val="solid"/>
            <a:round/>
            <a:headEnd type="none" w="med" len="med"/>
            <a:tailEnd type="arrow"/>
          </a:ln>
          <a:effectLst/>
        </p:spPr>
      </p:cxnSp>
      <p:cxnSp>
        <p:nvCxnSpPr>
          <p:cNvPr id="11" name="直線矢印コネクタ 10"/>
          <p:cNvCxnSpPr>
            <a:stCxn id="14" idx="0"/>
          </p:cNvCxnSpPr>
          <p:nvPr/>
        </p:nvCxnSpPr>
        <p:spPr bwMode="auto">
          <a:xfrm flipH="1" flipV="1">
            <a:off x="1835696" y="2420888"/>
            <a:ext cx="4824536" cy="1022628"/>
          </a:xfrm>
          <a:prstGeom prst="straightConnector1">
            <a:avLst/>
          </a:prstGeom>
          <a:noFill/>
          <a:ln w="25400" cap="flat" cmpd="sng" algn="ctr">
            <a:solidFill>
              <a:srgbClr val="0000CC"/>
            </a:solidFill>
            <a:prstDash val="solid"/>
            <a:round/>
            <a:headEnd type="none" w="med" len="med"/>
            <a:tailEnd type="arrow"/>
          </a:ln>
          <a:effectLst/>
        </p:spPr>
      </p:cxnSp>
      <p:sp>
        <p:nvSpPr>
          <p:cNvPr id="14" name="Text Box 9"/>
          <p:cNvSpPr txBox="1">
            <a:spLocks noChangeArrowheads="1"/>
          </p:cNvSpPr>
          <p:nvPr/>
        </p:nvSpPr>
        <p:spPr bwMode="auto">
          <a:xfrm>
            <a:off x="4572000" y="3443516"/>
            <a:ext cx="4176464" cy="461665"/>
          </a:xfrm>
          <a:prstGeom prst="rect">
            <a:avLst/>
          </a:prstGeom>
          <a:noFill/>
          <a:ln w="38100" algn="ctr">
            <a:noFill/>
            <a:miter lim="800000"/>
            <a:headEnd/>
            <a:tailEnd/>
          </a:ln>
        </p:spPr>
        <p:txBody>
          <a:bodyPr wrap="square">
            <a:spAutoFit/>
          </a:bodyPr>
          <a:lstStyle/>
          <a:p>
            <a:pPr algn="ctr">
              <a:spcBef>
                <a:spcPct val="50000"/>
              </a:spcBef>
            </a:pPr>
            <a:r>
              <a:rPr lang="ja-JP" altLang="en-US" dirty="0" smtClean="0">
                <a:solidFill>
                  <a:srgbClr val="0000CC"/>
                </a:solidFill>
              </a:rPr>
              <a:t>星形成銀河の銀河計数モデル</a:t>
            </a:r>
            <a:endParaRPr lang="en-US" altLang="ja-JP" dirty="0">
              <a:solidFill>
                <a:srgbClr val="0000CC"/>
              </a:solidFill>
            </a:endParaRPr>
          </a:p>
        </p:txBody>
      </p:sp>
      <p:sp>
        <p:nvSpPr>
          <p:cNvPr id="15" name="Text Box 9"/>
          <p:cNvSpPr txBox="1">
            <a:spLocks noChangeArrowheads="1"/>
          </p:cNvSpPr>
          <p:nvPr/>
        </p:nvSpPr>
        <p:spPr bwMode="auto">
          <a:xfrm>
            <a:off x="4567808" y="4653136"/>
            <a:ext cx="4252664" cy="1200329"/>
          </a:xfrm>
          <a:prstGeom prst="rect">
            <a:avLst/>
          </a:prstGeom>
          <a:noFill/>
          <a:ln w="38100" algn="ctr">
            <a:noFill/>
            <a:miter lim="800000"/>
            <a:headEnd/>
            <a:tailEnd/>
          </a:ln>
        </p:spPr>
        <p:txBody>
          <a:bodyPr wrap="square">
            <a:spAutoFit/>
          </a:bodyPr>
          <a:lstStyle/>
          <a:p>
            <a:pPr>
              <a:spcBef>
                <a:spcPct val="50000"/>
              </a:spcBef>
            </a:pPr>
            <a:r>
              <a:rPr lang="ja-JP" altLang="en-US" dirty="0" smtClean="0">
                <a:solidFill>
                  <a:srgbClr val="FF0000"/>
                </a:solidFill>
              </a:rPr>
              <a:t>観測される銀河計数</a:t>
            </a:r>
            <a:r>
              <a:rPr lang="en-US" altLang="ja-JP" dirty="0" smtClean="0">
                <a:solidFill>
                  <a:srgbClr val="FF0000"/>
                </a:solidFill>
              </a:rPr>
              <a:t>:</a:t>
            </a:r>
            <a:r>
              <a:rPr lang="ja-JP" altLang="en-US" dirty="0" smtClean="0">
                <a:solidFill>
                  <a:srgbClr val="FF0000"/>
                </a:solidFill>
              </a:rPr>
              <a:t>　明るい</a:t>
            </a:r>
            <a:r>
              <a:rPr lang="en-US" altLang="ja-JP" dirty="0" smtClean="0">
                <a:solidFill>
                  <a:srgbClr val="FF0000"/>
                </a:solidFill>
              </a:rPr>
              <a:t>flux</a:t>
            </a:r>
            <a:r>
              <a:rPr lang="ja-JP" altLang="en-US" dirty="0" smtClean="0">
                <a:solidFill>
                  <a:srgbClr val="FF0000"/>
                </a:solidFill>
              </a:rPr>
              <a:t>のカウントは</a:t>
            </a:r>
            <a:r>
              <a:rPr lang="en-US" altLang="ja-JP" dirty="0" smtClean="0">
                <a:solidFill>
                  <a:srgbClr val="FF0000"/>
                </a:solidFill>
              </a:rPr>
              <a:t>AGN (</a:t>
            </a:r>
            <a:r>
              <a:rPr lang="ja-JP" altLang="en-US" dirty="0" smtClean="0">
                <a:solidFill>
                  <a:srgbClr val="FF0000"/>
                </a:solidFill>
              </a:rPr>
              <a:t>電波銀河</a:t>
            </a:r>
            <a:r>
              <a:rPr lang="en-US" altLang="ja-JP" dirty="0" smtClean="0">
                <a:solidFill>
                  <a:srgbClr val="FF0000"/>
                </a:solidFill>
              </a:rPr>
              <a:t>)</a:t>
            </a:r>
            <a:r>
              <a:rPr lang="ja-JP" altLang="en-US" dirty="0" smtClean="0">
                <a:solidFill>
                  <a:srgbClr val="FF0000"/>
                </a:solidFill>
              </a:rPr>
              <a:t>の発達したローブが支配的</a:t>
            </a:r>
            <a:endParaRPr lang="en-US" altLang="ja-JP" dirty="0">
              <a:solidFill>
                <a:srgbClr val="FF0000"/>
              </a:solidFill>
            </a:endParaRPr>
          </a:p>
        </p:txBody>
      </p:sp>
      <p:sp>
        <p:nvSpPr>
          <p:cNvPr id="10" name="Text Box 3"/>
          <p:cNvSpPr txBox="1">
            <a:spLocks noChangeArrowheads="1"/>
          </p:cNvSpPr>
          <p:nvPr/>
        </p:nvSpPr>
        <p:spPr bwMode="auto">
          <a:xfrm>
            <a:off x="395536" y="315918"/>
            <a:ext cx="8136903" cy="461665"/>
          </a:xfrm>
          <a:prstGeom prst="rect">
            <a:avLst/>
          </a:prstGeom>
          <a:noFill/>
          <a:ln w="9525">
            <a:noFill/>
            <a:miter lim="800000"/>
            <a:headEnd/>
            <a:tailEnd/>
          </a:ln>
        </p:spPr>
        <p:txBody>
          <a:bodyPr wrap="square">
            <a:spAutoFit/>
          </a:bodyPr>
          <a:lstStyle/>
          <a:p>
            <a:pPr marL="457200" indent="-457200"/>
            <a:r>
              <a:rPr lang="ja-JP" altLang="en-US" dirty="0" smtClean="0">
                <a:solidFill>
                  <a:srgbClr val="0000CC"/>
                </a:solidFill>
              </a:rPr>
              <a:t>電波銀河計数</a:t>
            </a:r>
            <a:endParaRPr lang="en-US" altLang="ja-JP" dirty="0" smtClean="0">
              <a:solidFill>
                <a:srgbClr val="0000CC"/>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Ishikawa\デスクトップ\master_thesis\BTF.JPG"/>
          <p:cNvPicPr>
            <a:picLocks noChangeAspect="1" noChangeArrowheads="1"/>
          </p:cNvPicPr>
          <p:nvPr/>
        </p:nvPicPr>
        <p:blipFill>
          <a:blip r:embed="rId3" cstate="print"/>
          <a:srcRect/>
          <a:stretch>
            <a:fillRect/>
          </a:stretch>
        </p:blipFill>
        <p:spPr bwMode="auto">
          <a:xfrm>
            <a:off x="251520" y="1311151"/>
            <a:ext cx="5832648" cy="4236637"/>
          </a:xfrm>
          <a:prstGeom prst="rect">
            <a:avLst/>
          </a:prstGeom>
          <a:noFill/>
        </p:spPr>
      </p:pic>
      <p:grpSp>
        <p:nvGrpSpPr>
          <p:cNvPr id="2" name="グループ化 14"/>
          <p:cNvGrpSpPr/>
          <p:nvPr/>
        </p:nvGrpSpPr>
        <p:grpSpPr>
          <a:xfrm>
            <a:off x="6300192" y="2784682"/>
            <a:ext cx="2304256" cy="1008112"/>
            <a:chOff x="6601103" y="2454259"/>
            <a:chExt cx="2304256" cy="1008112"/>
          </a:xfrm>
        </p:grpSpPr>
        <p:sp>
          <p:nvSpPr>
            <p:cNvPr id="14" name="正方形/長方形 13"/>
            <p:cNvSpPr/>
            <p:nvPr/>
          </p:nvSpPr>
          <p:spPr>
            <a:xfrm>
              <a:off x="6601103" y="2454259"/>
              <a:ext cx="2304256" cy="1008112"/>
            </a:xfrm>
            <a:prstGeom prst="rect">
              <a:avLst/>
            </a:prstGeom>
            <a:solidFill>
              <a:srgbClr val="FF3300">
                <a:alpha val="20000"/>
              </a:srgbClr>
            </a:solidFill>
            <a:ln w="25400">
              <a:solidFill>
                <a:srgbClr val="FF0000"/>
              </a:solidFill>
            </a:ln>
          </p:spPr>
          <p:txBody>
            <a:bodyPr wrap="square" rtlCol="0" anchor="ctr">
              <a:noAutofit/>
            </a:bodyPr>
            <a:lstStyle/>
            <a:p>
              <a:pPr algn="ctr"/>
              <a:endParaRPr kumimoji="1" lang="ja-JP" altLang="en-US" b="1" dirty="0" smtClean="0"/>
            </a:p>
          </p:txBody>
        </p:sp>
        <p:pic>
          <p:nvPicPr>
            <p:cNvPr id="4098" name="Picture 2" descr="C:\Documents and Settings\Ishikawa\デスクトップ\便利アイテム\texclip\BTF論文\texclip20110728231626.png"/>
            <p:cNvPicPr>
              <a:picLocks noChangeAspect="1" noChangeArrowheads="1"/>
            </p:cNvPicPr>
            <p:nvPr/>
          </p:nvPicPr>
          <p:blipFill>
            <a:blip r:embed="rId4" cstate="print"/>
            <a:srcRect/>
            <a:stretch>
              <a:fillRect/>
            </a:stretch>
          </p:blipFill>
          <p:spPr bwMode="auto">
            <a:xfrm>
              <a:off x="6700182" y="2492896"/>
              <a:ext cx="1512168" cy="376083"/>
            </a:xfrm>
            <a:prstGeom prst="rect">
              <a:avLst/>
            </a:prstGeom>
            <a:noFill/>
          </p:spPr>
        </p:pic>
        <p:pic>
          <p:nvPicPr>
            <p:cNvPr id="4100" name="Picture 4" descr="C:\Documents and Settings\Ishikawa\デスクトップ\便利アイテム\texclip\BTF論文\texclip20110728233148.png"/>
            <p:cNvPicPr>
              <a:picLocks noChangeAspect="1" noChangeArrowheads="1"/>
            </p:cNvPicPr>
            <p:nvPr/>
          </p:nvPicPr>
          <p:blipFill>
            <a:blip r:embed="rId5" cstate="print"/>
            <a:srcRect/>
            <a:stretch>
              <a:fillRect/>
            </a:stretch>
          </p:blipFill>
          <p:spPr bwMode="auto">
            <a:xfrm>
              <a:off x="6720674" y="3108860"/>
              <a:ext cx="2099798" cy="227217"/>
            </a:xfrm>
            <a:prstGeom prst="rect">
              <a:avLst/>
            </a:prstGeom>
            <a:noFill/>
          </p:spPr>
        </p:pic>
      </p:grpSp>
      <p:sp>
        <p:nvSpPr>
          <p:cNvPr id="13" name="正方形/長方形 12"/>
          <p:cNvSpPr/>
          <p:nvPr/>
        </p:nvSpPr>
        <p:spPr>
          <a:xfrm>
            <a:off x="5965232" y="5081220"/>
            <a:ext cx="3143272" cy="461665"/>
          </a:xfrm>
          <a:prstGeom prst="rect">
            <a:avLst/>
          </a:prstGeom>
        </p:spPr>
        <p:txBody>
          <a:bodyPr wrap="square">
            <a:spAutoFit/>
          </a:bodyPr>
          <a:lstStyle/>
          <a:p>
            <a:r>
              <a:rPr lang="en-US" sz="2400" b="1" dirty="0" smtClean="0">
                <a:latin typeface="Times New Roman" pitchFamily="18" charset="0"/>
                <a:cs typeface="Times New Roman" pitchFamily="18" charset="0"/>
              </a:rPr>
              <a:t>(McGaugh et al. 2000)</a:t>
            </a:r>
            <a:endParaRPr lang="ja-JP" altLang="en-US" sz="2400" dirty="0">
              <a:latin typeface="Times New Roman" pitchFamily="18" charset="0"/>
              <a:cs typeface="Times New Roman" pitchFamily="18" charset="0"/>
            </a:endParaRPr>
          </a:p>
        </p:txBody>
      </p:sp>
      <p:sp>
        <p:nvSpPr>
          <p:cNvPr id="16" name="正方形/長方形 15"/>
          <p:cNvSpPr/>
          <p:nvPr/>
        </p:nvSpPr>
        <p:spPr>
          <a:xfrm>
            <a:off x="467544" y="5805264"/>
            <a:ext cx="8208912" cy="830997"/>
          </a:xfrm>
          <a:prstGeom prst="rect">
            <a:avLst/>
          </a:prstGeom>
        </p:spPr>
        <p:txBody>
          <a:bodyPr wrap="square">
            <a:spAutoFit/>
          </a:bodyPr>
          <a:lstStyle/>
          <a:p>
            <a:pPr lvl="0">
              <a:tabLst>
                <a:tab pos="411846" algn="l"/>
                <a:tab pos="826572" algn="l"/>
                <a:tab pos="1241298" algn="l"/>
                <a:tab pos="1656024" algn="l"/>
                <a:tab pos="2070751" algn="l"/>
                <a:tab pos="2485477" algn="l"/>
                <a:tab pos="2900203" algn="l"/>
                <a:tab pos="3314929" algn="l"/>
                <a:tab pos="3729655" algn="l"/>
                <a:tab pos="4144381" algn="l"/>
                <a:tab pos="4559107" algn="l"/>
                <a:tab pos="4973833" algn="l"/>
                <a:tab pos="5388560" algn="l"/>
                <a:tab pos="5803286" algn="l"/>
                <a:tab pos="6218012" algn="l"/>
                <a:tab pos="6632738" algn="l"/>
                <a:tab pos="7047464" algn="l"/>
                <a:tab pos="7462190" algn="l"/>
                <a:tab pos="7876916" algn="l"/>
                <a:tab pos="8291642" algn="l"/>
              </a:tabLst>
            </a:pPr>
            <a:r>
              <a:rPr lang="en-US" altLang="ja-JP" b="1" dirty="0" smtClean="0">
                <a:solidFill>
                  <a:srgbClr val="FF0000"/>
                </a:solidFill>
                <a:latin typeface="Times New Roman" pitchFamily="18" charset="0"/>
                <a:cs typeface="Times New Roman" pitchFamily="18" charset="0"/>
              </a:rPr>
              <a:t>HI mass</a:t>
            </a:r>
            <a:r>
              <a:rPr lang="ja-JP" altLang="en-US" b="1" dirty="0" smtClean="0">
                <a:solidFill>
                  <a:srgbClr val="FF0000"/>
                </a:solidFill>
                <a:latin typeface="Times New Roman" pitchFamily="18" charset="0"/>
                <a:cs typeface="Times New Roman" pitchFamily="18" charset="0"/>
              </a:rPr>
              <a:t>を考慮して</a:t>
            </a:r>
            <a:r>
              <a:rPr lang="en-US" altLang="ja-JP" b="1" dirty="0" smtClean="0">
                <a:solidFill>
                  <a:srgbClr val="FF0000"/>
                </a:solidFill>
                <a:latin typeface="Times New Roman" pitchFamily="18" charset="0"/>
                <a:cs typeface="Times New Roman" pitchFamily="18" charset="0"/>
              </a:rPr>
              <a:t>, </a:t>
            </a:r>
            <a:r>
              <a:rPr lang="ja-JP" altLang="en-US" b="1" dirty="0" smtClean="0">
                <a:solidFill>
                  <a:srgbClr val="FF0000"/>
                </a:solidFill>
                <a:latin typeface="Times New Roman" pitchFamily="18" charset="0"/>
                <a:cs typeface="Times New Roman" pitchFamily="18" charset="0"/>
              </a:rPr>
              <a:t>バリオン質量で</a:t>
            </a:r>
            <a:r>
              <a:rPr lang="en-US" altLang="ja-JP" b="1" dirty="0" smtClean="0">
                <a:solidFill>
                  <a:srgbClr val="FF0000"/>
                </a:solidFill>
                <a:latin typeface="Times New Roman" pitchFamily="18" charset="0"/>
                <a:cs typeface="Times New Roman" pitchFamily="18" charset="0"/>
              </a:rPr>
              <a:t>Tully-Fisher</a:t>
            </a:r>
            <a:r>
              <a:rPr lang="ja-JP" altLang="en-US" b="1" dirty="0" smtClean="0">
                <a:solidFill>
                  <a:srgbClr val="FF0000"/>
                </a:solidFill>
                <a:latin typeface="Times New Roman" pitchFamily="18" charset="0"/>
                <a:cs typeface="Times New Roman" pitchFamily="18" charset="0"/>
              </a:rPr>
              <a:t>関係を評価すると</a:t>
            </a:r>
            <a:r>
              <a:rPr lang="en-US" altLang="ja-JP" b="1" dirty="0" smtClean="0">
                <a:solidFill>
                  <a:srgbClr val="FF0000"/>
                </a:solidFill>
                <a:latin typeface="Times New Roman" pitchFamily="18" charset="0"/>
                <a:cs typeface="Times New Roman" pitchFamily="18" charset="0"/>
              </a:rPr>
              <a:t>, </a:t>
            </a:r>
            <a:r>
              <a:rPr lang="ja-JP" altLang="en-US" b="1" dirty="0" smtClean="0">
                <a:solidFill>
                  <a:srgbClr val="FF0000"/>
                </a:solidFill>
                <a:latin typeface="Times New Roman" pitchFamily="18" charset="0"/>
                <a:cs typeface="Times New Roman" pitchFamily="18" charset="0"/>
              </a:rPr>
              <a:t>線型性が回復する</a:t>
            </a:r>
            <a:r>
              <a:rPr lang="en-US" altLang="ja-JP" b="1" dirty="0" smtClean="0">
                <a:solidFill>
                  <a:srgbClr val="FF0000"/>
                </a:solidFill>
                <a:latin typeface="Times New Roman" pitchFamily="18" charset="0"/>
                <a:cs typeface="Times New Roman" pitchFamily="18" charset="0"/>
              </a:rPr>
              <a:t>(McGaugh et al. 2000). </a:t>
            </a:r>
          </a:p>
        </p:txBody>
      </p:sp>
      <p:sp>
        <p:nvSpPr>
          <p:cNvPr id="10" name="Text Box 3"/>
          <p:cNvSpPr txBox="1">
            <a:spLocks noChangeArrowheads="1"/>
          </p:cNvSpPr>
          <p:nvPr/>
        </p:nvSpPr>
        <p:spPr bwMode="auto">
          <a:xfrm>
            <a:off x="1282246" y="5199583"/>
            <a:ext cx="4297866" cy="461665"/>
          </a:xfrm>
          <a:prstGeom prst="rect">
            <a:avLst/>
          </a:prstGeom>
          <a:solidFill>
            <a:schemeClr val="bg1"/>
          </a:solidFill>
          <a:ln w="9525">
            <a:noFill/>
            <a:miter lim="800000"/>
            <a:headEnd/>
            <a:tailEnd/>
          </a:ln>
        </p:spPr>
        <p:txBody>
          <a:bodyPr wrap="square">
            <a:spAutoFit/>
          </a:bodyPr>
          <a:lstStyle/>
          <a:p>
            <a:pPr algn="ctr"/>
            <a:r>
              <a:rPr lang="en-US" altLang="ja-JP" b="1" dirty="0" smtClean="0"/>
              <a:t>Circular velocity</a:t>
            </a:r>
            <a:r>
              <a:rPr lang="ja-JP" altLang="en-US" b="1" dirty="0" smtClean="0"/>
              <a:t> </a:t>
            </a:r>
            <a:r>
              <a:rPr lang="en-US" altLang="ja-JP" b="1" dirty="0" smtClean="0"/>
              <a:t>[kms</a:t>
            </a:r>
            <a:r>
              <a:rPr lang="en-US" altLang="ja-JP" b="1" baseline="30000" dirty="0" smtClean="0"/>
              <a:t>-1</a:t>
            </a:r>
            <a:r>
              <a:rPr lang="en-US" altLang="ja-JP" b="1" dirty="0" smtClean="0"/>
              <a:t>]</a:t>
            </a:r>
          </a:p>
        </p:txBody>
      </p:sp>
      <p:sp>
        <p:nvSpPr>
          <p:cNvPr id="11" name="Text Box 3"/>
          <p:cNvSpPr txBox="1">
            <a:spLocks noChangeArrowheads="1"/>
          </p:cNvSpPr>
          <p:nvPr/>
        </p:nvSpPr>
        <p:spPr bwMode="auto">
          <a:xfrm rot="16200000">
            <a:off x="-1468881" y="2963834"/>
            <a:ext cx="3623015" cy="461665"/>
          </a:xfrm>
          <a:prstGeom prst="rect">
            <a:avLst/>
          </a:prstGeom>
          <a:solidFill>
            <a:schemeClr val="bg1"/>
          </a:solidFill>
          <a:ln w="9525">
            <a:noFill/>
            <a:miter lim="800000"/>
            <a:headEnd/>
            <a:tailEnd/>
          </a:ln>
        </p:spPr>
        <p:txBody>
          <a:bodyPr wrap="square">
            <a:spAutoFit/>
          </a:bodyPr>
          <a:lstStyle/>
          <a:p>
            <a:pPr algn="ctr"/>
            <a:r>
              <a:rPr lang="en-US" altLang="ja-JP" b="1" dirty="0" smtClean="0"/>
              <a:t>Stellar mass [M</a:t>
            </a:r>
            <a:r>
              <a:rPr lang="ja-JP" altLang="en-US" b="1" baseline="-25000" dirty="0" smtClean="0"/>
              <a:t>☉</a:t>
            </a:r>
            <a:r>
              <a:rPr lang="en-US" altLang="ja-JP" b="1" dirty="0" smtClean="0"/>
              <a:t>]</a:t>
            </a:r>
          </a:p>
        </p:txBody>
      </p:sp>
      <p:sp>
        <p:nvSpPr>
          <p:cNvPr id="17" name="Text Box 3"/>
          <p:cNvSpPr txBox="1">
            <a:spLocks noChangeArrowheads="1"/>
          </p:cNvSpPr>
          <p:nvPr/>
        </p:nvSpPr>
        <p:spPr bwMode="auto">
          <a:xfrm rot="16200000">
            <a:off x="1703664" y="2963834"/>
            <a:ext cx="3623015" cy="461665"/>
          </a:xfrm>
          <a:prstGeom prst="rect">
            <a:avLst/>
          </a:prstGeom>
          <a:solidFill>
            <a:schemeClr val="bg1"/>
          </a:solidFill>
          <a:ln w="9525">
            <a:noFill/>
            <a:miter lim="800000"/>
            <a:headEnd/>
            <a:tailEnd/>
          </a:ln>
        </p:spPr>
        <p:txBody>
          <a:bodyPr wrap="square">
            <a:spAutoFit/>
          </a:bodyPr>
          <a:lstStyle/>
          <a:p>
            <a:pPr algn="ctr"/>
            <a:r>
              <a:rPr lang="en-US" altLang="ja-JP" b="1" dirty="0" smtClean="0"/>
              <a:t>Total baryon mass [M</a:t>
            </a:r>
            <a:r>
              <a:rPr lang="ja-JP" altLang="en-US" b="1" baseline="-25000" dirty="0" smtClean="0"/>
              <a:t>☉</a:t>
            </a:r>
            <a:r>
              <a:rPr lang="en-US" altLang="ja-JP" b="1" dirty="0" smtClean="0"/>
              <a:t>]</a:t>
            </a:r>
          </a:p>
        </p:txBody>
      </p:sp>
      <p:sp>
        <p:nvSpPr>
          <p:cNvPr id="15"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3.3</a:t>
            </a:r>
            <a:r>
              <a:rPr kumimoji="0" lang="ja-JP" altLang="en-US" sz="2800" dirty="0" smtClean="0">
                <a:solidFill>
                  <a:srgbClr val="000066"/>
                </a:solidFill>
                <a:cs typeface="Times New Roman" pitchFamily="18" charset="0"/>
              </a:rPr>
              <a:t> 銀河のガスを含むスケーリング則</a:t>
            </a:r>
            <a:endParaRPr lang="en-US" altLang="ja-JP" sz="2800" dirty="0">
              <a:solidFill>
                <a:srgbClr val="000066"/>
              </a:solidFill>
              <a:cs typeface="Times New Roman" pitchFamily="18" charset="0"/>
            </a:endParaRPr>
          </a:p>
        </p:txBody>
      </p:sp>
      <p:sp>
        <p:nvSpPr>
          <p:cNvPr id="18" name="正方形/長方形 17"/>
          <p:cNvSpPr/>
          <p:nvPr/>
        </p:nvSpPr>
        <p:spPr>
          <a:xfrm>
            <a:off x="395536" y="764704"/>
            <a:ext cx="8352928" cy="461665"/>
          </a:xfrm>
          <a:prstGeom prst="rect">
            <a:avLst/>
          </a:prstGeom>
        </p:spPr>
        <p:txBody>
          <a:bodyPr wrap="square">
            <a:spAutoFit/>
          </a:bodyPr>
          <a:lstStyle/>
          <a:p>
            <a:pPr marL="457200" indent="-457200"/>
            <a:r>
              <a:rPr lang="en-US" altLang="ja-JP" dirty="0" smtClean="0">
                <a:solidFill>
                  <a:srgbClr val="0000CC"/>
                </a:solidFill>
              </a:rPr>
              <a:t>Baryonic Tully-Fisher (BTF) relation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42" descr="baryonicTF"/>
          <p:cNvPicPr>
            <a:picLocks noChangeAspect="1" noChangeArrowheads="1"/>
          </p:cNvPicPr>
          <p:nvPr/>
        </p:nvPicPr>
        <p:blipFill>
          <a:blip r:embed="rId4" cstate="print"/>
          <a:srcRect/>
          <a:stretch>
            <a:fillRect/>
          </a:stretch>
        </p:blipFill>
        <p:spPr bwMode="auto">
          <a:xfrm>
            <a:off x="5001765" y="1188881"/>
            <a:ext cx="4106739" cy="4082710"/>
          </a:xfrm>
          <a:prstGeom prst="rect">
            <a:avLst/>
          </a:prstGeom>
          <a:noFill/>
          <a:ln w="9525">
            <a:noFill/>
            <a:miter lim="800000"/>
            <a:headEnd/>
            <a:tailEnd/>
          </a:ln>
        </p:spPr>
      </p:pic>
      <p:sp>
        <p:nvSpPr>
          <p:cNvPr id="8199" name="正方形/長方形 8"/>
          <p:cNvSpPr>
            <a:spLocks noChangeArrowheads="1"/>
          </p:cNvSpPr>
          <p:nvPr/>
        </p:nvSpPr>
        <p:spPr bwMode="auto">
          <a:xfrm>
            <a:off x="467544" y="1124744"/>
            <a:ext cx="4680520" cy="3416320"/>
          </a:xfrm>
          <a:prstGeom prst="rect">
            <a:avLst/>
          </a:prstGeom>
          <a:noFill/>
          <a:ln w="9525">
            <a:noFill/>
            <a:miter lim="800000"/>
            <a:headEnd/>
            <a:tailEnd/>
          </a:ln>
        </p:spPr>
        <p:txBody>
          <a:bodyPr wrap="square">
            <a:spAutoFit/>
          </a:bodyPr>
          <a:lstStyle/>
          <a:p>
            <a:r>
              <a:rPr lang="en-US" altLang="ja-JP" b="1" dirty="0" smtClean="0"/>
              <a:t>The HI </a:t>
            </a:r>
            <a:r>
              <a:rPr lang="en-US" altLang="ja-JP" b="1" dirty="0" err="1" smtClean="0"/>
              <a:t>Parkes</a:t>
            </a:r>
            <a:r>
              <a:rPr lang="en-US" altLang="ja-JP" b="1" dirty="0" smtClean="0"/>
              <a:t> All Sky Survey (HIPASS)</a:t>
            </a:r>
            <a:r>
              <a:rPr lang="ja-JP" altLang="en-US" b="1" dirty="0" smtClean="0"/>
              <a:t>チームは</a:t>
            </a:r>
            <a:endParaRPr lang="en-US" altLang="ja-JP" b="1" dirty="0"/>
          </a:p>
          <a:p>
            <a:endParaRPr lang="en-US" altLang="ja-JP" b="1" dirty="0" smtClean="0"/>
          </a:p>
          <a:p>
            <a:endParaRPr lang="en-US" altLang="ja-JP" b="1" dirty="0" smtClean="0"/>
          </a:p>
          <a:p>
            <a:r>
              <a:rPr lang="ja-JP" altLang="en-US" b="1" dirty="0" smtClean="0"/>
              <a:t>を示した</a:t>
            </a:r>
            <a:r>
              <a:rPr lang="en-US" altLang="ja-JP" b="1" dirty="0" smtClean="0"/>
              <a:t>. </a:t>
            </a:r>
            <a:r>
              <a:rPr lang="ja-JP" altLang="en-US" b="1" dirty="0" smtClean="0"/>
              <a:t>これは光度に基づく</a:t>
            </a:r>
            <a:r>
              <a:rPr lang="ja-JP" altLang="en-US" dirty="0" smtClean="0"/>
              <a:t>古典的</a:t>
            </a:r>
            <a:r>
              <a:rPr lang="en-US" altLang="ja-JP" dirty="0" smtClean="0"/>
              <a:t>TF</a:t>
            </a:r>
            <a:r>
              <a:rPr lang="ja-JP" altLang="en-US" dirty="0" smtClean="0"/>
              <a:t>のスロープよりも急である</a:t>
            </a:r>
            <a:r>
              <a:rPr lang="en-US" altLang="ja-JP" dirty="0" smtClean="0"/>
              <a:t>. </a:t>
            </a:r>
            <a:r>
              <a:rPr lang="ja-JP" altLang="en-US" dirty="0" smtClean="0"/>
              <a:t>しかし</a:t>
            </a:r>
            <a:r>
              <a:rPr lang="en-US" altLang="ja-JP" dirty="0" smtClean="0"/>
              <a:t>, HIPASS</a:t>
            </a:r>
            <a:r>
              <a:rPr lang="ja-JP" altLang="en-US" dirty="0" smtClean="0"/>
              <a:t>は浅すぎて</a:t>
            </a:r>
            <a:r>
              <a:rPr lang="en-US" altLang="ja-JP" dirty="0" smtClean="0"/>
              <a:t>HI</a:t>
            </a:r>
            <a:r>
              <a:rPr lang="ja-JP" altLang="en-US" dirty="0" smtClean="0"/>
              <a:t> </a:t>
            </a:r>
            <a:r>
              <a:rPr lang="en-US" altLang="ja-JP" dirty="0" smtClean="0"/>
              <a:t>mass</a:t>
            </a:r>
            <a:r>
              <a:rPr lang="ja-JP" altLang="en-US" dirty="0" smtClean="0"/>
              <a:t>のレンジが小さく</a:t>
            </a:r>
            <a:r>
              <a:rPr lang="en-US" altLang="ja-JP" dirty="0" smtClean="0"/>
              <a:t>, </a:t>
            </a:r>
            <a:r>
              <a:rPr lang="ja-JP" altLang="en-US" dirty="0" smtClean="0"/>
              <a:t>結論は決定的ではない</a:t>
            </a:r>
            <a:r>
              <a:rPr lang="en-US" altLang="ja-JP" dirty="0" smtClean="0"/>
              <a:t>. </a:t>
            </a:r>
            <a:endParaRPr lang="en-US" altLang="ja-JP" b="1" dirty="0" smtClean="0"/>
          </a:p>
        </p:txBody>
      </p:sp>
      <p:graphicFrame>
        <p:nvGraphicFramePr>
          <p:cNvPr id="9" name="オブジェクト 8"/>
          <p:cNvGraphicFramePr>
            <a:graphicFrameLocks noChangeAspect="1"/>
          </p:cNvGraphicFramePr>
          <p:nvPr/>
        </p:nvGraphicFramePr>
        <p:xfrm>
          <a:off x="2037294" y="1988840"/>
          <a:ext cx="1094546" cy="457200"/>
        </p:xfrm>
        <a:graphic>
          <a:graphicData uri="http://schemas.openxmlformats.org/presentationml/2006/ole">
            <p:oleObj spid="_x0000_s1026" name="数式" r:id="rId5" imgW="596880" imgH="228600" progId="Equation.3">
              <p:embed/>
            </p:oleObj>
          </a:graphicData>
        </a:graphic>
      </p:graphicFrame>
      <p:sp>
        <p:nvSpPr>
          <p:cNvPr id="7" name="正方形/長方形 6"/>
          <p:cNvSpPr/>
          <p:nvPr/>
        </p:nvSpPr>
        <p:spPr>
          <a:xfrm>
            <a:off x="6505906" y="5271591"/>
            <a:ext cx="2638094" cy="461665"/>
          </a:xfrm>
          <a:prstGeom prst="rect">
            <a:avLst/>
          </a:prstGeom>
        </p:spPr>
        <p:txBody>
          <a:bodyPr wrap="none">
            <a:spAutoFit/>
          </a:bodyPr>
          <a:lstStyle/>
          <a:p>
            <a:r>
              <a:rPr lang="en-US" altLang="ja-JP" b="1" dirty="0" smtClean="0"/>
              <a:t>(Meyer et al. 2008)</a:t>
            </a:r>
            <a:endParaRPr lang="ja-JP" altLang="en-US" dirty="0"/>
          </a:p>
        </p:txBody>
      </p:sp>
      <p:sp>
        <p:nvSpPr>
          <p:cNvPr id="8" name="正方形/長方形 7"/>
          <p:cNvSpPr/>
          <p:nvPr/>
        </p:nvSpPr>
        <p:spPr>
          <a:xfrm>
            <a:off x="539552" y="6063679"/>
            <a:ext cx="8568952" cy="461665"/>
          </a:xfrm>
          <a:prstGeom prst="rect">
            <a:avLst/>
          </a:prstGeom>
        </p:spPr>
        <p:txBody>
          <a:bodyPr wrap="square">
            <a:spAutoFit/>
          </a:bodyPr>
          <a:lstStyle/>
          <a:p>
            <a:r>
              <a:rPr lang="fr-FR" altLang="ja-JP" b="1" dirty="0" smtClean="0">
                <a:latin typeface="+mn-lt"/>
              </a:rPr>
              <a:t>URL: </a:t>
            </a:r>
            <a:r>
              <a:rPr lang="fr-FR" altLang="ja-JP" dirty="0" smtClean="0">
                <a:latin typeface="Tw Cen MT Condensed Extra Bold" pitchFamily="34" charset="0"/>
              </a:rPr>
              <a:t>http://www.atnf.csiro.au/research/multibeam/release/</a:t>
            </a:r>
            <a:endParaRPr lang="ja-JP" altLang="en-US" dirty="0">
              <a:latin typeface="Tw Cen MT Condensed Extra Bold" pitchFamily="34" charset="0"/>
            </a:endParaRPr>
          </a:p>
        </p:txBody>
      </p:sp>
      <p:sp>
        <p:nvSpPr>
          <p:cNvPr id="12" name="正方形/長方形 11"/>
          <p:cNvSpPr/>
          <p:nvPr/>
        </p:nvSpPr>
        <p:spPr>
          <a:xfrm>
            <a:off x="503040" y="4653136"/>
            <a:ext cx="4789040" cy="1200329"/>
          </a:xfrm>
          <a:prstGeom prst="rect">
            <a:avLst/>
          </a:prstGeom>
        </p:spPr>
        <p:txBody>
          <a:bodyPr wrap="square">
            <a:spAutoFit/>
          </a:bodyPr>
          <a:lstStyle/>
          <a:p>
            <a:r>
              <a:rPr lang="ja-JP" altLang="en-US" b="1" dirty="0" smtClean="0">
                <a:solidFill>
                  <a:srgbClr val="FF0000"/>
                </a:solidFill>
              </a:rPr>
              <a:t>最近の研究では</a:t>
            </a:r>
            <a:r>
              <a:rPr lang="en-US" altLang="ja-JP" b="1" dirty="0" smtClean="0">
                <a:solidFill>
                  <a:srgbClr val="FF0000"/>
                </a:solidFill>
              </a:rPr>
              <a:t>, </a:t>
            </a:r>
            <a:r>
              <a:rPr lang="ja-JP" altLang="en-US" b="1" dirty="0" smtClean="0">
                <a:solidFill>
                  <a:srgbClr val="FF0000"/>
                </a:solidFill>
              </a:rPr>
              <a:t>小質量側で単一冪から下向きに外れるという研究結果もある</a:t>
            </a:r>
            <a:r>
              <a:rPr lang="en-US" altLang="ja-JP" b="1" dirty="0" smtClean="0">
                <a:solidFill>
                  <a:srgbClr val="FF0000"/>
                </a:solidFill>
              </a:rPr>
              <a:t>. </a:t>
            </a:r>
            <a:endParaRPr lang="en-US" altLang="ja-JP" b="1" dirty="0">
              <a:solidFill>
                <a:srgbClr val="FF0000"/>
              </a:solidFill>
            </a:endParaRPr>
          </a:p>
        </p:txBody>
      </p:sp>
      <p:sp>
        <p:nvSpPr>
          <p:cNvPr id="13" name="Text Box 3"/>
          <p:cNvSpPr txBox="1">
            <a:spLocks noChangeArrowheads="1"/>
          </p:cNvSpPr>
          <p:nvPr/>
        </p:nvSpPr>
        <p:spPr bwMode="auto">
          <a:xfrm>
            <a:off x="395536" y="315918"/>
            <a:ext cx="8136903" cy="461665"/>
          </a:xfrm>
          <a:prstGeom prst="rect">
            <a:avLst/>
          </a:prstGeom>
          <a:noFill/>
          <a:ln w="9525">
            <a:noFill/>
            <a:miter lim="800000"/>
            <a:headEnd/>
            <a:tailEnd/>
          </a:ln>
        </p:spPr>
        <p:txBody>
          <a:bodyPr wrap="square">
            <a:spAutoFit/>
          </a:bodyPr>
          <a:lstStyle/>
          <a:p>
            <a:pPr marL="457200" indent="-457200" algn="l"/>
            <a:r>
              <a:rPr lang="en-US" altLang="ja-JP" b="1" dirty="0" smtClean="0">
                <a:solidFill>
                  <a:srgbClr val="0000CC"/>
                </a:solidFill>
              </a:rPr>
              <a:t>Baryonic Tully-Fisher (BTF) relation: HIPASS result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スクリーンショット 2015-02-24 13.08.38.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899" y="2809752"/>
            <a:ext cx="3011265" cy="2373586"/>
          </a:xfrm>
          <a:prstGeom prst="rect">
            <a:avLst/>
          </a:prstGeom>
        </p:spPr>
      </p:pic>
      <p:pic>
        <p:nvPicPr>
          <p:cNvPr id="5" name="図 4" descr="スクリーンショット 2015-02-24 13.08.57.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26164" y="2809752"/>
            <a:ext cx="3000910" cy="2373089"/>
          </a:xfrm>
          <a:prstGeom prst="rect">
            <a:avLst/>
          </a:prstGeom>
        </p:spPr>
      </p:pic>
      <p:pic>
        <p:nvPicPr>
          <p:cNvPr id="6" name="図 5" descr="スクリーンショット 2015-02-24 13.09.37.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103286" y="2810248"/>
            <a:ext cx="2994303" cy="2373586"/>
          </a:xfrm>
          <a:prstGeom prst="rect">
            <a:avLst/>
          </a:prstGeom>
        </p:spPr>
      </p:pic>
      <p:sp>
        <p:nvSpPr>
          <p:cNvPr id="8" name="テキスト ボックス 7"/>
          <p:cNvSpPr txBox="1"/>
          <p:nvPr/>
        </p:nvSpPr>
        <p:spPr>
          <a:xfrm>
            <a:off x="467544" y="2852412"/>
            <a:ext cx="633507" cy="369332"/>
          </a:xfrm>
          <a:prstGeom prst="rect">
            <a:avLst/>
          </a:prstGeom>
          <a:noFill/>
        </p:spPr>
        <p:txBody>
          <a:bodyPr wrap="none" rtlCol="0">
            <a:spAutoFit/>
          </a:bodyPr>
          <a:lstStyle/>
          <a:p>
            <a:r>
              <a:rPr lang="en-US" altLang="ja-JP" sz="1800" b="1" dirty="0" smtClean="0"/>
              <a:t>BTF</a:t>
            </a:r>
            <a:endParaRPr lang="ja-JP" altLang="en-US" sz="1800" b="1" dirty="0"/>
          </a:p>
        </p:txBody>
      </p:sp>
      <p:sp>
        <p:nvSpPr>
          <p:cNvPr id="9" name="テキスト ボックス 8"/>
          <p:cNvSpPr txBox="1"/>
          <p:nvPr/>
        </p:nvSpPr>
        <p:spPr>
          <a:xfrm>
            <a:off x="3527095" y="2852412"/>
            <a:ext cx="595035" cy="369332"/>
          </a:xfrm>
          <a:prstGeom prst="rect">
            <a:avLst/>
          </a:prstGeom>
          <a:noFill/>
        </p:spPr>
        <p:txBody>
          <a:bodyPr wrap="none" rtlCol="0">
            <a:spAutoFit/>
          </a:bodyPr>
          <a:lstStyle/>
          <a:p>
            <a:r>
              <a:rPr lang="en-US" altLang="ja-JP" sz="1800" b="1" dirty="0" smtClean="0"/>
              <a:t>BFJ</a:t>
            </a:r>
            <a:endParaRPr lang="ja-JP" altLang="en-US" sz="1800" b="1" dirty="0"/>
          </a:p>
        </p:txBody>
      </p:sp>
      <p:sp>
        <p:nvSpPr>
          <p:cNvPr id="10" name="右矢印 9"/>
          <p:cNvSpPr/>
          <p:nvPr/>
        </p:nvSpPr>
        <p:spPr>
          <a:xfrm>
            <a:off x="5193862" y="4876786"/>
            <a:ext cx="2055657" cy="484632"/>
          </a:xfrm>
          <a:prstGeom prst="righ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角丸四角形吹き出し 11"/>
          <p:cNvSpPr/>
          <p:nvPr/>
        </p:nvSpPr>
        <p:spPr>
          <a:xfrm>
            <a:off x="3371389" y="5361418"/>
            <a:ext cx="2989587" cy="1091918"/>
          </a:xfrm>
          <a:prstGeom prst="wedgeRoundRectCallout">
            <a:avLst>
              <a:gd name="adj1" fmla="val 31023"/>
              <a:gd name="adj2" fmla="val -65312"/>
              <a:gd name="adj3" fmla="val 16667"/>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3" name="図 12" descr="スクリーンショット 2015-02-24 13.13.00.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87052" y="5426955"/>
            <a:ext cx="2758964" cy="962933"/>
          </a:xfrm>
          <a:prstGeom prst="rect">
            <a:avLst/>
          </a:prstGeom>
        </p:spPr>
      </p:pic>
      <p:sp>
        <p:nvSpPr>
          <p:cNvPr id="14" name="テキスト ボックス 13"/>
          <p:cNvSpPr txBox="1"/>
          <p:nvPr/>
        </p:nvSpPr>
        <p:spPr>
          <a:xfrm>
            <a:off x="351992" y="836712"/>
            <a:ext cx="8424936" cy="1938992"/>
          </a:xfrm>
          <a:prstGeom prst="rect">
            <a:avLst/>
          </a:prstGeom>
          <a:noFill/>
        </p:spPr>
        <p:txBody>
          <a:bodyPr wrap="square" rtlCol="0">
            <a:spAutoFit/>
          </a:bodyPr>
          <a:lstStyle/>
          <a:p>
            <a:pPr marL="285750" indent="-285750">
              <a:buFontTx/>
              <a:buChar char="-"/>
            </a:pPr>
            <a:r>
              <a:rPr lang="en-US" altLang="ja-JP" sz="2400" b="1" dirty="0" smtClean="0">
                <a:solidFill>
                  <a:srgbClr val="FF0000"/>
                </a:solidFill>
              </a:rPr>
              <a:t>Baryonic Faber-Jackson relation (BFJ)</a:t>
            </a:r>
            <a:r>
              <a:rPr lang="ja-JP" altLang="en-US" dirty="0" smtClean="0"/>
              <a:t>は</a:t>
            </a:r>
            <a:r>
              <a:rPr lang="en-US" altLang="ja-JP" sz="2400" b="1" dirty="0" smtClean="0"/>
              <a:t>BTF</a:t>
            </a:r>
            <a:r>
              <a:rPr lang="ja-JP" altLang="en-US" sz="2400" b="1" dirty="0" smtClean="0"/>
              <a:t>と比べ分散が小さい</a:t>
            </a:r>
            <a:endParaRPr lang="en-US" altLang="ja-JP" sz="2400" b="1" dirty="0" smtClean="0"/>
          </a:p>
          <a:p>
            <a:pPr marL="285750" indent="-285750">
              <a:buFontTx/>
              <a:buChar char="-"/>
            </a:pPr>
            <a:r>
              <a:rPr lang="ja-JP" altLang="en-US" dirty="0" smtClean="0"/>
              <a:t>銀河の中心集中度で補正した</a:t>
            </a:r>
            <a:r>
              <a:rPr lang="ja-JP" altLang="en-US" sz="2400" b="1" dirty="0" smtClean="0"/>
              <a:t>速度分散</a:t>
            </a:r>
            <a:r>
              <a:rPr lang="en-US" altLang="ja-JP" dirty="0" smtClean="0"/>
              <a:t>σ </a:t>
            </a:r>
            <a:r>
              <a:rPr lang="ja-JP" altLang="en-US" dirty="0" smtClean="0"/>
              <a:t>を用いると、</a:t>
            </a:r>
            <a:r>
              <a:rPr lang="en-US" altLang="ja-JP" dirty="0" smtClean="0"/>
              <a:t>BFJ</a:t>
            </a:r>
            <a:r>
              <a:rPr lang="ja-JP" altLang="en-US" dirty="0" smtClean="0"/>
              <a:t>はさらに分散が小さくなる。この関係は銀河の形態、傾き、ガス量によらない。</a:t>
            </a:r>
            <a:endParaRPr lang="ja-JP" altLang="en-US" sz="2400" b="1" dirty="0"/>
          </a:p>
        </p:txBody>
      </p:sp>
      <p:sp>
        <p:nvSpPr>
          <p:cNvPr id="15" name="正方形/長方形 14"/>
          <p:cNvSpPr/>
          <p:nvPr/>
        </p:nvSpPr>
        <p:spPr>
          <a:xfrm>
            <a:off x="596236" y="5373216"/>
            <a:ext cx="2181232" cy="6606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800" dirty="0" smtClean="0"/>
              <a:t>傾きに起因する分散が大きい</a:t>
            </a:r>
            <a:endParaRPr kumimoji="1" lang="ja-JP" altLang="en-US" sz="1800" dirty="0"/>
          </a:p>
        </p:txBody>
      </p:sp>
      <p:sp>
        <p:nvSpPr>
          <p:cNvPr id="16" name="左右矢印 15"/>
          <p:cNvSpPr/>
          <p:nvPr/>
        </p:nvSpPr>
        <p:spPr>
          <a:xfrm>
            <a:off x="1164897" y="3596342"/>
            <a:ext cx="1216152" cy="484632"/>
          </a:xfrm>
          <a:prstGeom prst="leftRightArrow">
            <a:avLst/>
          </a:prstGeom>
          <a:solidFill>
            <a:schemeClr val="tx1">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595559" y="2858427"/>
            <a:ext cx="1648849" cy="369332"/>
          </a:xfrm>
          <a:prstGeom prst="rect">
            <a:avLst/>
          </a:prstGeom>
          <a:noFill/>
        </p:spPr>
        <p:txBody>
          <a:bodyPr wrap="none" rtlCol="0">
            <a:spAutoFit/>
          </a:bodyPr>
          <a:lstStyle/>
          <a:p>
            <a:r>
              <a:rPr lang="en-US" altLang="ja-JP" sz="1800" b="1" dirty="0" smtClean="0"/>
              <a:t>Corrected BFJ</a:t>
            </a:r>
            <a:endParaRPr lang="ja-JP" altLang="en-US" sz="1800" b="1" dirty="0"/>
          </a:p>
        </p:txBody>
      </p:sp>
      <p:sp>
        <p:nvSpPr>
          <p:cNvPr id="19" name="正方形/長方形 18"/>
          <p:cNvSpPr/>
          <p:nvPr/>
        </p:nvSpPr>
        <p:spPr>
          <a:xfrm>
            <a:off x="7248018" y="5506346"/>
            <a:ext cx="1284422" cy="41990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800" dirty="0" smtClean="0">
                <a:solidFill>
                  <a:srgbClr val="FFFF00"/>
                </a:solidFill>
              </a:rPr>
              <a:t>分散が小</a:t>
            </a:r>
            <a:endParaRPr kumimoji="1" lang="ja-JP" altLang="en-US" sz="1800" dirty="0">
              <a:solidFill>
                <a:srgbClr val="FFFF00"/>
              </a:solidFill>
            </a:endParaRPr>
          </a:p>
        </p:txBody>
      </p:sp>
      <p:sp>
        <p:nvSpPr>
          <p:cNvPr id="20" name="Text Box 3"/>
          <p:cNvSpPr txBox="1">
            <a:spLocks noChangeArrowheads="1"/>
          </p:cNvSpPr>
          <p:nvPr/>
        </p:nvSpPr>
        <p:spPr bwMode="auto">
          <a:xfrm>
            <a:off x="395536" y="315918"/>
            <a:ext cx="8136903" cy="461665"/>
          </a:xfrm>
          <a:prstGeom prst="rect">
            <a:avLst/>
          </a:prstGeom>
          <a:noFill/>
          <a:ln w="9525">
            <a:noFill/>
            <a:miter lim="800000"/>
            <a:headEnd/>
            <a:tailEnd/>
          </a:ln>
        </p:spPr>
        <p:txBody>
          <a:bodyPr wrap="square">
            <a:spAutoFit/>
          </a:bodyPr>
          <a:lstStyle/>
          <a:p>
            <a:r>
              <a:rPr lang="en-US" altLang="ja-JP" dirty="0" smtClean="0">
                <a:solidFill>
                  <a:srgbClr val="0000CC"/>
                </a:solidFill>
              </a:rPr>
              <a:t>Scaling relations in GASS</a:t>
            </a:r>
            <a:endParaRPr lang="ja-JP" altLang="en-US" dirty="0">
              <a:solidFill>
                <a:srgbClr val="0000CC"/>
              </a:solidFill>
            </a:endParaRPr>
          </a:p>
        </p:txBody>
      </p:sp>
      <p:sp>
        <p:nvSpPr>
          <p:cNvPr id="21" name="正方形/長方形 20"/>
          <p:cNvSpPr/>
          <p:nvPr/>
        </p:nvSpPr>
        <p:spPr>
          <a:xfrm>
            <a:off x="179512" y="6279703"/>
            <a:ext cx="3158237" cy="461665"/>
          </a:xfrm>
          <a:prstGeom prst="rect">
            <a:avLst/>
          </a:prstGeom>
        </p:spPr>
        <p:txBody>
          <a:bodyPr wrap="none">
            <a:spAutoFit/>
          </a:bodyPr>
          <a:lstStyle/>
          <a:p>
            <a:r>
              <a:rPr lang="en-US" altLang="ja-JP" dirty="0" smtClean="0"/>
              <a:t>(</a:t>
            </a:r>
            <a:r>
              <a:rPr lang="en-US" altLang="ja-JP" dirty="0" err="1" smtClean="0"/>
              <a:t>Cantinella</a:t>
            </a:r>
            <a:r>
              <a:rPr lang="ja-JP" altLang="en-US" dirty="0" smtClean="0"/>
              <a:t> </a:t>
            </a:r>
            <a:r>
              <a:rPr lang="en-US" altLang="ja-JP" dirty="0" smtClean="0"/>
              <a:t>et al. 2012)</a:t>
            </a:r>
            <a:endParaRPr lang="ja-JP" altLang="en-US" dirty="0"/>
          </a:p>
        </p:txBody>
      </p:sp>
    </p:spTree>
    <p:extLst>
      <p:ext uri="{BB962C8B-B14F-4D97-AF65-F5344CB8AC3E}">
        <p14:creationId xmlns:p14="http://schemas.microsoft.com/office/powerpoint/2010/main" xmlns="" val="1759810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2"/>
          <p:cNvSpPr txBox="1">
            <a:spLocks noChangeArrowheads="1"/>
          </p:cNvSpPr>
          <p:nvPr/>
        </p:nvSpPr>
        <p:spPr bwMode="auto">
          <a:xfrm>
            <a:off x="591389" y="6207695"/>
            <a:ext cx="3116515" cy="461665"/>
          </a:xfrm>
          <a:prstGeom prst="rect">
            <a:avLst/>
          </a:prstGeom>
          <a:noFill/>
          <a:ln w="9525">
            <a:noFill/>
            <a:miter lim="800000"/>
            <a:headEnd/>
            <a:tailEnd/>
          </a:ln>
        </p:spPr>
        <p:txBody>
          <a:bodyPr wrap="square">
            <a:spAutoFit/>
          </a:bodyPr>
          <a:lstStyle/>
          <a:p>
            <a:r>
              <a:rPr lang="en-US" altLang="ja-JP" b="1" dirty="0" smtClean="0"/>
              <a:t>(McGaugh et al. 2010)</a:t>
            </a:r>
            <a:endParaRPr lang="en-US" altLang="ja-JP" b="1" dirty="0">
              <a:solidFill>
                <a:schemeClr val="accent2"/>
              </a:solidFill>
            </a:endParaRPr>
          </a:p>
        </p:txBody>
      </p:sp>
      <p:sp>
        <p:nvSpPr>
          <p:cNvPr id="8198" name="Text Box 43"/>
          <p:cNvSpPr txBox="1">
            <a:spLocks noChangeArrowheads="1"/>
          </p:cNvSpPr>
          <p:nvPr/>
        </p:nvSpPr>
        <p:spPr bwMode="auto">
          <a:xfrm>
            <a:off x="4499992" y="5800624"/>
            <a:ext cx="3605282" cy="461665"/>
          </a:xfrm>
          <a:prstGeom prst="rect">
            <a:avLst/>
          </a:prstGeom>
          <a:noFill/>
          <a:ln w="25400">
            <a:solidFill>
              <a:srgbClr val="FF0000"/>
            </a:solidFill>
            <a:miter lim="800000"/>
            <a:headEnd/>
            <a:tailEnd/>
          </a:ln>
        </p:spPr>
        <p:txBody>
          <a:bodyPr wrap="none">
            <a:spAutoFit/>
          </a:bodyPr>
          <a:lstStyle/>
          <a:p>
            <a:r>
              <a:rPr lang="en-US" altLang="ja-JP" b="1" dirty="0"/>
              <a:t>Toward lower </a:t>
            </a:r>
            <a:r>
              <a:rPr lang="en-US" altLang="ja-JP" b="1" dirty="0" smtClean="0"/>
              <a:t>HI </a:t>
            </a:r>
            <a:r>
              <a:rPr lang="en-US" altLang="ja-JP" b="1" dirty="0"/>
              <a:t>masses!</a:t>
            </a:r>
          </a:p>
        </p:txBody>
      </p:sp>
      <p:sp>
        <p:nvSpPr>
          <p:cNvPr id="8199" name="正方形/長方形 8"/>
          <p:cNvSpPr>
            <a:spLocks noChangeArrowheads="1"/>
          </p:cNvSpPr>
          <p:nvPr/>
        </p:nvSpPr>
        <p:spPr bwMode="auto">
          <a:xfrm>
            <a:off x="3924746" y="1412776"/>
            <a:ext cx="5111750" cy="4154984"/>
          </a:xfrm>
          <a:prstGeom prst="rect">
            <a:avLst/>
          </a:prstGeom>
          <a:noFill/>
          <a:ln w="9525">
            <a:noFill/>
            <a:miter lim="800000"/>
            <a:headEnd/>
            <a:tailEnd/>
          </a:ln>
        </p:spPr>
        <p:txBody>
          <a:bodyPr>
            <a:spAutoFit/>
          </a:bodyPr>
          <a:lstStyle/>
          <a:p>
            <a:r>
              <a:rPr lang="ja-JP" altLang="en-US" b="1" dirty="0" smtClean="0"/>
              <a:t>拡張された</a:t>
            </a:r>
            <a:r>
              <a:rPr lang="en-US" altLang="ja-JP" b="1" dirty="0" smtClean="0"/>
              <a:t>BTF</a:t>
            </a:r>
            <a:r>
              <a:rPr lang="ja-JP" altLang="en-US" b="1" dirty="0" smtClean="0"/>
              <a:t>では</a:t>
            </a:r>
            <a:r>
              <a:rPr lang="en-US" altLang="ja-JP" b="1" dirty="0" smtClean="0"/>
              <a:t>, </a:t>
            </a:r>
            <a:r>
              <a:rPr lang="ja-JP" altLang="en-US" b="1" dirty="0" smtClean="0"/>
              <a:t>矮小楕円体銀河</a:t>
            </a:r>
            <a:r>
              <a:rPr lang="en-US" altLang="ja-JP" b="1" dirty="0" smtClean="0"/>
              <a:t>, </a:t>
            </a:r>
            <a:r>
              <a:rPr lang="ja-JP" altLang="en-US" b="1" dirty="0" smtClean="0"/>
              <a:t>通常銀河</a:t>
            </a:r>
            <a:r>
              <a:rPr lang="en-US" altLang="ja-JP" b="1" dirty="0" smtClean="0"/>
              <a:t>, </a:t>
            </a:r>
            <a:r>
              <a:rPr lang="ja-JP" altLang="en-US" b="1" dirty="0" smtClean="0"/>
              <a:t>銀河団の順に速度</a:t>
            </a:r>
            <a:r>
              <a:rPr lang="en-US" altLang="ja-JP" b="1" dirty="0" smtClean="0"/>
              <a:t>-</a:t>
            </a:r>
            <a:r>
              <a:rPr lang="ja-JP" altLang="en-US" b="1" dirty="0" smtClean="0"/>
              <a:t>バリオン質量関係のスロープが浅くなる</a:t>
            </a:r>
            <a:r>
              <a:rPr lang="en-US" altLang="ja-JP" b="1" dirty="0" smtClean="0"/>
              <a:t>(clusters:  violet symbols, giant galaxies: blue symbols, and dwarf spheroidals: red symbols). </a:t>
            </a:r>
          </a:p>
          <a:p>
            <a:endParaRPr lang="en-US" altLang="ja-JP" b="1" dirty="0" smtClean="0"/>
          </a:p>
          <a:p>
            <a:r>
              <a:rPr lang="ja-JP" altLang="en-US" b="1" dirty="0" smtClean="0">
                <a:solidFill>
                  <a:srgbClr val="FF0000"/>
                </a:solidFill>
              </a:rPr>
              <a:t>⇒ </a:t>
            </a:r>
            <a:r>
              <a:rPr lang="en-US" altLang="ja-JP" b="1" dirty="0" smtClean="0">
                <a:solidFill>
                  <a:srgbClr val="FF0000"/>
                </a:solidFill>
              </a:rPr>
              <a:t>Feedback</a:t>
            </a:r>
            <a:r>
              <a:rPr lang="ja-JP" altLang="en-US" b="1" dirty="0" smtClean="0">
                <a:solidFill>
                  <a:srgbClr val="FF0000"/>
                </a:solidFill>
              </a:rPr>
              <a:t>の効果</a:t>
            </a:r>
            <a:r>
              <a:rPr lang="en-US" altLang="ja-JP" b="1" dirty="0" smtClean="0">
                <a:solidFill>
                  <a:srgbClr val="FF0000"/>
                </a:solidFill>
              </a:rPr>
              <a:t>?</a:t>
            </a:r>
          </a:p>
          <a:p>
            <a:endParaRPr lang="en-US" altLang="ja-JP" b="1" dirty="0" smtClean="0"/>
          </a:p>
          <a:p>
            <a:r>
              <a:rPr lang="ja-JP" altLang="en-US" b="1" dirty="0" smtClean="0">
                <a:solidFill>
                  <a:srgbClr val="0000CC"/>
                </a:solidFill>
              </a:rPr>
              <a:t>しかし</a:t>
            </a:r>
            <a:r>
              <a:rPr lang="en-US" altLang="ja-JP" b="1" dirty="0" smtClean="0">
                <a:solidFill>
                  <a:srgbClr val="0000CC"/>
                </a:solidFill>
              </a:rPr>
              <a:t>, </a:t>
            </a:r>
            <a:r>
              <a:rPr lang="ja-JP" altLang="en-US" b="1" dirty="0" smtClean="0">
                <a:solidFill>
                  <a:srgbClr val="0000CC"/>
                </a:solidFill>
              </a:rPr>
              <a:t>現状ではガスリッチな矮小銀河がサンプルから漏れている</a:t>
            </a:r>
            <a:r>
              <a:rPr lang="en-US" altLang="ja-JP" b="1" dirty="0" smtClean="0">
                <a:solidFill>
                  <a:srgbClr val="0000CC"/>
                </a:solidFill>
              </a:rPr>
              <a:t>. </a:t>
            </a:r>
            <a:endParaRPr lang="en-US" altLang="ja-JP" b="1" dirty="0">
              <a:solidFill>
                <a:srgbClr val="0000CC"/>
              </a:solidFill>
            </a:endParaRPr>
          </a:p>
        </p:txBody>
      </p:sp>
      <p:pic>
        <p:nvPicPr>
          <p:cNvPr id="8" name="図 7" descr="apjl334345f1_hr.jpg"/>
          <p:cNvPicPr>
            <a:picLocks noChangeAspect="1"/>
          </p:cNvPicPr>
          <p:nvPr/>
        </p:nvPicPr>
        <p:blipFill>
          <a:blip r:embed="rId3" cstate="print"/>
          <a:stretch>
            <a:fillRect/>
          </a:stretch>
        </p:blipFill>
        <p:spPr>
          <a:xfrm>
            <a:off x="251520" y="908720"/>
            <a:ext cx="3456384" cy="5287855"/>
          </a:xfrm>
          <a:prstGeom prst="rect">
            <a:avLst/>
          </a:prstGeom>
        </p:spPr>
      </p:pic>
      <p:sp>
        <p:nvSpPr>
          <p:cNvPr id="9" name="Text Box 3"/>
          <p:cNvSpPr txBox="1">
            <a:spLocks noChangeArrowheads="1"/>
          </p:cNvSpPr>
          <p:nvPr/>
        </p:nvSpPr>
        <p:spPr bwMode="auto">
          <a:xfrm>
            <a:off x="395536" y="315918"/>
            <a:ext cx="8424936" cy="461665"/>
          </a:xfrm>
          <a:prstGeom prst="rect">
            <a:avLst/>
          </a:prstGeom>
          <a:noFill/>
          <a:ln w="9525">
            <a:noFill/>
            <a:miter lim="800000"/>
            <a:headEnd/>
            <a:tailEnd/>
          </a:ln>
        </p:spPr>
        <p:txBody>
          <a:bodyPr wrap="square">
            <a:spAutoFit/>
          </a:bodyPr>
          <a:lstStyle/>
          <a:p>
            <a:pPr marL="457200" indent="-457200"/>
            <a:r>
              <a:rPr lang="en-US" altLang="ja-JP" b="1" dirty="0" smtClean="0">
                <a:solidFill>
                  <a:srgbClr val="0000CC"/>
                </a:solidFill>
              </a:rPr>
              <a:t>The “extended” BTF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MB_Timeline150"/>
          <p:cNvPicPr>
            <a:picLocks noChangeAspect="1" noChangeArrowheads="1"/>
          </p:cNvPicPr>
          <p:nvPr/>
        </p:nvPicPr>
        <p:blipFill>
          <a:blip r:embed="rId2" cstate="print"/>
          <a:srcRect l="13651" t="14624" r="10904" b="23798"/>
          <a:stretch>
            <a:fillRect/>
          </a:stretch>
        </p:blipFill>
        <p:spPr bwMode="auto">
          <a:xfrm>
            <a:off x="425450" y="1442045"/>
            <a:ext cx="8280400" cy="4867275"/>
          </a:xfrm>
          <a:prstGeom prst="rect">
            <a:avLst/>
          </a:prstGeom>
          <a:noFill/>
          <a:ln w="9525">
            <a:noFill/>
            <a:miter lim="800000"/>
            <a:headEnd/>
            <a:tailEnd/>
          </a:ln>
        </p:spPr>
      </p:pic>
      <p:sp>
        <p:nvSpPr>
          <p:cNvPr id="5" name="円/楕円 4"/>
          <p:cNvSpPr/>
          <p:nvPr/>
        </p:nvSpPr>
        <p:spPr bwMode="auto">
          <a:xfrm>
            <a:off x="2143108" y="3023172"/>
            <a:ext cx="285752" cy="2071702"/>
          </a:xfrm>
          <a:prstGeom prst="ellipse">
            <a:avLst/>
          </a:prstGeom>
          <a:noFill/>
          <a:ln w="63500" cap="flat" cmpd="sng" algn="ctr">
            <a:solidFill>
              <a:srgbClr val="FFFF00"/>
            </a:solidFill>
            <a:prstDash val="solid"/>
            <a:round/>
            <a:headEnd type="none" w="med" len="med"/>
            <a:tailEnd type="none" w="med" len="med"/>
          </a:ln>
          <a:effectLst/>
          <a:scene3d>
            <a:camera prst="orthographicFront">
              <a:rot lat="0" lon="0" rev="21420000"/>
            </a:camera>
            <a:lightRig rig="threePt" dir="t"/>
          </a:scene3d>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 name="Text Box 32"/>
          <p:cNvSpPr txBox="1">
            <a:spLocks noChangeArrowheads="1"/>
          </p:cNvSpPr>
          <p:nvPr/>
        </p:nvSpPr>
        <p:spPr bwMode="auto">
          <a:xfrm>
            <a:off x="2500298" y="4369945"/>
            <a:ext cx="4786346" cy="1569660"/>
          </a:xfrm>
          <a:prstGeom prst="rect">
            <a:avLst/>
          </a:prstGeom>
          <a:solidFill>
            <a:schemeClr val="bg1"/>
          </a:solidFill>
          <a:ln w="63500">
            <a:solidFill>
              <a:srgbClr val="FFFF00"/>
            </a:solidFill>
            <a:miter lim="800000"/>
            <a:headEnd/>
            <a:tailEnd/>
          </a:ln>
        </p:spPr>
        <p:txBody>
          <a:bodyPr wrap="square">
            <a:spAutoFit/>
          </a:bodyPr>
          <a:lstStyle/>
          <a:p>
            <a:pPr algn="l"/>
            <a:r>
              <a:rPr lang="ja-JP" altLang="en-US" dirty="0" smtClean="0">
                <a:solidFill>
                  <a:srgbClr val="FF0000"/>
                </a:solidFill>
                <a:latin typeface="Times New Roman" pitchFamily="18" charset="0"/>
                <a:cs typeface="Times New Roman" pitchFamily="18" charset="0"/>
              </a:rPr>
              <a:t>宇宙マイクロ波背景放射</a:t>
            </a:r>
            <a:r>
              <a:rPr lang="en-US" altLang="ja-JP" dirty="0" smtClean="0">
                <a:solidFill>
                  <a:srgbClr val="FF0000"/>
                </a:solidFill>
                <a:latin typeface="Times New Roman" pitchFamily="18" charset="0"/>
                <a:cs typeface="Times New Roman" pitchFamily="18" charset="0"/>
              </a:rPr>
              <a:t>(CMB)</a:t>
            </a:r>
          </a:p>
          <a:p>
            <a:pPr algn="l"/>
            <a:r>
              <a:rPr lang="ja-JP" altLang="en-US" dirty="0" smtClean="0">
                <a:latin typeface="Times New Roman" pitchFamily="18" charset="0"/>
                <a:cs typeface="Times New Roman" pitchFamily="18" charset="0"/>
              </a:rPr>
              <a:t>ほぼ一様等方でほとんど揺らぎがない</a:t>
            </a:r>
            <a:r>
              <a:rPr lang="en-US" altLang="ja-JP" dirty="0" smtClean="0">
                <a:latin typeface="Times New Roman" pitchFamily="18" charset="0"/>
                <a:cs typeface="Times New Roman" pitchFamily="18" charset="0"/>
              </a:rPr>
              <a:t>(</a:t>
            </a:r>
            <a:r>
              <a:rPr lang="ja-JP" altLang="en-US" dirty="0" smtClean="0">
                <a:latin typeface="Times New Roman" pitchFamily="18" charset="0"/>
                <a:cs typeface="Times New Roman" pitchFamily="18" charset="0"/>
              </a:rPr>
              <a:t>ムラは</a:t>
            </a:r>
            <a:r>
              <a:rPr lang="en-US" altLang="ja-JP" dirty="0" smtClean="0">
                <a:latin typeface="Times New Roman" pitchFamily="18" charset="0"/>
                <a:cs typeface="Times New Roman" pitchFamily="18" charset="0"/>
              </a:rPr>
              <a:t>1/100,000).  </a:t>
            </a:r>
            <a:endParaRPr lang="en-US" altLang="ja-JP" dirty="0">
              <a:latin typeface="Times New Roman" pitchFamily="18" charset="0"/>
              <a:cs typeface="Times New Roman" pitchFamily="18" charset="0"/>
            </a:endParaRPr>
          </a:p>
          <a:p>
            <a:pPr algn="l"/>
            <a:r>
              <a:rPr lang="ja-JP" altLang="en-US" dirty="0" smtClean="0">
                <a:latin typeface="Times New Roman" pitchFamily="18" charset="0"/>
                <a:cs typeface="Times New Roman" pitchFamily="18" charset="0"/>
              </a:rPr>
              <a:t>重元素はない</a:t>
            </a:r>
            <a:r>
              <a:rPr lang="en-US" altLang="ja-JP" dirty="0" smtClean="0">
                <a:latin typeface="Times New Roman" pitchFamily="18" charset="0"/>
                <a:cs typeface="Times New Roman" pitchFamily="18" charset="0"/>
              </a:rPr>
              <a:t>.  </a:t>
            </a:r>
          </a:p>
        </p:txBody>
      </p:sp>
      <p:cxnSp>
        <p:nvCxnSpPr>
          <p:cNvPr id="7" name="直線コネクタ 6"/>
          <p:cNvCxnSpPr>
            <a:stCxn id="5" idx="2"/>
            <a:endCxn id="6" idx="0"/>
          </p:cNvCxnSpPr>
          <p:nvPr/>
        </p:nvCxnSpPr>
        <p:spPr bwMode="auto">
          <a:xfrm>
            <a:off x="2143108" y="4059023"/>
            <a:ext cx="2750363" cy="310922"/>
          </a:xfrm>
          <a:prstGeom prst="line">
            <a:avLst/>
          </a:prstGeom>
          <a:solidFill>
            <a:srgbClr val="33CCCC">
              <a:alpha val="50000"/>
            </a:srgbClr>
          </a:solidFill>
          <a:ln w="38100" cap="flat" cmpd="sng" algn="ctr">
            <a:solidFill>
              <a:srgbClr val="FFFF00"/>
            </a:solidFill>
            <a:prstDash val="solid"/>
            <a:round/>
            <a:headEnd type="none" w="med" len="med"/>
            <a:tailEnd type="none" w="med" len="med"/>
          </a:ln>
          <a:effectLst/>
        </p:spPr>
      </p:cxnSp>
      <p:sp>
        <p:nvSpPr>
          <p:cNvPr id="12" name="Rectangle 7"/>
          <p:cNvSpPr>
            <a:spLocks noChangeArrowheads="1"/>
          </p:cNvSpPr>
          <p:nvPr/>
        </p:nvSpPr>
        <p:spPr bwMode="auto">
          <a:xfrm>
            <a:off x="3550542" y="6400800"/>
            <a:ext cx="5497317" cy="402291"/>
          </a:xfrm>
          <a:prstGeom prst="rect">
            <a:avLst/>
          </a:prstGeom>
          <a:noFill/>
          <a:ln w="25400" algn="ctr">
            <a:noFill/>
            <a:miter lim="800000"/>
            <a:headEnd/>
            <a:tailEnd/>
          </a:ln>
        </p:spPr>
        <p:txBody>
          <a:bodyPr wrap="none" lIns="90000" tIns="46800" rIns="90000" bIns="46800">
            <a:spAutoFit/>
          </a:bodyPr>
          <a:lstStyle/>
          <a:p>
            <a:pPr algn="ctr">
              <a:spcBef>
                <a:spcPct val="50000"/>
              </a:spcBef>
            </a:pPr>
            <a:r>
              <a:rPr lang="en-US" altLang="ja-JP" sz="2000" dirty="0">
                <a:latin typeface="Lucida Sans" pitchFamily="34" charset="0"/>
              </a:rPr>
              <a:t>http://</a:t>
            </a:r>
            <a:r>
              <a:rPr lang="en-US" altLang="ja-JP" sz="2000" dirty="0" smtClean="0">
                <a:latin typeface="Lucida Sans" pitchFamily="34" charset="0"/>
              </a:rPr>
              <a:t>map. </a:t>
            </a:r>
            <a:r>
              <a:rPr lang="en-US" altLang="ja-JP" sz="2000" dirty="0" err="1" smtClean="0">
                <a:latin typeface="Lucida Sans" pitchFamily="34" charset="0"/>
              </a:rPr>
              <a:t>gsfc</a:t>
            </a:r>
            <a:r>
              <a:rPr lang="en-US" altLang="ja-JP" sz="2000" dirty="0" smtClean="0">
                <a:latin typeface="Lucida Sans" pitchFamily="34" charset="0"/>
              </a:rPr>
              <a:t>. </a:t>
            </a:r>
            <a:r>
              <a:rPr lang="en-US" altLang="ja-JP" sz="2000" dirty="0" err="1" smtClean="0">
                <a:latin typeface="Lucida Sans" pitchFamily="34" charset="0"/>
              </a:rPr>
              <a:t>nasa</a:t>
            </a:r>
            <a:r>
              <a:rPr lang="en-US" altLang="ja-JP" sz="2000" dirty="0" smtClean="0">
                <a:latin typeface="Lucida Sans" pitchFamily="34" charset="0"/>
              </a:rPr>
              <a:t>. </a:t>
            </a:r>
            <a:r>
              <a:rPr lang="en-US" altLang="ja-JP" sz="2000" dirty="0" err="1" smtClean="0">
                <a:latin typeface="Lucida Sans" pitchFamily="34" charset="0"/>
              </a:rPr>
              <a:t>gov</a:t>
            </a:r>
            <a:r>
              <a:rPr lang="en-US" altLang="ja-JP" sz="2000" dirty="0" smtClean="0">
                <a:latin typeface="Lucida Sans" pitchFamily="34" charset="0"/>
              </a:rPr>
              <a:t>/</a:t>
            </a:r>
            <a:r>
              <a:rPr lang="en-US" altLang="ja-JP" sz="2000" dirty="0" err="1" smtClean="0">
                <a:latin typeface="Lucida Sans" pitchFamily="34" charset="0"/>
              </a:rPr>
              <a:t>m_mm</a:t>
            </a:r>
            <a:r>
              <a:rPr lang="en-US" altLang="ja-JP" sz="2000" dirty="0" smtClean="0">
                <a:latin typeface="Lucida Sans" pitchFamily="34" charset="0"/>
              </a:rPr>
              <a:t>. html</a:t>
            </a:r>
            <a:endParaRPr lang="en-US" altLang="ja-JP" sz="2000" dirty="0">
              <a:latin typeface="Lucida Sans" pitchFamily="34" charset="0"/>
            </a:endParaRPr>
          </a:p>
        </p:txBody>
      </p:sp>
      <p:sp>
        <p:nvSpPr>
          <p:cNvPr id="10"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1.1 </a:t>
            </a:r>
            <a:r>
              <a:rPr lang="ja-JP" altLang="en-US" sz="2800" dirty="0" smtClean="0">
                <a:solidFill>
                  <a:srgbClr val="000066"/>
                </a:solidFill>
                <a:cs typeface="Times New Roman" pitchFamily="18" charset="0"/>
              </a:rPr>
              <a:t>宇宙の大局的進化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467544" y="1052736"/>
            <a:ext cx="7992888" cy="3046988"/>
          </a:xfrm>
          <a:prstGeom prst="rect">
            <a:avLst/>
          </a:prstGeom>
        </p:spPr>
        <p:txBody>
          <a:bodyPr wrap="square">
            <a:spAutoFit/>
          </a:bodyPr>
          <a:lstStyle/>
          <a:p>
            <a:r>
              <a:rPr lang="en-US" altLang="ja-JP" b="1" dirty="0" smtClean="0"/>
              <a:t>HI emission</a:t>
            </a:r>
            <a:r>
              <a:rPr lang="ja-JP" altLang="en-US" b="1" dirty="0" smtClean="0"/>
              <a:t>を</a:t>
            </a:r>
            <a:r>
              <a:rPr lang="en-US" altLang="ja-JP" b="1" dirty="0" smtClean="0"/>
              <a:t>HI mass = 10</a:t>
            </a:r>
            <a:r>
              <a:rPr lang="en-US" altLang="ja-JP" b="1" baseline="30000" dirty="0" smtClean="0"/>
              <a:t>3</a:t>
            </a:r>
            <a:r>
              <a:rPr lang="en-US" altLang="ja-JP" b="1" dirty="0" smtClean="0"/>
              <a:t> M</a:t>
            </a:r>
            <a:r>
              <a:rPr lang="en-US" altLang="ja-JP" b="1" baseline="-25000" dirty="0" smtClean="0"/>
              <a:t>☉</a:t>
            </a:r>
            <a:r>
              <a:rPr lang="en-US" altLang="ja-JP" b="1" dirty="0" smtClean="0"/>
              <a:t>(~ dSph</a:t>
            </a:r>
            <a:r>
              <a:rPr lang="ja-JP" altLang="en-US" b="1" dirty="0" smtClean="0"/>
              <a:t>のバリオン質量</a:t>
            </a:r>
            <a:r>
              <a:rPr lang="en-US" altLang="ja-JP" b="1" dirty="0" smtClean="0"/>
              <a:t>)</a:t>
            </a:r>
            <a:r>
              <a:rPr lang="ja-JP" altLang="en-US" b="1" dirty="0" err="1" smtClean="0"/>
              <a:t>まで検</a:t>
            </a:r>
            <a:r>
              <a:rPr lang="ja-JP" altLang="en-US" b="1" dirty="0" smtClean="0"/>
              <a:t>出するには</a:t>
            </a:r>
            <a:r>
              <a:rPr lang="en-US" altLang="ja-JP" b="1" dirty="0" smtClean="0"/>
              <a:t> , </a:t>
            </a:r>
            <a:r>
              <a:rPr lang="ja-JP" altLang="en-US" b="1" dirty="0" smtClean="0"/>
              <a:t>距離</a:t>
            </a:r>
            <a:r>
              <a:rPr lang="en-US" altLang="ja-JP" b="1" dirty="0" smtClean="0"/>
              <a:t>3Mpc</a:t>
            </a:r>
            <a:r>
              <a:rPr lang="ja-JP" altLang="en-US" b="1" dirty="0" smtClean="0"/>
              <a:t>のところで</a:t>
            </a:r>
            <a:endParaRPr lang="en-US" altLang="ja-JP" b="1" dirty="0" smtClean="0"/>
          </a:p>
          <a:p>
            <a:endParaRPr lang="en-US" altLang="ja-JP" b="1" dirty="0" smtClean="0"/>
          </a:p>
          <a:p>
            <a:endParaRPr lang="en-US" altLang="ja-JP" b="1" dirty="0" smtClean="0"/>
          </a:p>
          <a:p>
            <a:endParaRPr lang="en-US" altLang="ja-JP" b="1" dirty="0" smtClean="0"/>
          </a:p>
          <a:p>
            <a:r>
              <a:rPr lang="ja-JP" altLang="en-US" dirty="0" smtClean="0"/>
              <a:t>が必要</a:t>
            </a:r>
            <a:r>
              <a:rPr lang="en-US" altLang="ja-JP" b="1" dirty="0" smtClean="0"/>
              <a:t>.</a:t>
            </a:r>
          </a:p>
          <a:p>
            <a:endParaRPr lang="en-US" altLang="ja-JP" b="1" dirty="0" smtClean="0">
              <a:solidFill>
                <a:srgbClr val="FF0000"/>
              </a:solidFill>
            </a:endParaRPr>
          </a:p>
          <a:p>
            <a:r>
              <a:rPr lang="ja-JP" altLang="en-US" dirty="0" smtClean="0">
                <a:solidFill>
                  <a:srgbClr val="FF0000"/>
                </a:solidFill>
              </a:rPr>
              <a:t>⇒ </a:t>
            </a:r>
            <a:r>
              <a:rPr lang="en-US" altLang="ja-JP" dirty="0" smtClean="0">
                <a:solidFill>
                  <a:srgbClr val="FF0000"/>
                </a:solidFill>
              </a:rPr>
              <a:t>SKA1</a:t>
            </a:r>
            <a:r>
              <a:rPr lang="ja-JP" altLang="en-US" dirty="0" smtClean="0">
                <a:solidFill>
                  <a:srgbClr val="FF0000"/>
                </a:solidFill>
              </a:rPr>
              <a:t>で十分可能</a:t>
            </a:r>
            <a:r>
              <a:rPr lang="en-US" altLang="ja-JP" dirty="0" smtClean="0">
                <a:solidFill>
                  <a:srgbClr val="FF0000"/>
                </a:solidFill>
              </a:rPr>
              <a:t>. </a:t>
            </a:r>
            <a:endParaRPr lang="en-US" altLang="ja-JP" b="1" dirty="0">
              <a:solidFill>
                <a:srgbClr val="FF0000"/>
              </a:solidFill>
            </a:endParaRPr>
          </a:p>
        </p:txBody>
      </p:sp>
      <p:sp>
        <p:nvSpPr>
          <p:cNvPr id="6" name="Text Box 3"/>
          <p:cNvSpPr txBox="1">
            <a:spLocks noChangeArrowheads="1"/>
          </p:cNvSpPr>
          <p:nvPr/>
        </p:nvSpPr>
        <p:spPr bwMode="auto">
          <a:xfrm>
            <a:off x="395536" y="315918"/>
            <a:ext cx="8424936" cy="461665"/>
          </a:xfrm>
          <a:prstGeom prst="rect">
            <a:avLst/>
          </a:prstGeom>
          <a:noFill/>
          <a:ln w="9525">
            <a:noFill/>
            <a:miter lim="800000"/>
            <a:headEnd/>
            <a:tailEnd/>
          </a:ln>
        </p:spPr>
        <p:txBody>
          <a:bodyPr wrap="square">
            <a:spAutoFit/>
          </a:bodyPr>
          <a:lstStyle/>
          <a:p>
            <a:pPr marL="457200" indent="-457200"/>
            <a:r>
              <a:rPr lang="ja-JP" altLang="en-US" b="1" dirty="0" smtClean="0">
                <a:solidFill>
                  <a:srgbClr val="0000CC"/>
                </a:solidFill>
              </a:rPr>
              <a:t>近傍銀河</a:t>
            </a:r>
            <a:r>
              <a:rPr lang="ja-JP" altLang="en-US" dirty="0" smtClean="0">
                <a:solidFill>
                  <a:srgbClr val="0000CC"/>
                </a:solidFill>
              </a:rPr>
              <a:t>のスケーリング則検証に要求される感度</a:t>
            </a:r>
            <a:endParaRPr lang="en-US" altLang="ja-JP" b="1" dirty="0" smtClean="0">
              <a:solidFill>
                <a:srgbClr val="0000CC"/>
              </a:solidFill>
            </a:endParaRPr>
          </a:p>
        </p:txBody>
      </p:sp>
      <p:graphicFrame>
        <p:nvGraphicFramePr>
          <p:cNvPr id="7" name="オブジェクト 6"/>
          <p:cNvGraphicFramePr>
            <a:graphicFrameLocks noChangeAspect="1"/>
          </p:cNvGraphicFramePr>
          <p:nvPr/>
        </p:nvGraphicFramePr>
        <p:xfrm>
          <a:off x="2313210" y="1995239"/>
          <a:ext cx="4491038" cy="989013"/>
        </p:xfrm>
        <a:graphic>
          <a:graphicData uri="http://schemas.openxmlformats.org/presentationml/2006/ole">
            <p:oleObj spid="_x0000_s2050" name="数式" r:id="rId4" imgW="2247840" imgH="495000" progId="Equation.3">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
          <p:cNvGrpSpPr/>
          <p:nvPr/>
        </p:nvGrpSpPr>
        <p:grpSpPr>
          <a:xfrm>
            <a:off x="4190752" y="2415050"/>
            <a:ext cx="4837415" cy="3606238"/>
            <a:chOff x="3590354" y="1988840"/>
            <a:chExt cx="5040560" cy="3678246"/>
          </a:xfrm>
        </p:grpSpPr>
        <p:pic>
          <p:nvPicPr>
            <p:cNvPr id="6" name="Picture 1"/>
            <p:cNvPicPr>
              <a:picLocks noChangeAspect="1" noChangeArrowheads="1"/>
            </p:cNvPicPr>
            <p:nvPr/>
          </p:nvPicPr>
          <p:blipFill>
            <a:blip r:embed="rId2" cstate="print"/>
            <a:srcRect/>
            <a:stretch>
              <a:fillRect/>
            </a:stretch>
          </p:blipFill>
          <p:spPr bwMode="auto">
            <a:xfrm>
              <a:off x="3590354" y="1988840"/>
              <a:ext cx="5040560" cy="3678246"/>
            </a:xfrm>
            <a:prstGeom prst="rect">
              <a:avLst/>
            </a:prstGeom>
            <a:noFill/>
            <a:ln w="9525">
              <a:noFill/>
              <a:miter lim="800000"/>
              <a:headEnd/>
              <a:tailEnd/>
            </a:ln>
          </p:spPr>
        </p:pic>
        <p:sp>
          <p:nvSpPr>
            <p:cNvPr id="7" name="正方形/長方形 6"/>
            <p:cNvSpPr/>
            <p:nvPr/>
          </p:nvSpPr>
          <p:spPr>
            <a:xfrm rot="891050">
              <a:off x="4758348" y="2960865"/>
              <a:ext cx="3112476" cy="174083"/>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rot="345719">
              <a:off x="6369336" y="4118650"/>
              <a:ext cx="1743458" cy="15933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Text Box 3"/>
          <p:cNvSpPr txBox="1">
            <a:spLocks noChangeArrowheads="1"/>
          </p:cNvSpPr>
          <p:nvPr/>
        </p:nvSpPr>
        <p:spPr bwMode="auto">
          <a:xfrm>
            <a:off x="565310" y="836712"/>
            <a:ext cx="7992888" cy="830997"/>
          </a:xfrm>
          <a:prstGeom prst="rect">
            <a:avLst/>
          </a:prstGeom>
          <a:noFill/>
          <a:ln w="9525">
            <a:noFill/>
            <a:miter lim="800000"/>
            <a:headEnd/>
            <a:tailEnd/>
          </a:ln>
        </p:spPr>
        <p:txBody>
          <a:bodyPr wrap="square">
            <a:spAutoFit/>
          </a:bodyPr>
          <a:lstStyle/>
          <a:p>
            <a:pPr algn="l"/>
            <a:r>
              <a:rPr lang="ja-JP" altLang="en-US" smtClean="0"/>
              <a:t>銀河進化の</a:t>
            </a:r>
            <a:r>
              <a:rPr lang="ja-JP" altLang="en-US" dirty="0" smtClean="0"/>
              <a:t>観点からは</a:t>
            </a:r>
            <a:r>
              <a:rPr lang="ja-JP" altLang="en-US" dirty="0" smtClean="0">
                <a:solidFill>
                  <a:srgbClr val="0000CC"/>
                </a:solidFill>
              </a:rPr>
              <a:t>星形成率</a:t>
            </a:r>
            <a:r>
              <a:rPr lang="ja-JP" altLang="en-US" dirty="0" smtClean="0"/>
              <a:t>が最も興味ある物理量であり</a:t>
            </a:r>
            <a:r>
              <a:rPr lang="en-US" altLang="ja-JP" dirty="0" smtClean="0"/>
              <a:t>, </a:t>
            </a:r>
            <a:r>
              <a:rPr lang="ja-JP" altLang="en-US" dirty="0" smtClean="0"/>
              <a:t>星形成率の関係するスケーリング則を検証したい</a:t>
            </a:r>
            <a:r>
              <a:rPr lang="en-US" altLang="ja-JP" dirty="0" smtClean="0"/>
              <a:t>. </a:t>
            </a:r>
            <a:endParaRPr lang="en-US" altLang="ja-JP" b="1" dirty="0" smtClean="0"/>
          </a:p>
        </p:txBody>
      </p:sp>
      <p:sp>
        <p:nvSpPr>
          <p:cNvPr id="9" name="正方形/長方形 8"/>
          <p:cNvSpPr/>
          <p:nvPr/>
        </p:nvSpPr>
        <p:spPr>
          <a:xfrm>
            <a:off x="395536" y="319777"/>
            <a:ext cx="7848872" cy="461665"/>
          </a:xfrm>
          <a:prstGeom prst="rect">
            <a:avLst/>
          </a:prstGeom>
        </p:spPr>
        <p:txBody>
          <a:bodyPr wrap="square">
            <a:spAutoFit/>
          </a:bodyPr>
          <a:lstStyle/>
          <a:p>
            <a:r>
              <a:rPr lang="ja-JP" altLang="en-US" b="1" dirty="0" smtClean="0">
                <a:solidFill>
                  <a:srgbClr val="0000CC"/>
                </a:solidFill>
              </a:rPr>
              <a:t>星形成主系列銀河</a:t>
            </a:r>
            <a:r>
              <a:rPr lang="en-US" altLang="ja-JP" b="1" dirty="0" smtClean="0">
                <a:solidFill>
                  <a:srgbClr val="0000CC"/>
                </a:solidFill>
              </a:rPr>
              <a:t>(star forming galaxy sequence)</a:t>
            </a:r>
            <a:endParaRPr lang="en-US" altLang="ja-JP" b="1" dirty="0">
              <a:solidFill>
                <a:srgbClr val="0000CC"/>
              </a:solidFill>
            </a:endParaRPr>
          </a:p>
        </p:txBody>
      </p:sp>
      <p:sp>
        <p:nvSpPr>
          <p:cNvPr id="10" name="正方形/長方形 9"/>
          <p:cNvSpPr/>
          <p:nvPr/>
        </p:nvSpPr>
        <p:spPr>
          <a:xfrm>
            <a:off x="611560" y="3595132"/>
            <a:ext cx="3888432" cy="1938992"/>
          </a:xfrm>
          <a:prstGeom prst="rect">
            <a:avLst/>
          </a:prstGeom>
          <a:ln w="25400">
            <a:solidFill>
              <a:srgbClr val="0000CC"/>
            </a:solidFill>
          </a:ln>
        </p:spPr>
        <p:txBody>
          <a:bodyPr wrap="square">
            <a:spAutoFit/>
          </a:bodyPr>
          <a:lstStyle/>
          <a:p>
            <a:r>
              <a:rPr lang="ja-JP" altLang="en-US" b="1" dirty="0" smtClean="0"/>
              <a:t>星質量</a:t>
            </a:r>
            <a:r>
              <a:rPr lang="en-US" altLang="ja-JP" b="1" dirty="0" smtClean="0"/>
              <a:t>-SSFR</a:t>
            </a:r>
            <a:r>
              <a:rPr lang="ja-JP" altLang="en-US" b="1" dirty="0" smtClean="0"/>
              <a:t>平面上で</a:t>
            </a:r>
            <a:r>
              <a:rPr lang="en-US" altLang="ja-JP" b="1" dirty="0" smtClean="0"/>
              <a:t>, </a:t>
            </a:r>
            <a:r>
              <a:rPr lang="ja-JP" altLang="en-US" b="1" dirty="0" smtClean="0"/>
              <a:t>非常に顕著な星形成銀河の系列がみられる</a:t>
            </a:r>
            <a:r>
              <a:rPr lang="en-US" altLang="ja-JP" b="1" dirty="0" smtClean="0"/>
              <a:t>: </a:t>
            </a:r>
            <a:r>
              <a:rPr lang="ja-JP" altLang="en-US" b="1" dirty="0" smtClean="0">
                <a:solidFill>
                  <a:srgbClr val="0000CC"/>
                </a:solidFill>
              </a:rPr>
              <a:t>星形成主系列銀河 </a:t>
            </a:r>
            <a:r>
              <a:rPr lang="en-US" altLang="ja-JP" b="1" dirty="0" smtClean="0">
                <a:solidFill>
                  <a:srgbClr val="0000CC"/>
                </a:solidFill>
              </a:rPr>
              <a:t>(star-formation main sequence).</a:t>
            </a:r>
            <a:endParaRPr lang="en-US" altLang="ja-JP" b="1" dirty="0">
              <a:solidFill>
                <a:srgbClr val="0000CC"/>
              </a:solidFill>
            </a:endParaRPr>
          </a:p>
        </p:txBody>
      </p:sp>
      <p:pic>
        <p:nvPicPr>
          <p:cNvPr id="11" name="Picture 3" descr="\begin{align*}&#10;{\rm SSFR}=\frac{\rm SFR}{M_\ast}&#10;\end{align*}"/>
          <p:cNvPicPr>
            <a:picLocks noChangeAspect="1" noChangeArrowheads="1"/>
          </p:cNvPicPr>
          <p:nvPr/>
        </p:nvPicPr>
        <p:blipFill>
          <a:blip r:embed="rId3" cstate="print"/>
          <a:srcRect/>
          <a:stretch>
            <a:fillRect/>
          </a:stretch>
        </p:blipFill>
        <p:spPr bwMode="auto">
          <a:xfrm>
            <a:off x="1389250" y="2636912"/>
            <a:ext cx="1814598" cy="672074"/>
          </a:xfrm>
          <a:prstGeom prst="rect">
            <a:avLst/>
          </a:prstGeom>
          <a:noFill/>
        </p:spPr>
      </p:pic>
      <p:sp>
        <p:nvSpPr>
          <p:cNvPr id="13" name="正方形/長方形 12"/>
          <p:cNvSpPr/>
          <p:nvPr/>
        </p:nvSpPr>
        <p:spPr>
          <a:xfrm>
            <a:off x="611560" y="5694347"/>
            <a:ext cx="4320480" cy="830997"/>
          </a:xfrm>
          <a:prstGeom prst="rect">
            <a:avLst/>
          </a:prstGeom>
        </p:spPr>
        <p:txBody>
          <a:bodyPr wrap="square">
            <a:spAutoFit/>
          </a:bodyPr>
          <a:lstStyle/>
          <a:p>
            <a:r>
              <a:rPr lang="en-US" altLang="ja-JP" b="1" dirty="0" smtClean="0">
                <a:solidFill>
                  <a:srgbClr val="FF0000"/>
                </a:solidFill>
              </a:rPr>
              <a:t>cf. </a:t>
            </a:r>
            <a:r>
              <a:rPr lang="ja-JP" altLang="en-US" b="1" dirty="0" smtClean="0">
                <a:solidFill>
                  <a:srgbClr val="FF0000"/>
                </a:solidFill>
              </a:rPr>
              <a:t>古典的な</a:t>
            </a:r>
            <a:r>
              <a:rPr lang="ja-JP" altLang="en-US" dirty="0" smtClean="0">
                <a:solidFill>
                  <a:srgbClr val="FF0000"/>
                </a:solidFill>
              </a:rPr>
              <a:t>色</a:t>
            </a:r>
            <a:r>
              <a:rPr lang="en-US" altLang="ja-JP" dirty="0" smtClean="0">
                <a:solidFill>
                  <a:srgbClr val="FF0000"/>
                </a:solidFill>
              </a:rPr>
              <a:t>-</a:t>
            </a:r>
            <a:r>
              <a:rPr lang="ja-JP" altLang="en-US" dirty="0" smtClean="0">
                <a:solidFill>
                  <a:srgbClr val="FF0000"/>
                </a:solidFill>
              </a:rPr>
              <a:t>等級図ではブルークラウドに対応する</a:t>
            </a:r>
            <a:r>
              <a:rPr lang="en-US" altLang="ja-JP" dirty="0" smtClean="0">
                <a:solidFill>
                  <a:srgbClr val="FF0000"/>
                </a:solidFill>
              </a:rPr>
              <a:t>. </a:t>
            </a:r>
            <a:endParaRPr lang="en-US" altLang="ja-JP" b="1" dirty="0">
              <a:solidFill>
                <a:srgbClr val="FF0000"/>
              </a:solidFill>
            </a:endParaRPr>
          </a:p>
        </p:txBody>
      </p:sp>
      <p:sp>
        <p:nvSpPr>
          <p:cNvPr id="14" name="Text Box 3"/>
          <p:cNvSpPr txBox="1">
            <a:spLocks noChangeArrowheads="1"/>
          </p:cNvSpPr>
          <p:nvPr/>
        </p:nvSpPr>
        <p:spPr bwMode="auto">
          <a:xfrm>
            <a:off x="578189" y="1844824"/>
            <a:ext cx="7992888" cy="461665"/>
          </a:xfrm>
          <a:prstGeom prst="rect">
            <a:avLst/>
          </a:prstGeom>
          <a:noFill/>
          <a:ln w="9525">
            <a:noFill/>
            <a:miter lim="800000"/>
            <a:headEnd/>
            <a:tailEnd/>
          </a:ln>
        </p:spPr>
        <p:txBody>
          <a:bodyPr wrap="square">
            <a:spAutoFit/>
          </a:bodyPr>
          <a:lstStyle/>
          <a:p>
            <a:pPr algn="l"/>
            <a:r>
              <a:rPr lang="en-US" altLang="ja-JP" b="1" dirty="0" smtClean="0"/>
              <a:t>Specific star formation rate (SSFR)</a:t>
            </a:r>
          </a:p>
        </p:txBody>
      </p:sp>
      <p:sp>
        <p:nvSpPr>
          <p:cNvPr id="15" name="Text Box 5"/>
          <p:cNvSpPr txBox="1">
            <a:spLocks noChangeArrowheads="1"/>
          </p:cNvSpPr>
          <p:nvPr/>
        </p:nvSpPr>
        <p:spPr bwMode="auto">
          <a:xfrm>
            <a:off x="5436096" y="6135687"/>
            <a:ext cx="3600400" cy="461665"/>
          </a:xfrm>
          <a:prstGeom prst="rect">
            <a:avLst/>
          </a:prstGeom>
          <a:noFill/>
          <a:ln w="38100" algn="ctr">
            <a:noFill/>
            <a:miter lim="800000"/>
            <a:headEnd/>
            <a:tailEnd/>
          </a:ln>
        </p:spPr>
        <p:txBody>
          <a:bodyPr wrap="square">
            <a:spAutoFit/>
          </a:bodyPr>
          <a:lstStyle/>
          <a:p>
            <a:pPr>
              <a:spcBef>
                <a:spcPct val="50000"/>
              </a:spcBef>
            </a:pPr>
            <a:r>
              <a:rPr lang="en-US" altLang="ja-JP" b="1" dirty="0" smtClean="0">
                <a:solidFill>
                  <a:srgbClr val="000000"/>
                </a:solidFill>
              </a:rPr>
              <a:t>(</a:t>
            </a:r>
            <a:r>
              <a:rPr lang="en-US" altLang="ja-JP" b="1" dirty="0" err="1" smtClean="0">
                <a:solidFill>
                  <a:srgbClr val="000000"/>
                </a:solidFill>
              </a:rPr>
              <a:t>Schiminovich</a:t>
            </a:r>
            <a:r>
              <a:rPr lang="en-US" altLang="ja-JP" b="1" dirty="0" smtClean="0">
                <a:solidFill>
                  <a:srgbClr val="000000"/>
                </a:solidFill>
              </a:rPr>
              <a:t> et al. 2007)</a:t>
            </a:r>
            <a:endParaRPr lang="en-US" altLang="ja-JP" b="1" dirty="0">
              <a:solidFill>
                <a:srgbClr val="00000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descr="buat2007b_fig9.gif"/>
          <p:cNvPicPr>
            <a:picLocks noChangeAspect="1"/>
          </p:cNvPicPr>
          <p:nvPr/>
        </p:nvPicPr>
        <p:blipFill>
          <a:blip r:embed="rId2" cstate="print"/>
          <a:stretch>
            <a:fillRect/>
          </a:stretch>
        </p:blipFill>
        <p:spPr>
          <a:xfrm>
            <a:off x="4427984" y="1897121"/>
            <a:ext cx="4536504" cy="4268183"/>
          </a:xfrm>
          <a:prstGeom prst="rect">
            <a:avLst/>
          </a:prstGeom>
        </p:spPr>
      </p:pic>
      <p:sp>
        <p:nvSpPr>
          <p:cNvPr id="3" name="Text Box 3"/>
          <p:cNvSpPr txBox="1">
            <a:spLocks noChangeArrowheads="1"/>
          </p:cNvSpPr>
          <p:nvPr/>
        </p:nvSpPr>
        <p:spPr bwMode="auto">
          <a:xfrm>
            <a:off x="565310" y="941819"/>
            <a:ext cx="7992888" cy="830997"/>
          </a:xfrm>
          <a:prstGeom prst="rect">
            <a:avLst/>
          </a:prstGeom>
          <a:noFill/>
          <a:ln w="9525">
            <a:noFill/>
            <a:miter lim="800000"/>
            <a:headEnd/>
            <a:tailEnd/>
          </a:ln>
        </p:spPr>
        <p:txBody>
          <a:bodyPr wrap="square">
            <a:spAutoFit/>
          </a:bodyPr>
          <a:lstStyle/>
          <a:p>
            <a:pPr algn="l"/>
            <a:r>
              <a:rPr lang="en-US" altLang="ja-JP" dirty="0" smtClean="0">
                <a:solidFill>
                  <a:srgbClr val="0000CC"/>
                </a:solidFill>
              </a:rPr>
              <a:t>Secular</a:t>
            </a:r>
            <a:r>
              <a:rPr lang="ja-JP" altLang="en-US" dirty="0" smtClean="0">
                <a:solidFill>
                  <a:srgbClr val="0000CC"/>
                </a:solidFill>
              </a:rPr>
              <a:t>な進化をしている</a:t>
            </a:r>
            <a:r>
              <a:rPr lang="en-US" altLang="ja-JP" dirty="0" smtClean="0">
                <a:solidFill>
                  <a:srgbClr val="0000CC"/>
                </a:solidFill>
              </a:rPr>
              <a:t>(</a:t>
            </a:r>
            <a:r>
              <a:rPr lang="ja-JP" altLang="en-US" dirty="0" smtClean="0">
                <a:solidFill>
                  <a:srgbClr val="0000CC"/>
                </a:solidFill>
              </a:rPr>
              <a:t>合体銀河等ではない</a:t>
            </a:r>
            <a:r>
              <a:rPr lang="en-US" altLang="ja-JP" dirty="0" smtClean="0">
                <a:solidFill>
                  <a:srgbClr val="0000CC"/>
                </a:solidFill>
              </a:rPr>
              <a:t>)</a:t>
            </a:r>
            <a:r>
              <a:rPr lang="ja-JP" altLang="en-US" dirty="0" smtClean="0">
                <a:solidFill>
                  <a:srgbClr val="0000CC"/>
                </a:solidFill>
              </a:rPr>
              <a:t>星形成銀河の系列</a:t>
            </a:r>
            <a:r>
              <a:rPr lang="en-US" altLang="ja-JP" dirty="0" smtClean="0">
                <a:solidFill>
                  <a:srgbClr val="0000CC"/>
                </a:solidFill>
              </a:rPr>
              <a:t>. </a:t>
            </a:r>
            <a:endParaRPr lang="en-US" altLang="ja-JP" b="1" dirty="0" smtClean="0">
              <a:solidFill>
                <a:srgbClr val="0000CC"/>
              </a:solidFill>
            </a:endParaRPr>
          </a:p>
        </p:txBody>
      </p:sp>
      <p:sp>
        <p:nvSpPr>
          <p:cNvPr id="10" name="正方形/長方形 9"/>
          <p:cNvSpPr/>
          <p:nvPr/>
        </p:nvSpPr>
        <p:spPr>
          <a:xfrm>
            <a:off x="395536" y="319777"/>
            <a:ext cx="7848872" cy="461665"/>
          </a:xfrm>
          <a:prstGeom prst="rect">
            <a:avLst/>
          </a:prstGeom>
        </p:spPr>
        <p:txBody>
          <a:bodyPr wrap="square">
            <a:spAutoFit/>
          </a:bodyPr>
          <a:lstStyle/>
          <a:p>
            <a:r>
              <a:rPr lang="ja-JP" altLang="en-US" b="1" dirty="0" smtClean="0">
                <a:solidFill>
                  <a:srgbClr val="0000CC"/>
                </a:solidFill>
              </a:rPr>
              <a:t>星形成主系列銀河</a:t>
            </a:r>
            <a:r>
              <a:rPr lang="en-US" altLang="ja-JP" b="1" dirty="0" smtClean="0">
                <a:solidFill>
                  <a:srgbClr val="0000CC"/>
                </a:solidFill>
              </a:rPr>
              <a:t>(</a:t>
            </a:r>
            <a:r>
              <a:rPr lang="en-US" altLang="ja-JP" dirty="0" smtClean="0">
                <a:solidFill>
                  <a:srgbClr val="0000CC"/>
                </a:solidFill>
              </a:rPr>
              <a:t>s</a:t>
            </a:r>
            <a:r>
              <a:rPr lang="en-US" altLang="ja-JP" b="1" dirty="0" smtClean="0">
                <a:solidFill>
                  <a:srgbClr val="0000CC"/>
                </a:solidFill>
              </a:rPr>
              <a:t>tar forming galaxy main sequence)</a:t>
            </a:r>
            <a:endParaRPr lang="en-US" altLang="ja-JP" b="1" dirty="0">
              <a:solidFill>
                <a:srgbClr val="0000CC"/>
              </a:solidFill>
            </a:endParaRPr>
          </a:p>
        </p:txBody>
      </p:sp>
      <p:sp>
        <p:nvSpPr>
          <p:cNvPr id="11" name="正方形/長方形 10"/>
          <p:cNvSpPr/>
          <p:nvPr/>
        </p:nvSpPr>
        <p:spPr>
          <a:xfrm>
            <a:off x="467544" y="2132856"/>
            <a:ext cx="4248472" cy="1200329"/>
          </a:xfrm>
          <a:prstGeom prst="rect">
            <a:avLst/>
          </a:prstGeom>
        </p:spPr>
        <p:txBody>
          <a:bodyPr wrap="square">
            <a:spAutoFit/>
          </a:bodyPr>
          <a:lstStyle/>
          <a:p>
            <a:r>
              <a:rPr lang="ja-JP" altLang="en-US" dirty="0" smtClean="0"/>
              <a:t> </a:t>
            </a:r>
            <a:r>
              <a:rPr lang="ja-JP" altLang="en-US" dirty="0" smtClean="0">
                <a:solidFill>
                  <a:srgbClr val="FF0000"/>
                </a:solidFill>
              </a:rPr>
              <a:t>爆発的星形成銀河</a:t>
            </a:r>
            <a:r>
              <a:rPr lang="en-US" altLang="ja-JP" dirty="0" smtClean="0">
                <a:solidFill>
                  <a:srgbClr val="FF0000"/>
                </a:solidFill>
              </a:rPr>
              <a:t>(ULIRG</a:t>
            </a:r>
            <a:r>
              <a:rPr lang="ja-JP" altLang="en-US" dirty="0" smtClean="0">
                <a:solidFill>
                  <a:srgbClr val="FF0000"/>
                </a:solidFill>
              </a:rPr>
              <a:t>など</a:t>
            </a:r>
            <a:r>
              <a:rPr lang="en-US" altLang="ja-JP" dirty="0" smtClean="0">
                <a:solidFill>
                  <a:srgbClr val="FF0000"/>
                </a:solidFill>
              </a:rPr>
              <a:t>)</a:t>
            </a:r>
            <a:r>
              <a:rPr lang="ja-JP" altLang="en-US" dirty="0" smtClean="0">
                <a:solidFill>
                  <a:srgbClr val="FF0000"/>
                </a:solidFill>
              </a:rPr>
              <a:t>はこれから大きく外れる</a:t>
            </a:r>
            <a:r>
              <a:rPr lang="en-US" altLang="ja-JP" dirty="0" smtClean="0">
                <a:solidFill>
                  <a:srgbClr val="FF0000"/>
                </a:solidFill>
              </a:rPr>
              <a:t>(e.g., Buat et al. 2007). </a:t>
            </a:r>
          </a:p>
        </p:txBody>
      </p:sp>
      <p:sp>
        <p:nvSpPr>
          <p:cNvPr id="13" name="Text Box 5"/>
          <p:cNvSpPr txBox="1">
            <a:spLocks noChangeArrowheads="1"/>
          </p:cNvSpPr>
          <p:nvPr/>
        </p:nvSpPr>
        <p:spPr bwMode="auto">
          <a:xfrm>
            <a:off x="1907704" y="5373216"/>
            <a:ext cx="2448272" cy="461665"/>
          </a:xfrm>
          <a:prstGeom prst="rect">
            <a:avLst/>
          </a:prstGeom>
          <a:noFill/>
          <a:ln w="38100" algn="ctr">
            <a:noFill/>
            <a:miter lim="800000"/>
            <a:headEnd/>
            <a:tailEnd/>
          </a:ln>
        </p:spPr>
        <p:txBody>
          <a:bodyPr wrap="square">
            <a:spAutoFit/>
          </a:bodyPr>
          <a:lstStyle/>
          <a:p>
            <a:pPr>
              <a:spcBef>
                <a:spcPct val="50000"/>
              </a:spcBef>
            </a:pPr>
            <a:r>
              <a:rPr lang="en-US" altLang="ja-JP" b="1" dirty="0" smtClean="0">
                <a:solidFill>
                  <a:srgbClr val="000000"/>
                </a:solidFill>
              </a:rPr>
              <a:t>(</a:t>
            </a:r>
            <a:r>
              <a:rPr lang="en-US" altLang="ja-JP" b="1" dirty="0" err="1" smtClean="0">
                <a:solidFill>
                  <a:srgbClr val="000000"/>
                </a:solidFill>
              </a:rPr>
              <a:t>Buat</a:t>
            </a:r>
            <a:r>
              <a:rPr lang="en-US" altLang="ja-JP" b="1" dirty="0" smtClean="0">
                <a:solidFill>
                  <a:srgbClr val="000000"/>
                </a:solidFill>
              </a:rPr>
              <a:t> et al. 2007)</a:t>
            </a:r>
            <a:endParaRPr lang="en-US" altLang="ja-JP" b="1" dirty="0">
              <a:solidFill>
                <a:srgbClr val="000000"/>
              </a:solidFill>
            </a:endParaRPr>
          </a:p>
        </p:txBody>
      </p:sp>
      <p:sp>
        <p:nvSpPr>
          <p:cNvPr id="18" name="正方形/長方形 17"/>
          <p:cNvSpPr/>
          <p:nvPr/>
        </p:nvSpPr>
        <p:spPr>
          <a:xfrm rot="1978934">
            <a:off x="5873327" y="4439607"/>
            <a:ext cx="2321627" cy="179964"/>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p:cNvCxnSpPr/>
          <p:nvPr/>
        </p:nvCxnSpPr>
        <p:spPr bwMode="auto">
          <a:xfrm flipV="1">
            <a:off x="7236296" y="3645024"/>
            <a:ext cx="0" cy="864096"/>
          </a:xfrm>
          <a:prstGeom prst="straightConnector1">
            <a:avLst/>
          </a:prstGeom>
          <a:noFill/>
          <a:ln w="63500" cap="flat" cmpd="sng" algn="ctr">
            <a:solidFill>
              <a:srgbClr val="FF0000"/>
            </a:solidFill>
            <a:prstDash val="solid"/>
            <a:round/>
            <a:headEnd type="none" w="med" len="med"/>
            <a:tailEnd type="arrow"/>
          </a:ln>
          <a:effectLst/>
        </p:spPr>
      </p:cxnSp>
      <p:sp>
        <p:nvSpPr>
          <p:cNvPr id="23" name="円/楕円 22"/>
          <p:cNvSpPr/>
          <p:nvPr/>
        </p:nvSpPr>
        <p:spPr bwMode="auto">
          <a:xfrm>
            <a:off x="6588224" y="2780928"/>
            <a:ext cx="1368152" cy="1368152"/>
          </a:xfrm>
          <a:prstGeom prst="ellipse">
            <a:avLst/>
          </a:prstGeom>
          <a:noFill/>
          <a:ln w="25400">
            <a:solidFill>
              <a:srgbClr val="FF0000"/>
            </a:solidFill>
            <a:prstDash val="dash"/>
            <a:miter lim="800000"/>
            <a:headEnd/>
            <a:tailEnd/>
          </a:ln>
          <a:effectLst/>
        </p:spPr>
        <p:txBody>
          <a:bodyPr wrap="square" rtlCol="0" anchor="ctr">
            <a:noAutofit/>
          </a:bodyPr>
          <a:lstStyle/>
          <a:p>
            <a:pPr algn="ctr">
              <a:spcBef>
                <a:spcPct val="0"/>
              </a:spcBef>
            </a:pPr>
            <a:endParaRPr kumimoji="1" lang="ja-JP" altLang="en-US" dirty="0" smtClean="0">
              <a:latin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65310" y="941819"/>
            <a:ext cx="7992888" cy="830997"/>
          </a:xfrm>
          <a:prstGeom prst="rect">
            <a:avLst/>
          </a:prstGeom>
          <a:noFill/>
          <a:ln w="9525">
            <a:noFill/>
            <a:miter lim="800000"/>
            <a:headEnd/>
            <a:tailEnd/>
          </a:ln>
        </p:spPr>
        <p:txBody>
          <a:bodyPr wrap="square">
            <a:spAutoFit/>
          </a:bodyPr>
          <a:lstStyle/>
          <a:p>
            <a:pPr algn="l"/>
            <a:r>
              <a:rPr lang="en-US" altLang="ja-JP" dirty="0" smtClean="0">
                <a:solidFill>
                  <a:srgbClr val="0000CC"/>
                </a:solidFill>
              </a:rPr>
              <a:t>Secular</a:t>
            </a:r>
            <a:r>
              <a:rPr lang="ja-JP" altLang="en-US" dirty="0" smtClean="0">
                <a:solidFill>
                  <a:srgbClr val="0000CC"/>
                </a:solidFill>
              </a:rPr>
              <a:t>な進化をしている</a:t>
            </a:r>
            <a:r>
              <a:rPr lang="en-US" altLang="ja-JP" dirty="0" smtClean="0">
                <a:solidFill>
                  <a:srgbClr val="0000CC"/>
                </a:solidFill>
              </a:rPr>
              <a:t>(</a:t>
            </a:r>
            <a:r>
              <a:rPr lang="ja-JP" altLang="en-US" dirty="0" smtClean="0">
                <a:solidFill>
                  <a:srgbClr val="0000CC"/>
                </a:solidFill>
              </a:rPr>
              <a:t>合体銀河等ではない</a:t>
            </a:r>
            <a:r>
              <a:rPr lang="en-US" altLang="ja-JP" dirty="0" smtClean="0">
                <a:solidFill>
                  <a:srgbClr val="0000CC"/>
                </a:solidFill>
              </a:rPr>
              <a:t>)</a:t>
            </a:r>
            <a:r>
              <a:rPr lang="ja-JP" altLang="en-US" dirty="0" smtClean="0">
                <a:solidFill>
                  <a:srgbClr val="0000CC"/>
                </a:solidFill>
              </a:rPr>
              <a:t>星形成銀河の系列</a:t>
            </a:r>
            <a:r>
              <a:rPr lang="en-US" altLang="ja-JP" dirty="0" smtClean="0">
                <a:solidFill>
                  <a:srgbClr val="0000CC"/>
                </a:solidFill>
              </a:rPr>
              <a:t>. </a:t>
            </a:r>
            <a:endParaRPr lang="en-US" altLang="ja-JP" b="1" dirty="0" smtClean="0">
              <a:solidFill>
                <a:srgbClr val="0000CC"/>
              </a:solidFill>
            </a:endParaRPr>
          </a:p>
        </p:txBody>
      </p:sp>
      <p:sp>
        <p:nvSpPr>
          <p:cNvPr id="10" name="正方形/長方形 9"/>
          <p:cNvSpPr/>
          <p:nvPr/>
        </p:nvSpPr>
        <p:spPr>
          <a:xfrm>
            <a:off x="395536" y="319777"/>
            <a:ext cx="7848872" cy="461665"/>
          </a:xfrm>
          <a:prstGeom prst="rect">
            <a:avLst/>
          </a:prstGeom>
        </p:spPr>
        <p:txBody>
          <a:bodyPr wrap="square">
            <a:spAutoFit/>
          </a:bodyPr>
          <a:lstStyle/>
          <a:p>
            <a:r>
              <a:rPr lang="ja-JP" altLang="en-US" b="1" dirty="0" smtClean="0">
                <a:solidFill>
                  <a:srgbClr val="0000CC"/>
                </a:solidFill>
              </a:rPr>
              <a:t>星形成主系列銀河</a:t>
            </a:r>
            <a:r>
              <a:rPr lang="en-US" altLang="ja-JP" b="1" dirty="0" smtClean="0">
                <a:solidFill>
                  <a:srgbClr val="0000CC"/>
                </a:solidFill>
              </a:rPr>
              <a:t>(star forming galaxy main sequence)</a:t>
            </a:r>
            <a:endParaRPr lang="en-US" altLang="ja-JP" b="1" dirty="0">
              <a:solidFill>
                <a:srgbClr val="0000CC"/>
              </a:solidFill>
            </a:endParaRPr>
          </a:p>
        </p:txBody>
      </p:sp>
      <p:sp>
        <p:nvSpPr>
          <p:cNvPr id="11" name="正方形/長方形 10"/>
          <p:cNvSpPr/>
          <p:nvPr/>
        </p:nvSpPr>
        <p:spPr>
          <a:xfrm>
            <a:off x="5004048" y="1844824"/>
            <a:ext cx="4104456" cy="4154984"/>
          </a:xfrm>
          <a:prstGeom prst="rect">
            <a:avLst/>
          </a:prstGeom>
        </p:spPr>
        <p:txBody>
          <a:bodyPr wrap="square">
            <a:spAutoFit/>
          </a:bodyPr>
          <a:lstStyle/>
          <a:p>
            <a:r>
              <a:rPr lang="ja-JP" altLang="en-US" dirty="0" smtClean="0"/>
              <a:t> 様々な物理量への依存性が活発に検証されている</a:t>
            </a:r>
            <a:r>
              <a:rPr lang="en-US" altLang="ja-JP" dirty="0" smtClean="0"/>
              <a:t>(</a:t>
            </a:r>
            <a:r>
              <a:rPr lang="ja-JP" altLang="en-US" dirty="0" smtClean="0"/>
              <a:t>ダスト温度</a:t>
            </a:r>
            <a:r>
              <a:rPr lang="en-US" altLang="ja-JP" dirty="0" smtClean="0"/>
              <a:t>, </a:t>
            </a:r>
            <a:r>
              <a:rPr lang="ja-JP" altLang="en-US" dirty="0" smtClean="0"/>
              <a:t>クランピネスなど</a:t>
            </a:r>
            <a:r>
              <a:rPr lang="en-US" altLang="ja-JP" dirty="0" smtClean="0"/>
              <a:t>). </a:t>
            </a:r>
          </a:p>
          <a:p>
            <a:r>
              <a:rPr lang="ja-JP" altLang="en-US" dirty="0" smtClean="0">
                <a:solidFill>
                  <a:srgbClr val="0000CC"/>
                </a:solidFill>
              </a:rPr>
              <a:t>特に</a:t>
            </a:r>
            <a:r>
              <a:rPr lang="en-US" altLang="ja-JP" dirty="0" smtClean="0">
                <a:solidFill>
                  <a:srgbClr val="0000CC"/>
                </a:solidFill>
              </a:rPr>
              <a:t>, </a:t>
            </a:r>
            <a:r>
              <a:rPr lang="ja-JP" altLang="en-US" dirty="0" smtClean="0">
                <a:solidFill>
                  <a:srgbClr val="0000CC"/>
                </a:solidFill>
              </a:rPr>
              <a:t>分子ガスとの関連が注目されている</a:t>
            </a:r>
            <a:r>
              <a:rPr lang="en-US" altLang="ja-JP" dirty="0" smtClean="0">
                <a:solidFill>
                  <a:srgbClr val="0000CC"/>
                </a:solidFill>
              </a:rPr>
              <a:t>(Genzel et al. 2012; </a:t>
            </a:r>
            <a:r>
              <a:rPr lang="en-US" altLang="ja-JP" dirty="0" err="1" smtClean="0">
                <a:solidFill>
                  <a:srgbClr val="0000CC"/>
                </a:solidFill>
              </a:rPr>
              <a:t>Magnelli</a:t>
            </a:r>
            <a:r>
              <a:rPr lang="en-US" altLang="ja-JP" dirty="0" smtClean="0">
                <a:solidFill>
                  <a:srgbClr val="0000CC"/>
                </a:solidFill>
              </a:rPr>
              <a:t> et al. 2012). </a:t>
            </a:r>
          </a:p>
          <a:p>
            <a:endParaRPr lang="en-US" altLang="ja-JP" dirty="0" smtClean="0">
              <a:solidFill>
                <a:srgbClr val="0000CC"/>
              </a:solidFill>
            </a:endParaRPr>
          </a:p>
          <a:p>
            <a:r>
              <a:rPr lang="en-US" altLang="ja-JP" dirty="0" smtClean="0">
                <a:solidFill>
                  <a:srgbClr val="FF0000"/>
                </a:solidFill>
              </a:rPr>
              <a:t>CO</a:t>
            </a:r>
            <a:r>
              <a:rPr lang="ja-JP" altLang="en-US" dirty="0" smtClean="0">
                <a:solidFill>
                  <a:srgbClr val="FF0000"/>
                </a:solidFill>
              </a:rPr>
              <a:t>の観測は</a:t>
            </a:r>
            <a:r>
              <a:rPr lang="en-US" altLang="ja-JP" dirty="0" smtClean="0">
                <a:solidFill>
                  <a:srgbClr val="FF0000"/>
                </a:solidFill>
              </a:rPr>
              <a:t>1 &lt; </a:t>
            </a:r>
            <a:r>
              <a:rPr lang="en-US" altLang="ja-JP" i="1" dirty="0" smtClean="0">
                <a:solidFill>
                  <a:srgbClr val="FF0000"/>
                </a:solidFill>
              </a:rPr>
              <a:t>z</a:t>
            </a:r>
            <a:r>
              <a:rPr lang="en-US" altLang="ja-JP" dirty="0" smtClean="0">
                <a:solidFill>
                  <a:srgbClr val="FF0000"/>
                </a:solidFill>
              </a:rPr>
              <a:t> &lt; 2</a:t>
            </a:r>
            <a:r>
              <a:rPr lang="ja-JP" altLang="en-US" dirty="0" smtClean="0">
                <a:solidFill>
                  <a:srgbClr val="FF0000"/>
                </a:solidFill>
              </a:rPr>
              <a:t>に届きつつあるが</a:t>
            </a:r>
            <a:r>
              <a:rPr lang="en-US" altLang="ja-JP" dirty="0" smtClean="0">
                <a:solidFill>
                  <a:srgbClr val="FF0000"/>
                </a:solidFill>
              </a:rPr>
              <a:t>, </a:t>
            </a:r>
            <a:r>
              <a:rPr lang="ja-JP" altLang="en-US" dirty="0" smtClean="0">
                <a:solidFill>
                  <a:srgbClr val="FF0000"/>
                </a:solidFill>
              </a:rPr>
              <a:t>サーベイと呼べる段階ではない</a:t>
            </a:r>
            <a:r>
              <a:rPr lang="en-US" altLang="ja-JP" dirty="0" smtClean="0">
                <a:solidFill>
                  <a:srgbClr val="FF0000"/>
                </a:solidFill>
              </a:rPr>
              <a:t>. </a:t>
            </a:r>
          </a:p>
          <a:p>
            <a:r>
              <a:rPr lang="en-US" altLang="ja-JP" dirty="0" smtClean="0">
                <a:solidFill>
                  <a:srgbClr val="FF0000"/>
                </a:solidFill>
              </a:rPr>
              <a:t>HI</a:t>
            </a:r>
            <a:r>
              <a:rPr lang="ja-JP" altLang="en-US" dirty="0" smtClean="0">
                <a:solidFill>
                  <a:srgbClr val="FF0000"/>
                </a:solidFill>
              </a:rPr>
              <a:t>はまだ全く届かない</a:t>
            </a:r>
            <a:r>
              <a:rPr lang="en-US" altLang="ja-JP" dirty="0" smtClean="0">
                <a:solidFill>
                  <a:srgbClr val="FF0000"/>
                </a:solidFill>
              </a:rPr>
              <a:t>. </a:t>
            </a:r>
          </a:p>
        </p:txBody>
      </p:sp>
      <p:pic>
        <p:nvPicPr>
          <p:cNvPr id="6" name="図 5" descr="genzel2012_fig1.gif"/>
          <p:cNvPicPr>
            <a:picLocks noChangeAspect="1"/>
          </p:cNvPicPr>
          <p:nvPr/>
        </p:nvPicPr>
        <p:blipFill>
          <a:blip r:embed="rId2" cstate="print"/>
          <a:stretch>
            <a:fillRect/>
          </a:stretch>
        </p:blipFill>
        <p:spPr>
          <a:xfrm>
            <a:off x="35496" y="1716560"/>
            <a:ext cx="4968552" cy="4448744"/>
          </a:xfrm>
          <a:prstGeom prst="rect">
            <a:avLst/>
          </a:prstGeom>
        </p:spPr>
      </p:pic>
      <p:sp>
        <p:nvSpPr>
          <p:cNvPr id="7" name="Text Box 5"/>
          <p:cNvSpPr txBox="1">
            <a:spLocks noChangeArrowheads="1"/>
          </p:cNvSpPr>
          <p:nvPr/>
        </p:nvSpPr>
        <p:spPr bwMode="auto">
          <a:xfrm>
            <a:off x="1979712" y="6279703"/>
            <a:ext cx="2880320" cy="461665"/>
          </a:xfrm>
          <a:prstGeom prst="rect">
            <a:avLst/>
          </a:prstGeom>
          <a:noFill/>
          <a:ln w="38100" algn="ctr">
            <a:noFill/>
            <a:miter lim="800000"/>
            <a:headEnd/>
            <a:tailEnd/>
          </a:ln>
        </p:spPr>
        <p:txBody>
          <a:bodyPr wrap="square">
            <a:spAutoFit/>
          </a:bodyPr>
          <a:lstStyle/>
          <a:p>
            <a:pPr>
              <a:spcBef>
                <a:spcPct val="50000"/>
              </a:spcBef>
            </a:pPr>
            <a:r>
              <a:rPr lang="en-US" altLang="ja-JP" dirty="0" smtClean="0">
                <a:solidFill>
                  <a:srgbClr val="000000"/>
                </a:solidFill>
              </a:rPr>
              <a:t>(</a:t>
            </a:r>
            <a:r>
              <a:rPr lang="en-US" altLang="ja-JP" dirty="0" err="1" smtClean="0">
                <a:solidFill>
                  <a:srgbClr val="000000"/>
                </a:solidFill>
              </a:rPr>
              <a:t>Genzel</a:t>
            </a:r>
            <a:r>
              <a:rPr lang="en-US" altLang="ja-JP" b="1" dirty="0" smtClean="0">
                <a:solidFill>
                  <a:srgbClr val="000000"/>
                </a:solidFill>
              </a:rPr>
              <a:t> et al. 2012)</a:t>
            </a:r>
            <a:endParaRPr lang="en-US" altLang="ja-JP" b="1" dirty="0">
              <a:solidFill>
                <a:srgbClr val="0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95536" y="315918"/>
            <a:ext cx="6768751" cy="461665"/>
          </a:xfrm>
          <a:prstGeom prst="rect">
            <a:avLst/>
          </a:prstGeom>
          <a:noFill/>
          <a:ln w="9525">
            <a:noFill/>
            <a:miter lim="800000"/>
            <a:headEnd/>
            <a:tailEnd/>
          </a:ln>
        </p:spPr>
        <p:txBody>
          <a:bodyPr wrap="square">
            <a:spAutoFit/>
          </a:bodyPr>
          <a:lstStyle/>
          <a:p>
            <a:pPr marL="457200" indent="-457200" algn="l"/>
            <a:r>
              <a:rPr lang="en-US" altLang="ja-JP" b="1" dirty="0" smtClean="0">
                <a:solidFill>
                  <a:srgbClr val="0000CC"/>
                </a:solidFill>
              </a:rPr>
              <a:t>Schmidt-Kennicutt law</a:t>
            </a:r>
          </a:p>
        </p:txBody>
      </p:sp>
      <p:sp>
        <p:nvSpPr>
          <p:cNvPr id="3" name="Text Box 3"/>
          <p:cNvSpPr txBox="1">
            <a:spLocks noChangeArrowheads="1"/>
          </p:cNvSpPr>
          <p:nvPr/>
        </p:nvSpPr>
        <p:spPr bwMode="auto">
          <a:xfrm>
            <a:off x="565310" y="836712"/>
            <a:ext cx="7992888" cy="1200329"/>
          </a:xfrm>
          <a:prstGeom prst="rect">
            <a:avLst/>
          </a:prstGeom>
          <a:noFill/>
          <a:ln w="9525">
            <a:noFill/>
            <a:miter lim="800000"/>
            <a:headEnd/>
            <a:tailEnd/>
          </a:ln>
        </p:spPr>
        <p:txBody>
          <a:bodyPr wrap="square">
            <a:spAutoFit/>
          </a:bodyPr>
          <a:lstStyle/>
          <a:p>
            <a:pPr algn="l"/>
            <a:r>
              <a:rPr lang="ja-JP" altLang="en-US" dirty="0" smtClean="0"/>
              <a:t>銀河の</a:t>
            </a:r>
            <a:r>
              <a:rPr lang="ja-JP" altLang="en-US" dirty="0" smtClean="0">
                <a:solidFill>
                  <a:srgbClr val="FF0000"/>
                </a:solidFill>
              </a:rPr>
              <a:t>サイズ</a:t>
            </a:r>
            <a:r>
              <a:rPr lang="ja-JP" altLang="en-US" dirty="0" smtClean="0"/>
              <a:t>を考慮することにより</a:t>
            </a:r>
            <a:r>
              <a:rPr lang="en-US" altLang="ja-JP" dirty="0" smtClean="0"/>
              <a:t>, </a:t>
            </a:r>
            <a:r>
              <a:rPr lang="ja-JP" altLang="en-US" dirty="0" smtClean="0"/>
              <a:t>単位面積当たりのガス密度と星形成率密度の関係を議論することができる</a:t>
            </a:r>
            <a:r>
              <a:rPr lang="en-US" altLang="ja-JP" dirty="0" smtClean="0"/>
              <a:t>. </a:t>
            </a:r>
            <a:r>
              <a:rPr lang="ja-JP" altLang="en-US" dirty="0" smtClean="0"/>
              <a:t>この関係が</a:t>
            </a:r>
            <a:r>
              <a:rPr lang="en-US" altLang="ja-JP" b="1" dirty="0" smtClean="0">
                <a:solidFill>
                  <a:srgbClr val="0000CC"/>
                </a:solidFill>
              </a:rPr>
              <a:t>Schmidt-Kennicutt law</a:t>
            </a:r>
            <a:r>
              <a:rPr lang="ja-JP" altLang="en-US" b="1" dirty="0" smtClean="0">
                <a:solidFill>
                  <a:srgbClr val="0000CC"/>
                </a:solidFill>
              </a:rPr>
              <a:t>として知られる</a:t>
            </a:r>
            <a:r>
              <a:rPr lang="en-US" altLang="ja-JP" b="1" dirty="0" smtClean="0">
                <a:solidFill>
                  <a:srgbClr val="0000CC"/>
                </a:solidFill>
              </a:rPr>
              <a:t>.</a:t>
            </a:r>
          </a:p>
        </p:txBody>
      </p:sp>
      <p:pic>
        <p:nvPicPr>
          <p:cNvPr id="4" name="図 3" descr="schmidt_kennicutt.gif"/>
          <p:cNvPicPr>
            <a:picLocks noChangeAspect="1"/>
          </p:cNvPicPr>
          <p:nvPr/>
        </p:nvPicPr>
        <p:blipFill>
          <a:blip r:embed="rId2" cstate="print"/>
          <a:stretch>
            <a:fillRect/>
          </a:stretch>
        </p:blipFill>
        <p:spPr>
          <a:xfrm>
            <a:off x="304539" y="1988840"/>
            <a:ext cx="3619389" cy="4725144"/>
          </a:xfrm>
          <a:prstGeom prst="rect">
            <a:avLst/>
          </a:prstGeom>
        </p:spPr>
      </p:pic>
      <p:sp>
        <p:nvSpPr>
          <p:cNvPr id="5" name="Text Box 3"/>
          <p:cNvSpPr txBox="1">
            <a:spLocks noChangeArrowheads="1"/>
          </p:cNvSpPr>
          <p:nvPr/>
        </p:nvSpPr>
        <p:spPr bwMode="auto">
          <a:xfrm>
            <a:off x="3995936" y="2723436"/>
            <a:ext cx="4824536" cy="3046988"/>
          </a:xfrm>
          <a:prstGeom prst="rect">
            <a:avLst/>
          </a:prstGeom>
          <a:noFill/>
          <a:ln w="9525">
            <a:noFill/>
            <a:miter lim="800000"/>
            <a:headEnd/>
            <a:tailEnd/>
          </a:ln>
        </p:spPr>
        <p:txBody>
          <a:bodyPr wrap="square">
            <a:spAutoFit/>
          </a:bodyPr>
          <a:lstStyle/>
          <a:p>
            <a:pPr algn="l"/>
            <a:r>
              <a:rPr lang="ja-JP" altLang="en-US" dirty="0" smtClean="0"/>
              <a:t>古典的な</a:t>
            </a:r>
            <a:r>
              <a:rPr lang="en-US" altLang="ja-JP" b="1" dirty="0" smtClean="0"/>
              <a:t>Schmidt-Kennicutt law</a:t>
            </a:r>
            <a:r>
              <a:rPr lang="ja-JP" altLang="en-US" b="1" dirty="0" smtClean="0"/>
              <a:t>は星形成率とガスの</a:t>
            </a:r>
            <a:r>
              <a:rPr lang="ja-JP" altLang="en-US" b="1" dirty="0" smtClean="0">
                <a:solidFill>
                  <a:srgbClr val="FF0000"/>
                </a:solidFill>
              </a:rPr>
              <a:t>面密度</a:t>
            </a:r>
            <a:r>
              <a:rPr lang="ja-JP" altLang="en-US" b="1" dirty="0" smtClean="0"/>
              <a:t>の間の関係</a:t>
            </a:r>
            <a:r>
              <a:rPr lang="en-US" altLang="ja-JP" b="1" dirty="0" smtClean="0"/>
              <a:t>.</a:t>
            </a:r>
          </a:p>
          <a:p>
            <a:pPr algn="l"/>
            <a:endParaRPr lang="en-US" altLang="ja-JP" b="1" dirty="0" smtClean="0">
              <a:solidFill>
                <a:srgbClr val="0000CC"/>
              </a:solidFill>
            </a:endParaRPr>
          </a:p>
          <a:p>
            <a:r>
              <a:rPr lang="ja-JP" altLang="en-US" b="1" dirty="0" smtClean="0">
                <a:solidFill>
                  <a:srgbClr val="0000CC"/>
                </a:solidFill>
              </a:rPr>
              <a:t>幅広いガス面密度範囲にわたり</a:t>
            </a:r>
            <a:r>
              <a:rPr lang="en-US" altLang="ja-JP" b="1" dirty="0" smtClean="0">
                <a:solidFill>
                  <a:srgbClr val="0000CC"/>
                </a:solidFill>
              </a:rPr>
              <a:t>, </a:t>
            </a:r>
            <a:r>
              <a:rPr lang="ja-JP" altLang="en-US" b="1" dirty="0" smtClean="0">
                <a:solidFill>
                  <a:srgbClr val="0000CC"/>
                </a:solidFill>
              </a:rPr>
              <a:t>単一冪の関係が見られるが</a:t>
            </a:r>
            <a:r>
              <a:rPr lang="en-US" altLang="ja-JP" b="1" dirty="0" smtClean="0">
                <a:solidFill>
                  <a:srgbClr val="0000CC"/>
                </a:solidFill>
              </a:rPr>
              <a:t>, </a:t>
            </a:r>
            <a:r>
              <a:rPr lang="ja-JP" altLang="en-US" b="1" dirty="0" smtClean="0">
                <a:solidFill>
                  <a:srgbClr val="0000CC"/>
                </a:solidFill>
              </a:rPr>
              <a:t>その傾きについては現在も議論が収束していない</a:t>
            </a:r>
            <a:r>
              <a:rPr lang="en-US" altLang="ja-JP" b="1" dirty="0" smtClean="0">
                <a:solidFill>
                  <a:srgbClr val="0000CC"/>
                </a:solidFill>
              </a:rPr>
              <a:t>. </a:t>
            </a:r>
          </a:p>
        </p:txBody>
      </p:sp>
      <p:sp>
        <p:nvSpPr>
          <p:cNvPr id="6" name="Text Box 5"/>
          <p:cNvSpPr txBox="1">
            <a:spLocks noChangeArrowheads="1"/>
          </p:cNvSpPr>
          <p:nvPr/>
        </p:nvSpPr>
        <p:spPr bwMode="auto">
          <a:xfrm>
            <a:off x="3995936" y="6135687"/>
            <a:ext cx="3600400" cy="461665"/>
          </a:xfrm>
          <a:prstGeom prst="rect">
            <a:avLst/>
          </a:prstGeom>
          <a:noFill/>
          <a:ln w="38100" algn="ctr">
            <a:noFill/>
            <a:miter lim="800000"/>
            <a:headEnd/>
            <a:tailEnd/>
          </a:ln>
        </p:spPr>
        <p:txBody>
          <a:bodyPr wrap="square">
            <a:spAutoFit/>
          </a:bodyPr>
          <a:lstStyle/>
          <a:p>
            <a:pPr>
              <a:spcBef>
                <a:spcPct val="50000"/>
              </a:spcBef>
            </a:pPr>
            <a:r>
              <a:rPr lang="en-US" altLang="ja-JP" b="1" dirty="0" smtClean="0">
                <a:solidFill>
                  <a:srgbClr val="000000"/>
                </a:solidFill>
              </a:rPr>
              <a:t>(</a:t>
            </a:r>
            <a:r>
              <a:rPr lang="en-US" altLang="ja-JP" b="1" dirty="0" err="1" smtClean="0">
                <a:solidFill>
                  <a:srgbClr val="000000"/>
                </a:solidFill>
              </a:rPr>
              <a:t>Kennicutt</a:t>
            </a:r>
            <a:r>
              <a:rPr lang="en-US" altLang="ja-JP" b="1" dirty="0" smtClean="0">
                <a:solidFill>
                  <a:srgbClr val="000000"/>
                </a:solidFill>
              </a:rPr>
              <a:t> &amp; Evans 2012)</a:t>
            </a:r>
            <a:endParaRPr lang="en-US" altLang="ja-JP" b="1" dirty="0">
              <a:solidFill>
                <a:srgbClr val="000000"/>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surfacegas_SFR.gif"/>
          <p:cNvPicPr>
            <a:picLocks noChangeAspect="1"/>
          </p:cNvPicPr>
          <p:nvPr/>
        </p:nvPicPr>
        <p:blipFill>
          <a:blip r:embed="rId2" cstate="print"/>
          <a:stretch>
            <a:fillRect/>
          </a:stretch>
        </p:blipFill>
        <p:spPr>
          <a:xfrm>
            <a:off x="4016758" y="1340768"/>
            <a:ext cx="5127242" cy="5328592"/>
          </a:xfrm>
          <a:prstGeom prst="rect">
            <a:avLst/>
          </a:prstGeom>
        </p:spPr>
      </p:pic>
      <p:sp>
        <p:nvSpPr>
          <p:cNvPr id="6" name="Text Box 5"/>
          <p:cNvSpPr txBox="1">
            <a:spLocks noChangeArrowheads="1"/>
          </p:cNvSpPr>
          <p:nvPr/>
        </p:nvSpPr>
        <p:spPr bwMode="auto">
          <a:xfrm>
            <a:off x="539552" y="5919663"/>
            <a:ext cx="3600400" cy="461665"/>
          </a:xfrm>
          <a:prstGeom prst="rect">
            <a:avLst/>
          </a:prstGeom>
          <a:noFill/>
          <a:ln w="38100" algn="ctr">
            <a:noFill/>
            <a:miter lim="800000"/>
            <a:headEnd/>
            <a:tailEnd/>
          </a:ln>
        </p:spPr>
        <p:txBody>
          <a:bodyPr wrap="square">
            <a:spAutoFit/>
          </a:bodyPr>
          <a:lstStyle/>
          <a:p>
            <a:pPr>
              <a:spcBef>
                <a:spcPct val="50000"/>
              </a:spcBef>
            </a:pPr>
            <a:r>
              <a:rPr lang="en-US" altLang="ja-JP" b="1" dirty="0" smtClean="0">
                <a:solidFill>
                  <a:srgbClr val="000000"/>
                </a:solidFill>
              </a:rPr>
              <a:t>(</a:t>
            </a:r>
            <a:r>
              <a:rPr lang="en-US" altLang="ja-JP" b="1" dirty="0" err="1" smtClean="0">
                <a:solidFill>
                  <a:srgbClr val="000000"/>
                </a:solidFill>
              </a:rPr>
              <a:t>Kennicutt</a:t>
            </a:r>
            <a:r>
              <a:rPr lang="en-US" altLang="ja-JP" b="1" dirty="0" smtClean="0">
                <a:solidFill>
                  <a:srgbClr val="000000"/>
                </a:solidFill>
              </a:rPr>
              <a:t> &amp; Evans 2012)</a:t>
            </a:r>
            <a:endParaRPr lang="en-US" altLang="ja-JP" b="1" dirty="0">
              <a:solidFill>
                <a:srgbClr val="000000"/>
              </a:solidFill>
            </a:endParaRPr>
          </a:p>
        </p:txBody>
      </p:sp>
      <p:sp>
        <p:nvSpPr>
          <p:cNvPr id="8" name="Text Box 3"/>
          <p:cNvSpPr txBox="1">
            <a:spLocks noChangeArrowheads="1"/>
          </p:cNvSpPr>
          <p:nvPr/>
        </p:nvSpPr>
        <p:spPr bwMode="auto">
          <a:xfrm>
            <a:off x="395536" y="941819"/>
            <a:ext cx="8496944" cy="461665"/>
          </a:xfrm>
          <a:prstGeom prst="rect">
            <a:avLst/>
          </a:prstGeom>
          <a:noFill/>
          <a:ln w="9525">
            <a:noFill/>
            <a:miter lim="800000"/>
            <a:headEnd/>
            <a:tailEnd/>
          </a:ln>
        </p:spPr>
        <p:txBody>
          <a:bodyPr wrap="square">
            <a:spAutoFit/>
          </a:bodyPr>
          <a:lstStyle/>
          <a:p>
            <a:pPr algn="l"/>
            <a:r>
              <a:rPr lang="en-US" altLang="ja-JP" b="1" dirty="0" smtClean="0">
                <a:solidFill>
                  <a:srgbClr val="FF0000"/>
                </a:solidFill>
              </a:rPr>
              <a:t>S-K law</a:t>
            </a:r>
            <a:r>
              <a:rPr lang="ja-JP" altLang="en-US" dirty="0" smtClean="0">
                <a:solidFill>
                  <a:srgbClr val="FF0000"/>
                </a:solidFill>
              </a:rPr>
              <a:t>が示すの</a:t>
            </a:r>
            <a:r>
              <a:rPr lang="ja-JP" altLang="en-US" b="1" dirty="0" smtClean="0">
                <a:solidFill>
                  <a:srgbClr val="FF0000"/>
                </a:solidFill>
              </a:rPr>
              <a:t>は</a:t>
            </a:r>
            <a:r>
              <a:rPr lang="en-US" altLang="ja-JP" b="1" dirty="0" smtClean="0">
                <a:solidFill>
                  <a:srgbClr val="FF0000"/>
                </a:solidFill>
              </a:rPr>
              <a:t>, </a:t>
            </a:r>
            <a:r>
              <a:rPr lang="ja-JP" altLang="en-US" b="1" dirty="0" smtClean="0">
                <a:solidFill>
                  <a:srgbClr val="FF0000"/>
                </a:solidFill>
              </a:rPr>
              <a:t>全ガス質量</a:t>
            </a:r>
            <a:r>
              <a:rPr lang="en-US" altLang="ja-JP" b="1" dirty="0" smtClean="0">
                <a:solidFill>
                  <a:srgbClr val="FF0000"/>
                </a:solidFill>
              </a:rPr>
              <a:t>(H</a:t>
            </a:r>
            <a:r>
              <a:rPr lang="en-US" altLang="ja-JP" sz="1800" b="1" dirty="0" smtClean="0">
                <a:solidFill>
                  <a:srgbClr val="FF0000"/>
                </a:solidFill>
              </a:rPr>
              <a:t>I</a:t>
            </a:r>
            <a:r>
              <a:rPr lang="en-US" altLang="ja-JP" b="1" dirty="0" smtClean="0">
                <a:solidFill>
                  <a:srgbClr val="FF0000"/>
                </a:solidFill>
              </a:rPr>
              <a:t> + H</a:t>
            </a:r>
            <a:r>
              <a:rPr lang="en-US" altLang="ja-JP" b="1" baseline="-25000" dirty="0" smtClean="0">
                <a:solidFill>
                  <a:srgbClr val="FF0000"/>
                </a:solidFill>
              </a:rPr>
              <a:t>2</a:t>
            </a:r>
            <a:r>
              <a:rPr lang="en-US" altLang="ja-JP" b="1" dirty="0" smtClean="0">
                <a:solidFill>
                  <a:srgbClr val="FF0000"/>
                </a:solidFill>
              </a:rPr>
              <a:t>)</a:t>
            </a:r>
            <a:r>
              <a:rPr lang="ja-JP" altLang="en-US" b="1" dirty="0" smtClean="0">
                <a:solidFill>
                  <a:srgbClr val="FF0000"/>
                </a:solidFill>
              </a:rPr>
              <a:t>と</a:t>
            </a:r>
            <a:r>
              <a:rPr lang="en-US" altLang="ja-JP" b="1" dirty="0" smtClean="0">
                <a:solidFill>
                  <a:srgbClr val="FF0000"/>
                </a:solidFill>
              </a:rPr>
              <a:t>SFR</a:t>
            </a:r>
            <a:r>
              <a:rPr lang="ja-JP" altLang="en-US" b="1" dirty="0" smtClean="0">
                <a:solidFill>
                  <a:srgbClr val="FF0000"/>
                </a:solidFill>
              </a:rPr>
              <a:t>の密度の相関</a:t>
            </a:r>
            <a:r>
              <a:rPr lang="en-US" altLang="ja-JP" b="1" dirty="0" smtClean="0">
                <a:solidFill>
                  <a:srgbClr val="FF0000"/>
                </a:solidFill>
              </a:rPr>
              <a:t>.</a:t>
            </a:r>
          </a:p>
        </p:txBody>
      </p:sp>
      <p:sp>
        <p:nvSpPr>
          <p:cNvPr id="9" name="Text Box 3"/>
          <p:cNvSpPr txBox="1">
            <a:spLocks noChangeArrowheads="1"/>
          </p:cNvSpPr>
          <p:nvPr/>
        </p:nvSpPr>
        <p:spPr bwMode="auto">
          <a:xfrm>
            <a:off x="157740" y="1966188"/>
            <a:ext cx="3960440" cy="3046988"/>
          </a:xfrm>
          <a:prstGeom prst="rect">
            <a:avLst/>
          </a:prstGeom>
          <a:noFill/>
          <a:ln w="9525">
            <a:noFill/>
            <a:miter lim="800000"/>
            <a:headEnd/>
            <a:tailEnd/>
          </a:ln>
        </p:spPr>
        <p:txBody>
          <a:bodyPr wrap="square">
            <a:spAutoFit/>
          </a:bodyPr>
          <a:lstStyle/>
          <a:p>
            <a:pPr algn="l"/>
            <a:r>
              <a:rPr lang="ja-JP" altLang="en-US" b="1" dirty="0" smtClean="0"/>
              <a:t>この関係の</a:t>
            </a:r>
            <a:r>
              <a:rPr lang="ja-JP" altLang="en-US" b="1" dirty="0" smtClean="0">
                <a:solidFill>
                  <a:srgbClr val="FF0000"/>
                </a:solidFill>
              </a:rPr>
              <a:t>進化</a:t>
            </a:r>
            <a:r>
              <a:rPr lang="ja-JP" altLang="en-US" b="1" dirty="0" smtClean="0"/>
              <a:t>を議論するためには</a:t>
            </a:r>
            <a:r>
              <a:rPr lang="en-US" altLang="ja-JP" b="1" dirty="0" smtClean="0"/>
              <a:t>, HI</a:t>
            </a:r>
            <a:r>
              <a:rPr lang="ja-JP" altLang="en-US" b="1" dirty="0" smtClean="0"/>
              <a:t>の観測も</a:t>
            </a:r>
            <a:r>
              <a:rPr lang="en-US" altLang="ja-JP" b="1" dirty="0" smtClean="0"/>
              <a:t>CO</a:t>
            </a:r>
            <a:r>
              <a:rPr lang="ja-JP" altLang="en-US" b="1" dirty="0" smtClean="0"/>
              <a:t>観測と同様</a:t>
            </a:r>
            <a:r>
              <a:rPr lang="en-US" altLang="ja-JP" b="1" dirty="0" smtClean="0"/>
              <a:t>, 1 &lt; </a:t>
            </a:r>
            <a:r>
              <a:rPr lang="en-US" altLang="ja-JP" b="1" i="1" dirty="0" smtClean="0"/>
              <a:t>z</a:t>
            </a:r>
            <a:r>
              <a:rPr lang="en-US" altLang="ja-JP" b="1" dirty="0" smtClean="0"/>
              <a:t> &lt; 2</a:t>
            </a:r>
            <a:r>
              <a:rPr lang="ja-JP" altLang="en-US" b="1" dirty="0" err="1" smtClean="0"/>
              <a:t>まで</a:t>
            </a:r>
            <a:r>
              <a:rPr lang="ja-JP" altLang="en-US" dirty="0" smtClean="0"/>
              <a:t>届く必要がある</a:t>
            </a:r>
            <a:r>
              <a:rPr lang="en-US" altLang="ja-JP" b="1" dirty="0" smtClean="0"/>
              <a:t>. </a:t>
            </a:r>
          </a:p>
          <a:p>
            <a:pPr algn="l"/>
            <a:endParaRPr lang="en-US" altLang="ja-JP" b="1" dirty="0" smtClean="0"/>
          </a:p>
          <a:p>
            <a:pPr algn="l"/>
            <a:r>
              <a:rPr lang="ja-JP" altLang="en-US" b="1" dirty="0" smtClean="0">
                <a:solidFill>
                  <a:srgbClr val="0000CC"/>
                </a:solidFill>
              </a:rPr>
              <a:t>⇒ </a:t>
            </a:r>
            <a:r>
              <a:rPr lang="en-US" altLang="ja-JP" b="1" dirty="0" smtClean="0">
                <a:solidFill>
                  <a:srgbClr val="0000CC"/>
                </a:solidFill>
              </a:rPr>
              <a:t>SKA1</a:t>
            </a:r>
            <a:r>
              <a:rPr lang="ja-JP" altLang="en-US" b="1" dirty="0" smtClean="0">
                <a:solidFill>
                  <a:srgbClr val="0000CC"/>
                </a:solidFill>
              </a:rPr>
              <a:t>から</a:t>
            </a:r>
            <a:r>
              <a:rPr lang="en-US" altLang="ja-JP" b="1" dirty="0" smtClean="0">
                <a:solidFill>
                  <a:srgbClr val="0000CC"/>
                </a:solidFill>
              </a:rPr>
              <a:t>SKA2</a:t>
            </a:r>
          </a:p>
          <a:p>
            <a:pPr algn="l"/>
            <a:endParaRPr lang="en-US" altLang="ja-JP" dirty="0" smtClean="0">
              <a:solidFill>
                <a:srgbClr val="0000CC"/>
              </a:solidFill>
            </a:endParaRPr>
          </a:p>
          <a:p>
            <a:pPr algn="l"/>
            <a:r>
              <a:rPr lang="ja-JP" altLang="en-US" b="1" dirty="0" smtClean="0">
                <a:solidFill>
                  <a:srgbClr val="0000CC"/>
                </a:solidFill>
              </a:rPr>
              <a:t>分子観測との</a:t>
            </a:r>
            <a:r>
              <a:rPr lang="en-US" altLang="ja-JP" dirty="0" smtClean="0">
                <a:solidFill>
                  <a:srgbClr val="0000CC"/>
                </a:solidFill>
              </a:rPr>
              <a:t>synergy</a:t>
            </a:r>
            <a:r>
              <a:rPr lang="ja-JP" altLang="en-US" dirty="0" smtClean="0">
                <a:solidFill>
                  <a:srgbClr val="0000CC"/>
                </a:solidFill>
              </a:rPr>
              <a:t>も重要</a:t>
            </a:r>
            <a:r>
              <a:rPr lang="en-US" altLang="ja-JP" dirty="0" smtClean="0">
                <a:solidFill>
                  <a:srgbClr val="0000CC"/>
                </a:solidFill>
              </a:rPr>
              <a:t>!</a:t>
            </a:r>
            <a:endParaRPr lang="en-US" altLang="ja-JP" b="1" dirty="0" smtClean="0">
              <a:solidFill>
                <a:srgbClr val="0000CC"/>
              </a:solidFill>
            </a:endParaRPr>
          </a:p>
        </p:txBody>
      </p:sp>
      <p:sp>
        <p:nvSpPr>
          <p:cNvPr id="10" name="Text Box 3"/>
          <p:cNvSpPr txBox="1">
            <a:spLocks noChangeArrowheads="1"/>
          </p:cNvSpPr>
          <p:nvPr/>
        </p:nvSpPr>
        <p:spPr bwMode="auto">
          <a:xfrm>
            <a:off x="395536" y="315918"/>
            <a:ext cx="6768751" cy="461665"/>
          </a:xfrm>
          <a:prstGeom prst="rect">
            <a:avLst/>
          </a:prstGeom>
          <a:noFill/>
          <a:ln w="9525">
            <a:noFill/>
            <a:miter lim="800000"/>
            <a:headEnd/>
            <a:tailEnd/>
          </a:ln>
        </p:spPr>
        <p:txBody>
          <a:bodyPr wrap="square">
            <a:spAutoFit/>
          </a:bodyPr>
          <a:lstStyle/>
          <a:p>
            <a:pPr marL="457200" indent="-457200" algn="l"/>
            <a:r>
              <a:rPr lang="en-US" altLang="ja-JP" b="1" dirty="0" smtClean="0">
                <a:solidFill>
                  <a:srgbClr val="0000CC"/>
                </a:solidFill>
              </a:rPr>
              <a:t>Schmidt-Kennicutt law</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p:cNvSpPr>
          <p:nvPr/>
        </p:nvSpPr>
        <p:spPr bwMode="auto">
          <a:xfrm>
            <a:off x="670578" y="836712"/>
            <a:ext cx="7786688" cy="375047"/>
          </a:xfrm>
          <a:prstGeom prst="rect">
            <a:avLst/>
          </a:prstGeom>
          <a:noFill/>
          <a:ln w="12700" cap="flat">
            <a:noFill/>
            <a:miter lim="800000"/>
            <a:headEnd type="none" w="med" len="med"/>
            <a:tailEnd type="none" w="med" len="med"/>
          </a:ln>
        </p:spPr>
        <p:txBody>
          <a:bodyPr lIns="0" tIns="0" rIns="0" bIns="0"/>
          <a:lstStyle/>
          <a:p>
            <a:r>
              <a:rPr lang="ja-JP" altLang="en-US" dirty="0" smtClean="0">
                <a:latin typeface="Times New Roman" pitchFamily="18" charset="0"/>
                <a:ea typeface="ＭＳ Ｐゴシック" pitchFamily="50" charset="-128"/>
                <a:cs typeface="Times New Roman" pitchFamily="18" charset="0"/>
              </a:rPr>
              <a:t>銀河</a:t>
            </a:r>
            <a:r>
              <a:rPr lang="ja-JP" altLang="en-US" dirty="0">
                <a:latin typeface="Times New Roman" pitchFamily="18" charset="0"/>
                <a:ea typeface="ＭＳ Ｐゴシック" pitchFamily="50" charset="-128"/>
                <a:cs typeface="Times New Roman" pitchFamily="18" charset="0"/>
              </a:rPr>
              <a:t>における水素分子は</a:t>
            </a:r>
            <a:r>
              <a:rPr lang="ja-JP" altLang="en-US" dirty="0">
                <a:solidFill>
                  <a:srgbClr val="0044FE"/>
                </a:solidFill>
                <a:latin typeface="Times New Roman" pitchFamily="18" charset="0"/>
                <a:ea typeface="ＭＳ Ｐゴシック" pitchFamily="50" charset="-128"/>
                <a:cs typeface="Times New Roman" pitchFamily="18" charset="0"/>
                <a:sym typeface="ヒラギノ角ゴ Pro W6" charset="0"/>
              </a:rPr>
              <a:t>生成</a:t>
            </a:r>
            <a:r>
              <a:rPr lang="ja-JP" altLang="en-US" dirty="0">
                <a:latin typeface="Times New Roman" pitchFamily="18" charset="0"/>
                <a:ea typeface="ＭＳ Ｐゴシック" pitchFamily="50" charset="-128"/>
                <a:cs typeface="Times New Roman" pitchFamily="18" charset="0"/>
              </a:rPr>
              <a:t>と</a:t>
            </a:r>
            <a:r>
              <a:rPr lang="ja-JP" altLang="en-US" dirty="0">
                <a:solidFill>
                  <a:srgbClr val="FF2712"/>
                </a:solidFill>
                <a:latin typeface="Times New Roman" pitchFamily="18" charset="0"/>
                <a:ea typeface="ＭＳ Ｐゴシック" pitchFamily="50" charset="-128"/>
                <a:cs typeface="Times New Roman" pitchFamily="18" charset="0"/>
                <a:sym typeface="ヒラギノ角ゴ Pro W6" charset="0"/>
              </a:rPr>
              <a:t>解離</a:t>
            </a:r>
            <a:r>
              <a:rPr lang="ja-JP" altLang="en-US" dirty="0">
                <a:latin typeface="Times New Roman" pitchFamily="18" charset="0"/>
                <a:ea typeface="ＭＳ Ｐゴシック" pitchFamily="50" charset="-128"/>
                <a:cs typeface="Times New Roman" pitchFamily="18" charset="0"/>
              </a:rPr>
              <a:t>のバランスで</a:t>
            </a:r>
            <a:r>
              <a:rPr lang="ja-JP" altLang="en-US" dirty="0" smtClean="0">
                <a:latin typeface="Times New Roman" pitchFamily="18" charset="0"/>
                <a:ea typeface="ＭＳ Ｐゴシック" pitchFamily="50" charset="-128"/>
                <a:cs typeface="Times New Roman" pitchFamily="18" charset="0"/>
              </a:rPr>
              <a:t>決まる</a:t>
            </a:r>
            <a:r>
              <a:rPr lang="en-US" altLang="ja-JP" dirty="0" smtClean="0">
                <a:latin typeface="Times New Roman" pitchFamily="18" charset="0"/>
                <a:ea typeface="ＭＳ Ｐゴシック" pitchFamily="50" charset="-128"/>
                <a:cs typeface="Times New Roman" pitchFamily="18" charset="0"/>
              </a:rPr>
              <a:t>. </a:t>
            </a:r>
            <a:endParaRPr lang="ja-JP" altLang="en-US" dirty="0">
              <a:latin typeface="Times New Roman" pitchFamily="18" charset="0"/>
              <a:ea typeface="ＭＳ Ｐゴシック" pitchFamily="50" charset="-128"/>
              <a:cs typeface="Times New Roman" pitchFamily="18" charset="0"/>
            </a:endParaRPr>
          </a:p>
        </p:txBody>
      </p:sp>
      <p:sp>
        <p:nvSpPr>
          <p:cNvPr id="4" name="Text Box 4"/>
          <p:cNvSpPr txBox="1">
            <a:spLocks noChangeArrowheads="1"/>
          </p:cNvSpPr>
          <p:nvPr/>
        </p:nvSpPr>
        <p:spPr bwMode="auto">
          <a:xfrm>
            <a:off x="395288" y="156299"/>
            <a:ext cx="856920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3.4 </a:t>
            </a:r>
            <a:r>
              <a:rPr lang="ja-JP" altLang="en-US" sz="2800" dirty="0" smtClean="0">
                <a:solidFill>
                  <a:srgbClr val="000066"/>
                </a:solidFill>
              </a:rPr>
              <a:t>水素原子から水素分子への遷移と星形成</a:t>
            </a:r>
            <a:endParaRPr lang="en-US" altLang="ja-JP" sz="2800" dirty="0">
              <a:solidFill>
                <a:srgbClr val="000066"/>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107504" y="1484784"/>
            <a:ext cx="4427288" cy="5198814"/>
          </a:xfrm>
          <a:prstGeom prst="rect">
            <a:avLst/>
          </a:prstGeom>
          <a:noFill/>
          <a:ln w="25400" cap="flat">
            <a:solidFill>
              <a:srgbClr val="0000CC"/>
            </a:solidFill>
            <a:prstDash val="solid"/>
            <a:miter lim="800000"/>
            <a:headEnd type="none" w="med" len="med"/>
            <a:tailEnd type="none" w="med" len="med"/>
          </a:ln>
        </p:spPr>
        <p:txBody>
          <a:bodyPr lIns="0" tIns="0" rIns="0" bIns="0"/>
          <a:lstStyle/>
          <a:p>
            <a:endParaRPr lang="ja-JP" altLang="en-US">
              <a:latin typeface="Times New Roman" pitchFamily="18" charset="0"/>
              <a:cs typeface="Times New Roman" pitchFamily="18" charset="0"/>
            </a:endParaRPr>
          </a:p>
        </p:txBody>
      </p:sp>
      <p:sp>
        <p:nvSpPr>
          <p:cNvPr id="15364" name="Rectangle 4"/>
          <p:cNvSpPr>
            <a:spLocks/>
          </p:cNvSpPr>
          <p:nvPr/>
        </p:nvSpPr>
        <p:spPr bwMode="auto">
          <a:xfrm>
            <a:off x="670578" y="836712"/>
            <a:ext cx="7786688" cy="375047"/>
          </a:xfrm>
          <a:prstGeom prst="rect">
            <a:avLst/>
          </a:prstGeom>
          <a:noFill/>
          <a:ln w="12700" cap="flat">
            <a:noFill/>
            <a:miter lim="800000"/>
            <a:headEnd type="none" w="med" len="med"/>
            <a:tailEnd type="none" w="med" len="med"/>
          </a:ln>
        </p:spPr>
        <p:txBody>
          <a:bodyPr lIns="0" tIns="0" rIns="0" bIns="0"/>
          <a:lstStyle/>
          <a:p>
            <a:r>
              <a:rPr lang="ja-JP" altLang="en-US" dirty="0" smtClean="0">
                <a:latin typeface="Times New Roman" pitchFamily="18" charset="0"/>
                <a:ea typeface="ＭＳ Ｐゴシック" pitchFamily="50" charset="-128"/>
                <a:cs typeface="Times New Roman" pitchFamily="18" charset="0"/>
              </a:rPr>
              <a:t>銀河</a:t>
            </a:r>
            <a:r>
              <a:rPr lang="ja-JP" altLang="en-US" dirty="0">
                <a:latin typeface="Times New Roman" pitchFamily="18" charset="0"/>
                <a:ea typeface="ＭＳ Ｐゴシック" pitchFamily="50" charset="-128"/>
                <a:cs typeface="Times New Roman" pitchFamily="18" charset="0"/>
              </a:rPr>
              <a:t>における水素分子は</a:t>
            </a:r>
            <a:r>
              <a:rPr lang="ja-JP" altLang="en-US" dirty="0">
                <a:solidFill>
                  <a:srgbClr val="0044FE"/>
                </a:solidFill>
                <a:latin typeface="Times New Roman" pitchFamily="18" charset="0"/>
                <a:ea typeface="ＭＳ Ｐゴシック" pitchFamily="50" charset="-128"/>
                <a:cs typeface="Times New Roman" pitchFamily="18" charset="0"/>
                <a:sym typeface="ヒラギノ角ゴ Pro W6" charset="0"/>
              </a:rPr>
              <a:t>生成</a:t>
            </a:r>
            <a:r>
              <a:rPr lang="ja-JP" altLang="en-US" dirty="0">
                <a:latin typeface="Times New Roman" pitchFamily="18" charset="0"/>
                <a:ea typeface="ＭＳ Ｐゴシック" pitchFamily="50" charset="-128"/>
                <a:cs typeface="Times New Roman" pitchFamily="18" charset="0"/>
              </a:rPr>
              <a:t>と</a:t>
            </a:r>
            <a:r>
              <a:rPr lang="ja-JP" altLang="en-US" dirty="0">
                <a:solidFill>
                  <a:srgbClr val="FF2712"/>
                </a:solidFill>
                <a:latin typeface="Times New Roman" pitchFamily="18" charset="0"/>
                <a:ea typeface="ＭＳ Ｐゴシック" pitchFamily="50" charset="-128"/>
                <a:cs typeface="Times New Roman" pitchFamily="18" charset="0"/>
                <a:sym typeface="ヒラギノ角ゴ Pro W6" charset="0"/>
              </a:rPr>
              <a:t>解離</a:t>
            </a:r>
            <a:r>
              <a:rPr lang="ja-JP" altLang="en-US" dirty="0">
                <a:latin typeface="Times New Roman" pitchFamily="18" charset="0"/>
                <a:ea typeface="ＭＳ Ｐゴシック" pitchFamily="50" charset="-128"/>
                <a:cs typeface="Times New Roman" pitchFamily="18" charset="0"/>
              </a:rPr>
              <a:t>のバランスで</a:t>
            </a:r>
            <a:r>
              <a:rPr lang="ja-JP" altLang="en-US" dirty="0" smtClean="0">
                <a:latin typeface="Times New Roman" pitchFamily="18" charset="0"/>
                <a:ea typeface="ＭＳ Ｐゴシック" pitchFamily="50" charset="-128"/>
                <a:cs typeface="Times New Roman" pitchFamily="18" charset="0"/>
              </a:rPr>
              <a:t>決まる</a:t>
            </a:r>
            <a:r>
              <a:rPr lang="en-US" altLang="ja-JP" dirty="0" smtClean="0">
                <a:latin typeface="Times New Roman" pitchFamily="18" charset="0"/>
                <a:ea typeface="ＭＳ Ｐゴシック" pitchFamily="50" charset="-128"/>
                <a:cs typeface="Times New Roman" pitchFamily="18" charset="0"/>
              </a:rPr>
              <a:t>. </a:t>
            </a:r>
            <a:endParaRPr lang="ja-JP" altLang="en-US" dirty="0">
              <a:latin typeface="Times New Roman" pitchFamily="18" charset="0"/>
              <a:ea typeface="ＭＳ Ｐゴシック" pitchFamily="50" charset="-128"/>
              <a:cs typeface="Times New Roman" pitchFamily="18" charset="0"/>
            </a:endParaRPr>
          </a:p>
        </p:txBody>
      </p:sp>
      <p:sp>
        <p:nvSpPr>
          <p:cNvPr id="15365" name="Rectangle 5"/>
          <p:cNvSpPr>
            <a:spLocks/>
          </p:cNvSpPr>
          <p:nvPr/>
        </p:nvSpPr>
        <p:spPr bwMode="auto">
          <a:xfrm>
            <a:off x="323528" y="2060848"/>
            <a:ext cx="4176464" cy="2623518"/>
          </a:xfrm>
          <a:prstGeom prst="rect">
            <a:avLst/>
          </a:prstGeom>
          <a:noFill/>
          <a:ln w="12700" cap="flat">
            <a:noFill/>
            <a:miter lim="800000"/>
            <a:headEnd type="none" w="med" len="med"/>
            <a:tailEnd type="none" w="med" len="med"/>
          </a:ln>
        </p:spPr>
        <p:txBody>
          <a:bodyPr lIns="0" tIns="0" rIns="0" bIns="0"/>
          <a:lstStyle/>
          <a:p>
            <a:pPr marL="267881" indent="-267881">
              <a:buSzPct val="110000"/>
              <a:buFont typeface="Zapf Dingbats" charset="0"/>
              <a:buChar char="✴"/>
            </a:pPr>
            <a:r>
              <a:rPr lang="en-US" altLang="ja-JP" dirty="0">
                <a:latin typeface="Times New Roman" pitchFamily="18" charset="0"/>
                <a:ea typeface="ＭＳ Ｐゴシック" pitchFamily="50" charset="-128"/>
                <a:cs typeface="Times New Roman" pitchFamily="18" charset="0"/>
                <a:sym typeface="ヒラギノ角ゴ Pro W6" charset="0"/>
              </a:rPr>
              <a:t>2</a:t>
            </a:r>
            <a:r>
              <a:rPr lang="ja-JP" altLang="en-US" dirty="0">
                <a:latin typeface="Times New Roman" pitchFamily="18" charset="0"/>
                <a:ea typeface="ＭＳ Ｐゴシック" pitchFamily="50" charset="-128"/>
                <a:cs typeface="Times New Roman" pitchFamily="18" charset="0"/>
                <a:sym typeface="ヒラギノ角ゴ Pro W6" charset="0"/>
              </a:rPr>
              <a:t>原子分子による共役反応</a:t>
            </a:r>
            <a:br>
              <a:rPr lang="ja-JP" altLang="en-US" dirty="0">
                <a:latin typeface="Times New Roman" pitchFamily="18" charset="0"/>
                <a:ea typeface="ＭＳ Ｐゴシック" pitchFamily="50" charset="-128"/>
                <a:cs typeface="Times New Roman" pitchFamily="18" charset="0"/>
                <a:sym typeface="ヒラギノ角ゴ Pro W6" charset="0"/>
              </a:rPr>
            </a:br>
            <a:endParaRPr lang="ja-JP" altLang="en-US" dirty="0">
              <a:latin typeface="Times New Roman" pitchFamily="18" charset="0"/>
              <a:ea typeface="ＭＳ Ｐゴシック" pitchFamily="50" charset="-128"/>
              <a:cs typeface="Times New Roman" pitchFamily="18" charset="0"/>
              <a:sym typeface="ヒラギノ角ゴ Pro W6" charset="0"/>
            </a:endParaRPr>
          </a:p>
          <a:p>
            <a:pPr marL="267881" indent="-267881">
              <a:buSzPct val="110000"/>
              <a:buFont typeface="Zapf Dingbats" charset="0"/>
              <a:buChar char="✴"/>
            </a:pPr>
            <a:r>
              <a:rPr lang="en-US" altLang="ja-JP" dirty="0">
                <a:latin typeface="Times New Roman" pitchFamily="18" charset="0"/>
                <a:ea typeface="ＭＳ Ｐゴシック" pitchFamily="50" charset="-128"/>
                <a:cs typeface="Times New Roman" pitchFamily="18" charset="0"/>
                <a:sym typeface="ヒラギノ角ゴ Pro W6" charset="0"/>
              </a:rPr>
              <a:t>3</a:t>
            </a:r>
            <a:r>
              <a:rPr lang="ja-JP" altLang="en-US" dirty="0">
                <a:latin typeface="Times New Roman" pitchFamily="18" charset="0"/>
                <a:ea typeface="ＭＳ Ｐゴシック" pitchFamily="50" charset="-128"/>
                <a:cs typeface="Times New Roman" pitchFamily="18" charset="0"/>
                <a:sym typeface="ヒラギノ角ゴ Pro W6" charset="0"/>
              </a:rPr>
              <a:t>原子分子による衝突反応</a:t>
            </a:r>
          </a:p>
          <a:p>
            <a:pPr marL="267881" indent="-267881"/>
            <a:endParaRPr lang="ja-JP" altLang="en-US" dirty="0">
              <a:latin typeface="Times New Roman" pitchFamily="18" charset="0"/>
              <a:ea typeface="ＭＳ Ｐゴシック" pitchFamily="50" charset="-128"/>
              <a:cs typeface="Times New Roman" pitchFamily="18" charset="0"/>
            </a:endParaRPr>
          </a:p>
          <a:p>
            <a:pPr marL="267881" indent="-267881"/>
            <a:endParaRPr lang="ja-JP" altLang="en-US" dirty="0">
              <a:latin typeface="Times New Roman" pitchFamily="18" charset="0"/>
              <a:ea typeface="ＭＳ Ｐゴシック" pitchFamily="50" charset="-128"/>
              <a:cs typeface="Times New Roman" pitchFamily="18" charset="0"/>
            </a:endParaRPr>
          </a:p>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ダストを触媒として生成</a:t>
            </a:r>
            <a:r>
              <a:rPr lang="ja-JP" altLang="en-US" dirty="0">
                <a:latin typeface="Times New Roman" pitchFamily="18" charset="0"/>
                <a:ea typeface="ＭＳ Ｐゴシック" pitchFamily="50" charset="-128"/>
                <a:cs typeface="Times New Roman" pitchFamily="18" charset="0"/>
              </a:rPr>
              <a:t/>
            </a:r>
            <a:br>
              <a:rPr lang="ja-JP" altLang="en-US" dirty="0">
                <a:latin typeface="Times New Roman" pitchFamily="18" charset="0"/>
                <a:ea typeface="ＭＳ Ｐゴシック" pitchFamily="50" charset="-128"/>
                <a:cs typeface="Times New Roman" pitchFamily="18" charset="0"/>
              </a:rPr>
            </a:br>
            <a:r>
              <a:rPr lang="ja-JP" altLang="en-US" dirty="0" smtClean="0">
                <a:latin typeface="Times New Roman" pitchFamily="18" charset="0"/>
                <a:ea typeface="ＭＳ Ｐゴシック" pitchFamily="50" charset="-128"/>
                <a:cs typeface="Times New Roman" pitchFamily="18" charset="0"/>
              </a:rPr>
              <a:t>⇒銀河中</a:t>
            </a:r>
            <a:r>
              <a:rPr lang="ja-JP" altLang="en-US" dirty="0">
                <a:latin typeface="Times New Roman" pitchFamily="18" charset="0"/>
                <a:ea typeface="ＭＳ Ｐゴシック" pitchFamily="50" charset="-128"/>
                <a:cs typeface="Times New Roman" pitchFamily="18" charset="0"/>
              </a:rPr>
              <a:t>では最も効率がよい</a:t>
            </a:r>
          </a:p>
        </p:txBody>
      </p:sp>
      <p:sp>
        <p:nvSpPr>
          <p:cNvPr id="15366" name="Rectangle 6"/>
          <p:cNvSpPr>
            <a:spLocks/>
          </p:cNvSpPr>
          <p:nvPr/>
        </p:nvSpPr>
        <p:spPr bwMode="auto">
          <a:xfrm>
            <a:off x="251520" y="1531020"/>
            <a:ext cx="717200" cy="385812"/>
          </a:xfrm>
          <a:prstGeom prst="rect">
            <a:avLst/>
          </a:prstGeom>
          <a:noFill/>
          <a:ln w="19050" cap="flat">
            <a:noFill/>
            <a:prstDash val="solid"/>
            <a:miter lim="800000"/>
            <a:headEnd type="none" w="med" len="med"/>
            <a:tailEnd type="none" w="med" len="med"/>
          </a:ln>
        </p:spPr>
        <p:txBody>
          <a:bodyPr lIns="0" tIns="0" rIns="0" bIns="0"/>
          <a:lstStyle/>
          <a:p>
            <a:pPr algn="l"/>
            <a:r>
              <a:rPr lang="ja-JP" altLang="en-US" dirty="0">
                <a:solidFill>
                  <a:srgbClr val="0044FE"/>
                </a:solidFill>
                <a:latin typeface="Times New Roman" pitchFamily="18" charset="0"/>
                <a:ea typeface="ＭＳ Ｐゴシック" pitchFamily="50" charset="-128"/>
                <a:cs typeface="Times New Roman" pitchFamily="18" charset="0"/>
                <a:sym typeface="ヒラギノ角ゴ Pro W6" charset="0"/>
              </a:rPr>
              <a:t>生成</a:t>
            </a:r>
          </a:p>
        </p:txBody>
      </p:sp>
      <p:pic>
        <p:nvPicPr>
          <p:cNvPr id="15368" name="Picture 8"/>
          <p:cNvPicPr>
            <a:picLocks noChangeAspect="1" noChangeArrowheads="1"/>
          </p:cNvPicPr>
          <p:nvPr/>
        </p:nvPicPr>
        <p:blipFill>
          <a:blip r:embed="rId2" cstate="print"/>
          <a:srcRect/>
          <a:stretch>
            <a:fillRect/>
          </a:stretch>
        </p:blipFill>
        <p:spPr bwMode="auto">
          <a:xfrm>
            <a:off x="685504" y="3243862"/>
            <a:ext cx="3454448" cy="505828"/>
          </a:xfrm>
          <a:prstGeom prst="rect">
            <a:avLst/>
          </a:prstGeom>
          <a:noFill/>
          <a:ln w="12700" cap="flat">
            <a:noFill/>
            <a:miter lim="800000"/>
            <a:headEnd/>
            <a:tailEnd/>
          </a:ln>
        </p:spPr>
      </p:pic>
      <p:grpSp>
        <p:nvGrpSpPr>
          <p:cNvPr id="2" name="Group 15"/>
          <p:cNvGrpSpPr>
            <a:grpSpLocks/>
          </p:cNvGrpSpPr>
          <p:nvPr/>
        </p:nvGrpSpPr>
        <p:grpSpPr bwMode="auto">
          <a:xfrm>
            <a:off x="409866" y="4829573"/>
            <a:ext cx="3984440" cy="1089918"/>
            <a:chOff x="0" y="0"/>
            <a:chExt cx="3200" cy="904"/>
          </a:xfrm>
        </p:grpSpPr>
        <p:pic>
          <p:nvPicPr>
            <p:cNvPr id="15369" name="Picture 9"/>
            <p:cNvPicPr>
              <a:picLocks noChangeAspect="1" noChangeArrowheads="1"/>
            </p:cNvPicPr>
            <p:nvPr/>
          </p:nvPicPr>
          <p:blipFill>
            <a:blip r:embed="rId3" cstate="print"/>
            <a:srcRect/>
            <a:stretch>
              <a:fillRect/>
            </a:stretch>
          </p:blipFill>
          <p:spPr bwMode="auto">
            <a:xfrm>
              <a:off x="0" y="0"/>
              <a:ext cx="3200" cy="840"/>
            </a:xfrm>
            <a:prstGeom prst="rect">
              <a:avLst/>
            </a:prstGeom>
            <a:noFill/>
            <a:ln w="12700" cap="flat">
              <a:noFill/>
              <a:miter lim="800000"/>
              <a:headEnd/>
              <a:tailEnd/>
            </a:ln>
          </p:spPr>
        </p:pic>
        <p:sp>
          <p:nvSpPr>
            <p:cNvPr id="15370" name="Rectangle 10"/>
            <p:cNvSpPr>
              <a:spLocks/>
            </p:cNvSpPr>
            <p:nvPr/>
          </p:nvSpPr>
          <p:spPr bwMode="auto">
            <a:xfrm>
              <a:off x="213" y="114"/>
              <a:ext cx="597" cy="179"/>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ja-JP" altLang="en-US" sz="1300" dirty="0">
                  <a:latin typeface="Times New Roman" pitchFamily="18" charset="0"/>
                  <a:ea typeface="ＭＳ Ｐゴシック" pitchFamily="50" charset="-128"/>
                  <a:cs typeface="Times New Roman" pitchFamily="18" charset="0"/>
                </a:rPr>
                <a:t>水素原子</a:t>
              </a:r>
            </a:p>
          </p:txBody>
        </p:sp>
        <p:sp>
          <p:nvSpPr>
            <p:cNvPr id="15371" name="Rectangle 11"/>
            <p:cNvSpPr>
              <a:spLocks/>
            </p:cNvSpPr>
            <p:nvPr/>
          </p:nvSpPr>
          <p:spPr bwMode="auto">
            <a:xfrm>
              <a:off x="76" y="693"/>
              <a:ext cx="526"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1</a:t>
              </a:r>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付着</a:t>
              </a:r>
            </a:p>
          </p:txBody>
        </p:sp>
        <p:sp>
          <p:nvSpPr>
            <p:cNvPr id="15372" name="Rectangle 12"/>
            <p:cNvSpPr>
              <a:spLocks/>
            </p:cNvSpPr>
            <p:nvPr/>
          </p:nvSpPr>
          <p:spPr bwMode="auto">
            <a:xfrm>
              <a:off x="863" y="697"/>
              <a:ext cx="526"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2</a:t>
              </a:r>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拡散</a:t>
              </a:r>
            </a:p>
          </p:txBody>
        </p:sp>
        <p:sp>
          <p:nvSpPr>
            <p:cNvPr id="15373" name="Rectangle 13"/>
            <p:cNvSpPr>
              <a:spLocks/>
            </p:cNvSpPr>
            <p:nvPr/>
          </p:nvSpPr>
          <p:spPr bwMode="auto">
            <a:xfrm>
              <a:off x="1639" y="697"/>
              <a:ext cx="537"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(3)</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反応</a:t>
              </a:r>
            </a:p>
          </p:txBody>
        </p:sp>
        <p:sp>
          <p:nvSpPr>
            <p:cNvPr id="15374" name="Rectangle 14"/>
            <p:cNvSpPr>
              <a:spLocks/>
            </p:cNvSpPr>
            <p:nvPr/>
          </p:nvSpPr>
          <p:spPr bwMode="auto">
            <a:xfrm>
              <a:off x="2423" y="697"/>
              <a:ext cx="537"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(4)</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離脱</a:t>
              </a:r>
            </a:p>
          </p:txBody>
        </p:sp>
      </p:grpSp>
      <p:sp>
        <p:nvSpPr>
          <p:cNvPr id="15376" name="Rectangle 16"/>
          <p:cNvSpPr>
            <a:spLocks/>
          </p:cNvSpPr>
          <p:nvPr/>
        </p:nvSpPr>
        <p:spPr bwMode="auto">
          <a:xfrm>
            <a:off x="2842866" y="6145559"/>
            <a:ext cx="1409066" cy="307777"/>
          </a:xfrm>
          <a:prstGeom prst="rect">
            <a:avLst/>
          </a:prstGeom>
          <a:noFill/>
          <a:ln w="12700" cap="flat">
            <a:noFill/>
            <a:miter lim="800000"/>
            <a:headEnd type="none" w="med" len="med"/>
            <a:tailEnd type="none" w="med" len="med"/>
          </a:ln>
        </p:spPr>
        <p:txBody>
          <a:bodyPr wrap="square" lIns="0" tIns="0" rIns="0" bIns="0" anchor="ctr">
            <a:spAutoFit/>
          </a:bodyPr>
          <a:lstStyle/>
          <a:p>
            <a:r>
              <a:rPr lang="en-US" altLang="ja-JP" sz="2000" dirty="0" smtClean="0">
                <a:latin typeface="Times New Roman" pitchFamily="18" charset="0"/>
                <a:ea typeface="ＭＳ Ｐゴシック" pitchFamily="50" charset="-128"/>
                <a:cs typeface="Times New Roman" pitchFamily="18" charset="0"/>
              </a:rPr>
              <a:t>(</a:t>
            </a:r>
            <a:r>
              <a:rPr lang="ja-JP" altLang="en-US" sz="2000" dirty="0" smtClean="0">
                <a:latin typeface="Times New Roman" pitchFamily="18" charset="0"/>
                <a:ea typeface="ＭＳ Ｐゴシック" pitchFamily="50" charset="-128"/>
                <a:cs typeface="Times New Roman" pitchFamily="18" charset="0"/>
              </a:rPr>
              <a:t>高橋 </a:t>
            </a:r>
            <a:r>
              <a:rPr lang="en-US" altLang="ja-JP" sz="2000" dirty="0" smtClean="0">
                <a:latin typeface="Times New Roman" pitchFamily="18" charset="0"/>
                <a:ea typeface="ＭＳ Ｐゴシック" pitchFamily="50" charset="-128"/>
                <a:cs typeface="Times New Roman" pitchFamily="18" charset="0"/>
              </a:rPr>
              <a:t>2000</a:t>
            </a:r>
            <a:r>
              <a:rPr lang="en-US" altLang="ja-JP" sz="2000" dirty="0">
                <a:latin typeface="Times New Roman" pitchFamily="18" charset="0"/>
                <a:ea typeface="ＭＳ Ｐゴシック" pitchFamily="50" charset="-128"/>
                <a:cs typeface="Times New Roman" pitchFamily="18" charset="0"/>
              </a:rPr>
              <a:t>)</a:t>
            </a:r>
          </a:p>
        </p:txBody>
      </p:sp>
      <p:sp>
        <p:nvSpPr>
          <p:cNvPr id="16" name="Text Box 4"/>
          <p:cNvSpPr txBox="1">
            <a:spLocks noChangeArrowheads="1"/>
          </p:cNvSpPr>
          <p:nvPr/>
        </p:nvSpPr>
        <p:spPr bwMode="auto">
          <a:xfrm>
            <a:off x="395288" y="156299"/>
            <a:ext cx="856920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3.4 </a:t>
            </a:r>
            <a:r>
              <a:rPr lang="ja-JP" altLang="en-US" sz="2800" dirty="0" smtClean="0">
                <a:solidFill>
                  <a:srgbClr val="000066"/>
                </a:solidFill>
              </a:rPr>
              <a:t>水素原子から水素分子への遷移と星形成</a:t>
            </a:r>
            <a:endParaRPr lang="en-US" altLang="ja-JP" sz="2800" dirty="0">
              <a:solidFill>
                <a:srgbClr val="000066"/>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4609208" y="1484784"/>
            <a:ext cx="4427288" cy="5198814"/>
          </a:xfrm>
          <a:prstGeom prst="rect">
            <a:avLst/>
          </a:prstGeom>
          <a:noFill/>
          <a:ln w="25400" cap="flat">
            <a:solidFill>
              <a:srgbClr val="FF0000"/>
            </a:solidFill>
            <a:prstDash val="solid"/>
            <a:miter lim="800000"/>
            <a:headEnd type="none" w="med" len="med"/>
            <a:tailEnd type="none" w="med" len="med"/>
          </a:ln>
        </p:spPr>
        <p:txBody>
          <a:bodyPr lIns="0" tIns="0" rIns="0" bIns="0"/>
          <a:lstStyle/>
          <a:p>
            <a:endParaRPr lang="ja-JP" altLang="en-US">
              <a:latin typeface="Times New Roman" pitchFamily="18" charset="0"/>
              <a:cs typeface="Times New Roman" pitchFamily="18" charset="0"/>
            </a:endParaRPr>
          </a:p>
        </p:txBody>
      </p:sp>
      <p:sp>
        <p:nvSpPr>
          <p:cNvPr id="15364" name="Rectangle 4"/>
          <p:cNvSpPr>
            <a:spLocks/>
          </p:cNvSpPr>
          <p:nvPr/>
        </p:nvSpPr>
        <p:spPr bwMode="auto">
          <a:xfrm>
            <a:off x="670578" y="836712"/>
            <a:ext cx="7786688" cy="375047"/>
          </a:xfrm>
          <a:prstGeom prst="rect">
            <a:avLst/>
          </a:prstGeom>
          <a:noFill/>
          <a:ln w="12700" cap="flat">
            <a:noFill/>
            <a:miter lim="800000"/>
            <a:headEnd type="none" w="med" len="med"/>
            <a:tailEnd type="none" w="med" len="med"/>
          </a:ln>
        </p:spPr>
        <p:txBody>
          <a:bodyPr lIns="0" tIns="0" rIns="0" bIns="0"/>
          <a:lstStyle/>
          <a:p>
            <a:r>
              <a:rPr lang="ja-JP" altLang="en-US" dirty="0" smtClean="0">
                <a:latin typeface="Times New Roman" pitchFamily="18" charset="0"/>
                <a:ea typeface="ＭＳ Ｐゴシック" pitchFamily="50" charset="-128"/>
                <a:cs typeface="Times New Roman" pitchFamily="18" charset="0"/>
              </a:rPr>
              <a:t>銀河</a:t>
            </a:r>
            <a:r>
              <a:rPr lang="ja-JP" altLang="en-US" dirty="0">
                <a:latin typeface="Times New Roman" pitchFamily="18" charset="0"/>
                <a:ea typeface="ＭＳ Ｐゴシック" pitchFamily="50" charset="-128"/>
                <a:cs typeface="Times New Roman" pitchFamily="18" charset="0"/>
              </a:rPr>
              <a:t>における水素分子は</a:t>
            </a:r>
            <a:r>
              <a:rPr lang="ja-JP" altLang="en-US" dirty="0">
                <a:solidFill>
                  <a:srgbClr val="0044FE"/>
                </a:solidFill>
                <a:latin typeface="Times New Roman" pitchFamily="18" charset="0"/>
                <a:ea typeface="ＭＳ Ｐゴシック" pitchFamily="50" charset="-128"/>
                <a:cs typeface="Times New Roman" pitchFamily="18" charset="0"/>
                <a:sym typeface="ヒラギノ角ゴ Pro W6" charset="0"/>
              </a:rPr>
              <a:t>生成</a:t>
            </a:r>
            <a:r>
              <a:rPr lang="ja-JP" altLang="en-US" dirty="0">
                <a:latin typeface="Times New Roman" pitchFamily="18" charset="0"/>
                <a:ea typeface="ＭＳ Ｐゴシック" pitchFamily="50" charset="-128"/>
                <a:cs typeface="Times New Roman" pitchFamily="18" charset="0"/>
              </a:rPr>
              <a:t>と</a:t>
            </a:r>
            <a:r>
              <a:rPr lang="ja-JP" altLang="en-US" dirty="0">
                <a:solidFill>
                  <a:srgbClr val="FF2712"/>
                </a:solidFill>
                <a:latin typeface="Times New Roman" pitchFamily="18" charset="0"/>
                <a:ea typeface="ＭＳ Ｐゴシック" pitchFamily="50" charset="-128"/>
                <a:cs typeface="Times New Roman" pitchFamily="18" charset="0"/>
                <a:sym typeface="ヒラギノ角ゴ Pro W6" charset="0"/>
              </a:rPr>
              <a:t>解離</a:t>
            </a:r>
            <a:r>
              <a:rPr lang="ja-JP" altLang="en-US" dirty="0">
                <a:latin typeface="Times New Roman" pitchFamily="18" charset="0"/>
                <a:ea typeface="ＭＳ Ｐゴシック" pitchFamily="50" charset="-128"/>
                <a:cs typeface="Times New Roman" pitchFamily="18" charset="0"/>
              </a:rPr>
              <a:t>のバランスで</a:t>
            </a:r>
            <a:r>
              <a:rPr lang="ja-JP" altLang="en-US" dirty="0" smtClean="0">
                <a:latin typeface="Times New Roman" pitchFamily="18" charset="0"/>
                <a:ea typeface="ＭＳ Ｐゴシック" pitchFamily="50" charset="-128"/>
                <a:cs typeface="Times New Roman" pitchFamily="18" charset="0"/>
              </a:rPr>
              <a:t>決まる</a:t>
            </a:r>
            <a:r>
              <a:rPr lang="en-US" altLang="ja-JP" dirty="0" smtClean="0">
                <a:latin typeface="Times New Roman" pitchFamily="18" charset="0"/>
                <a:ea typeface="ＭＳ Ｐゴシック" pitchFamily="50" charset="-128"/>
                <a:cs typeface="Times New Roman" pitchFamily="18" charset="0"/>
              </a:rPr>
              <a:t>. </a:t>
            </a:r>
            <a:endParaRPr lang="ja-JP" altLang="en-US" dirty="0">
              <a:latin typeface="Times New Roman" pitchFamily="18" charset="0"/>
              <a:ea typeface="ＭＳ Ｐゴシック" pitchFamily="50" charset="-128"/>
              <a:cs typeface="Times New Roman" pitchFamily="18" charset="0"/>
            </a:endParaRPr>
          </a:p>
        </p:txBody>
      </p:sp>
      <p:sp>
        <p:nvSpPr>
          <p:cNvPr id="15367" name="Rectangle 7"/>
          <p:cNvSpPr>
            <a:spLocks/>
          </p:cNvSpPr>
          <p:nvPr/>
        </p:nvSpPr>
        <p:spPr bwMode="auto">
          <a:xfrm>
            <a:off x="4718896" y="1531020"/>
            <a:ext cx="717200" cy="385812"/>
          </a:xfrm>
          <a:prstGeom prst="rect">
            <a:avLst/>
          </a:prstGeom>
          <a:noFill/>
          <a:ln w="19050" cap="flat">
            <a:noFill/>
            <a:prstDash val="solid"/>
            <a:miter lim="800000"/>
            <a:headEnd type="none" w="med" len="med"/>
            <a:tailEnd type="none" w="med" len="med"/>
          </a:ln>
        </p:spPr>
        <p:txBody>
          <a:bodyPr lIns="0" tIns="0" rIns="0" bIns="0"/>
          <a:lstStyle/>
          <a:p>
            <a:pPr algn="l"/>
            <a:r>
              <a:rPr lang="ja-JP" altLang="en-US" dirty="0">
                <a:solidFill>
                  <a:srgbClr val="FF2712"/>
                </a:solidFill>
                <a:latin typeface="Times New Roman" pitchFamily="18" charset="0"/>
                <a:ea typeface="ＭＳ Ｐゴシック" pitchFamily="50" charset="-128"/>
                <a:cs typeface="Times New Roman" pitchFamily="18" charset="0"/>
                <a:sym typeface="ヒラギノ角ゴ Pro W6" charset="0"/>
              </a:rPr>
              <a:t>解離</a:t>
            </a:r>
          </a:p>
        </p:txBody>
      </p:sp>
      <p:sp>
        <p:nvSpPr>
          <p:cNvPr id="15377" name="Rectangle 17"/>
          <p:cNvSpPr>
            <a:spLocks/>
          </p:cNvSpPr>
          <p:nvPr/>
        </p:nvSpPr>
        <p:spPr bwMode="auto">
          <a:xfrm>
            <a:off x="4644008" y="1981902"/>
            <a:ext cx="4248472" cy="3607338"/>
          </a:xfrm>
          <a:prstGeom prst="rect">
            <a:avLst/>
          </a:prstGeom>
          <a:noFill/>
          <a:ln w="12700" cap="flat">
            <a:noFill/>
            <a:miter lim="800000"/>
            <a:headEnd type="none" w="med" len="med"/>
            <a:tailEnd type="none" w="med" len="med"/>
          </a:ln>
        </p:spPr>
        <p:txBody>
          <a:bodyPr lIns="0" tIns="0" rIns="0" bIns="0"/>
          <a:lstStyle/>
          <a:p>
            <a:pPr marL="267881" indent="-267881">
              <a:buSzPct val="110000"/>
              <a:buFont typeface="Zapf Dingbats" charset="0"/>
              <a:buChar char="✴"/>
            </a:pPr>
            <a:r>
              <a:rPr lang="en-US" altLang="ja-JP" dirty="0">
                <a:latin typeface="Times New Roman" pitchFamily="18" charset="0"/>
                <a:ea typeface="ＭＳ Ｐゴシック" pitchFamily="50" charset="-128"/>
                <a:cs typeface="Times New Roman" pitchFamily="18" charset="0"/>
                <a:sym typeface="ヒラギノ角ゴ Pro W6" charset="0"/>
              </a:rPr>
              <a:t>UV</a:t>
            </a:r>
            <a:r>
              <a:rPr lang="ja-JP" altLang="en-US" dirty="0">
                <a:latin typeface="Times New Roman" pitchFamily="18" charset="0"/>
                <a:ea typeface="ＭＳ Ｐゴシック" pitchFamily="50" charset="-128"/>
                <a:cs typeface="Times New Roman" pitchFamily="18" charset="0"/>
                <a:sym typeface="ヒラギノ角ゴ Pro W6" charset="0"/>
              </a:rPr>
              <a:t>光子による光解離</a:t>
            </a:r>
            <a:br>
              <a:rPr lang="ja-JP" altLang="en-US" dirty="0">
                <a:latin typeface="Times New Roman" pitchFamily="18" charset="0"/>
                <a:ea typeface="ＭＳ Ｐゴシック" pitchFamily="50" charset="-128"/>
                <a:cs typeface="Times New Roman" pitchFamily="18" charset="0"/>
                <a:sym typeface="ヒラギノ角ゴ Pro W6" charset="0"/>
              </a:rPr>
            </a:br>
            <a:r>
              <a:rPr lang="ja-JP" altLang="en-US" dirty="0" smtClean="0">
                <a:latin typeface="Times New Roman" pitchFamily="18" charset="0"/>
                <a:ea typeface="ＭＳ Ｐゴシック" pitchFamily="50" charset="-128"/>
                <a:cs typeface="Times New Roman" pitchFamily="18" charset="0"/>
              </a:rPr>
              <a:t>高密度</a:t>
            </a:r>
            <a:r>
              <a:rPr lang="en-US" altLang="ja-JP" dirty="0" smtClean="0">
                <a:latin typeface="Times New Roman" pitchFamily="18" charset="0"/>
                <a:ea typeface="ＭＳ Ｐゴシック" pitchFamily="50" charset="-128"/>
                <a:cs typeface="Times New Roman" pitchFamily="18" charset="0"/>
              </a:rPr>
              <a:t>, </a:t>
            </a:r>
            <a:r>
              <a:rPr lang="ja-JP" altLang="en-US" dirty="0" smtClean="0">
                <a:latin typeface="Times New Roman" pitchFamily="18" charset="0"/>
                <a:ea typeface="ＭＳ Ｐゴシック" pitchFamily="50" charset="-128"/>
                <a:cs typeface="Times New Roman" pitchFamily="18" charset="0"/>
              </a:rPr>
              <a:t>含</a:t>
            </a:r>
            <a:r>
              <a:rPr lang="ja-JP" altLang="en-US" dirty="0">
                <a:latin typeface="Times New Roman" pitchFamily="18" charset="0"/>
                <a:ea typeface="ＭＳ Ｐゴシック" pitchFamily="50" charset="-128"/>
                <a:cs typeface="Times New Roman" pitchFamily="18" charset="0"/>
              </a:rPr>
              <a:t>ダストの分子雲では自己遮蔽により影響を受けない</a:t>
            </a:r>
            <a:br>
              <a:rPr lang="ja-JP" altLang="en-US" dirty="0">
                <a:latin typeface="Times New Roman" pitchFamily="18" charset="0"/>
                <a:ea typeface="ＭＳ Ｐゴシック" pitchFamily="50" charset="-128"/>
                <a:cs typeface="Times New Roman" pitchFamily="18" charset="0"/>
              </a:rPr>
            </a:br>
            <a:endParaRPr lang="ja-JP" altLang="en-US" dirty="0">
              <a:latin typeface="Times New Roman" pitchFamily="18" charset="0"/>
              <a:ea typeface="ＭＳ Ｐゴシック" pitchFamily="50" charset="-128"/>
              <a:cs typeface="Times New Roman" pitchFamily="18" charset="0"/>
            </a:endParaRPr>
          </a:p>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宇宙線による解離</a:t>
            </a:r>
            <a:r>
              <a:rPr lang="ja-JP" altLang="en-US" dirty="0">
                <a:latin typeface="Times New Roman" pitchFamily="18" charset="0"/>
                <a:ea typeface="ＭＳ Ｐゴシック" pitchFamily="50" charset="-128"/>
                <a:cs typeface="Times New Roman" pitchFamily="18" charset="0"/>
              </a:rPr>
              <a:t/>
            </a:r>
            <a:br>
              <a:rPr lang="ja-JP" altLang="en-US" dirty="0">
                <a:latin typeface="Times New Roman" pitchFamily="18" charset="0"/>
                <a:ea typeface="ＭＳ Ｐゴシック" pitchFamily="50" charset="-128"/>
                <a:cs typeface="Times New Roman" pitchFamily="18" charset="0"/>
              </a:rPr>
            </a:br>
            <a:r>
              <a:rPr lang="ja-JP" altLang="en-US" dirty="0">
                <a:latin typeface="Times New Roman" pitchFamily="18" charset="0"/>
                <a:ea typeface="ＭＳ Ｐゴシック" pitchFamily="50" charset="-128"/>
                <a:cs typeface="Times New Roman" pitchFamily="18" charset="0"/>
              </a:rPr>
              <a:t>分子雲中の水素分子を電離</a:t>
            </a:r>
            <a:br>
              <a:rPr lang="ja-JP" altLang="en-US" dirty="0">
                <a:latin typeface="Times New Roman" pitchFamily="18" charset="0"/>
                <a:ea typeface="ＭＳ Ｐゴシック" pitchFamily="50" charset="-128"/>
                <a:cs typeface="Times New Roman" pitchFamily="18" charset="0"/>
              </a:rPr>
            </a:br>
            <a:endParaRPr lang="ja-JP" altLang="en-US" dirty="0">
              <a:latin typeface="Times New Roman" pitchFamily="18" charset="0"/>
              <a:ea typeface="ＭＳ Ｐゴシック" pitchFamily="50" charset="-128"/>
              <a:cs typeface="Times New Roman" pitchFamily="18" charset="0"/>
            </a:endParaRPr>
          </a:p>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原子や分子による衝突解離</a:t>
            </a:r>
            <a:r>
              <a:rPr lang="ja-JP" altLang="en-US" dirty="0" smtClean="0">
                <a:latin typeface="Times New Roman" pitchFamily="18" charset="0"/>
                <a:ea typeface="ＭＳ Ｐゴシック" pitchFamily="50" charset="-128"/>
                <a:cs typeface="Times New Roman" pitchFamily="18" charset="0"/>
              </a:rPr>
              <a:t>高温</a:t>
            </a:r>
            <a:r>
              <a:rPr lang="en-US" altLang="ja-JP" dirty="0" smtClean="0">
                <a:latin typeface="Times New Roman" pitchFamily="18" charset="0"/>
                <a:ea typeface="ＭＳ Ｐゴシック" pitchFamily="50" charset="-128"/>
                <a:cs typeface="Times New Roman" pitchFamily="18" charset="0"/>
              </a:rPr>
              <a:t>, </a:t>
            </a:r>
            <a:r>
              <a:rPr lang="ja-JP" altLang="en-US" dirty="0" smtClean="0">
                <a:latin typeface="Times New Roman" pitchFamily="18" charset="0"/>
                <a:ea typeface="ＭＳ Ｐゴシック" pitchFamily="50" charset="-128"/>
                <a:cs typeface="Times New Roman" pitchFamily="18" charset="0"/>
              </a:rPr>
              <a:t>高密度</a:t>
            </a:r>
            <a:r>
              <a:rPr lang="ja-JP" altLang="en-US" dirty="0">
                <a:latin typeface="Times New Roman" pitchFamily="18" charset="0"/>
                <a:ea typeface="ＭＳ Ｐゴシック" pitchFamily="50" charset="-128"/>
                <a:cs typeface="Times New Roman" pitchFamily="18" charset="0"/>
              </a:rPr>
              <a:t>な</a:t>
            </a:r>
            <a:r>
              <a:rPr lang="en-US" altLang="ja-JP" dirty="0">
                <a:latin typeface="Times New Roman" pitchFamily="18" charset="0"/>
                <a:ea typeface="ＭＳ Ｐゴシック" pitchFamily="50" charset="-128"/>
                <a:cs typeface="Times New Roman" pitchFamily="18" charset="0"/>
              </a:rPr>
              <a:t>ISM</a:t>
            </a:r>
            <a:r>
              <a:rPr lang="ja-JP" altLang="en-US" dirty="0">
                <a:latin typeface="Times New Roman" pitchFamily="18" charset="0"/>
                <a:ea typeface="ＭＳ Ｐゴシック" pitchFamily="50" charset="-128"/>
                <a:cs typeface="Times New Roman" pitchFamily="18" charset="0"/>
              </a:rPr>
              <a:t>中で</a:t>
            </a:r>
            <a:r>
              <a:rPr lang="ja-JP" altLang="en-US" dirty="0" smtClean="0">
                <a:latin typeface="Times New Roman" pitchFamily="18" charset="0"/>
                <a:ea typeface="ＭＳ Ｐゴシック" pitchFamily="50" charset="-128"/>
                <a:cs typeface="Times New Roman" pitchFamily="18" charset="0"/>
              </a:rPr>
              <a:t>生じる</a:t>
            </a:r>
            <a:endParaRPr lang="en-US" altLang="ja-JP" dirty="0" smtClean="0">
              <a:latin typeface="Times New Roman" pitchFamily="18" charset="0"/>
              <a:ea typeface="ＭＳ Ｐゴシック" pitchFamily="50" charset="-128"/>
              <a:cs typeface="Times New Roman" pitchFamily="18" charset="0"/>
            </a:endParaRPr>
          </a:p>
          <a:p>
            <a:pPr marL="267881" indent="-267881">
              <a:buSzPct val="110000"/>
            </a:pPr>
            <a:r>
              <a:rPr lang="ja-JP" altLang="en-US" dirty="0" smtClean="0">
                <a:latin typeface="Times New Roman" pitchFamily="18" charset="0"/>
                <a:ea typeface="ＭＳ Ｐゴシック" pitchFamily="50" charset="-128"/>
                <a:cs typeface="Times New Roman" pitchFamily="18" charset="0"/>
              </a:rPr>
              <a:t>　 解離</a:t>
            </a:r>
            <a:r>
              <a:rPr lang="ja-JP" altLang="en-US" dirty="0">
                <a:latin typeface="Times New Roman" pitchFamily="18" charset="0"/>
                <a:ea typeface="ＭＳ Ｐゴシック" pitchFamily="50" charset="-128"/>
                <a:cs typeface="Times New Roman" pitchFamily="18" charset="0"/>
              </a:rPr>
              <a:t>の寄与としては小さい</a:t>
            </a:r>
          </a:p>
        </p:txBody>
      </p:sp>
      <p:sp>
        <p:nvSpPr>
          <p:cNvPr id="15378" name="Rectangle 18"/>
          <p:cNvSpPr>
            <a:spLocks/>
          </p:cNvSpPr>
          <p:nvPr/>
        </p:nvSpPr>
        <p:spPr bwMode="auto">
          <a:xfrm>
            <a:off x="5183566" y="6132646"/>
            <a:ext cx="3636906" cy="462974"/>
          </a:xfrm>
          <a:prstGeom prst="rect">
            <a:avLst/>
          </a:prstGeom>
          <a:noFill/>
          <a:ln w="12700" cap="flat">
            <a:noFill/>
            <a:miter lim="800000"/>
            <a:headEnd type="none" w="med" len="med"/>
            <a:tailEnd type="none" w="med" len="med"/>
          </a:ln>
        </p:spPr>
        <p:txBody>
          <a:bodyPr lIns="0" tIns="0" rIns="0" bIns="0" anchor="ctr"/>
          <a:lstStyle/>
          <a:p>
            <a:pPr algn="r"/>
            <a:r>
              <a:rPr lang="en-US" altLang="ja-JP" sz="2000" dirty="0" smtClean="0">
                <a:latin typeface="Times New Roman" pitchFamily="18" charset="0"/>
                <a:ea typeface="ＭＳ Ｐゴシック" pitchFamily="50" charset="-128"/>
                <a:cs typeface="Times New Roman" pitchFamily="18" charset="0"/>
              </a:rPr>
              <a:t>(e.g</a:t>
            </a:r>
            <a:r>
              <a:rPr lang="en-US" altLang="ja-JP" sz="2000" dirty="0">
                <a:latin typeface="Times New Roman" pitchFamily="18" charset="0"/>
                <a:ea typeface="ＭＳ Ｐゴシック" pitchFamily="50" charset="-128"/>
                <a:cs typeface="Times New Roman" pitchFamily="18" charset="0"/>
              </a:rPr>
              <a:t>. Gould &amp; </a:t>
            </a:r>
            <a:r>
              <a:rPr lang="en-US" altLang="ja-JP" sz="2000" dirty="0" err="1">
                <a:latin typeface="Times New Roman" pitchFamily="18" charset="0"/>
                <a:ea typeface="ＭＳ Ｐゴシック" pitchFamily="50" charset="-128"/>
                <a:cs typeface="Times New Roman" pitchFamily="18" charset="0"/>
              </a:rPr>
              <a:t>Salpeter</a:t>
            </a:r>
            <a:r>
              <a:rPr lang="en-US" altLang="ja-JP" sz="2000" dirty="0">
                <a:latin typeface="Times New Roman" pitchFamily="18" charset="0"/>
                <a:ea typeface="ＭＳ Ｐゴシック" pitchFamily="50" charset="-128"/>
                <a:cs typeface="Times New Roman" pitchFamily="18" charset="0"/>
              </a:rPr>
              <a:t> 1963; </a:t>
            </a:r>
            <a:br>
              <a:rPr lang="en-US" altLang="ja-JP" sz="2000" dirty="0">
                <a:latin typeface="Times New Roman" pitchFamily="18" charset="0"/>
                <a:ea typeface="ＭＳ Ｐゴシック" pitchFamily="50" charset="-128"/>
                <a:cs typeface="Times New Roman" pitchFamily="18" charset="0"/>
              </a:rPr>
            </a:br>
            <a:r>
              <a:rPr lang="en-US" altLang="ja-JP" sz="2000" dirty="0" err="1">
                <a:latin typeface="Times New Roman" pitchFamily="18" charset="0"/>
                <a:ea typeface="ＭＳ Ｐゴシック" pitchFamily="50" charset="-128"/>
                <a:cs typeface="Times New Roman" pitchFamily="18" charset="0"/>
              </a:rPr>
              <a:t>Draine</a:t>
            </a:r>
            <a:r>
              <a:rPr lang="en-US" altLang="ja-JP" sz="2000" dirty="0">
                <a:latin typeface="Times New Roman" pitchFamily="18" charset="0"/>
                <a:ea typeface="ＭＳ Ｐゴシック" pitchFamily="50" charset="-128"/>
                <a:cs typeface="Times New Roman" pitchFamily="18" charset="0"/>
              </a:rPr>
              <a:t> &amp; </a:t>
            </a:r>
            <a:r>
              <a:rPr lang="en-US" altLang="ja-JP" sz="2000" dirty="0" err="1">
                <a:latin typeface="Times New Roman" pitchFamily="18" charset="0"/>
                <a:ea typeface="ＭＳ Ｐゴシック" pitchFamily="50" charset="-128"/>
                <a:cs typeface="Times New Roman" pitchFamily="18" charset="0"/>
              </a:rPr>
              <a:t>Bertoldi</a:t>
            </a:r>
            <a:r>
              <a:rPr lang="en-US" altLang="ja-JP" sz="2000" dirty="0">
                <a:latin typeface="Times New Roman" pitchFamily="18" charset="0"/>
                <a:ea typeface="ＭＳ Ｐゴシック" pitchFamily="50" charset="-128"/>
                <a:cs typeface="Times New Roman" pitchFamily="18" charset="0"/>
              </a:rPr>
              <a:t> </a:t>
            </a:r>
            <a:r>
              <a:rPr lang="en-US" altLang="ja-JP" sz="2000" dirty="0" smtClean="0">
                <a:latin typeface="Times New Roman" pitchFamily="18" charset="0"/>
                <a:ea typeface="ＭＳ Ｐゴシック" pitchFamily="50" charset="-128"/>
                <a:cs typeface="Times New Roman" pitchFamily="18" charset="0"/>
              </a:rPr>
              <a:t>1996)</a:t>
            </a:r>
            <a:endParaRPr lang="en-US" altLang="ja-JP" sz="2000" dirty="0">
              <a:latin typeface="Times New Roman" pitchFamily="18" charset="0"/>
              <a:ea typeface="ＭＳ Ｐゴシック" pitchFamily="50" charset="-128"/>
              <a:cs typeface="Times New Roman" pitchFamily="18" charset="0"/>
            </a:endParaRPr>
          </a:p>
        </p:txBody>
      </p:sp>
      <p:sp>
        <p:nvSpPr>
          <p:cNvPr id="8" name="Text Box 4"/>
          <p:cNvSpPr txBox="1">
            <a:spLocks noChangeArrowheads="1"/>
          </p:cNvSpPr>
          <p:nvPr/>
        </p:nvSpPr>
        <p:spPr bwMode="auto">
          <a:xfrm>
            <a:off x="395288" y="156299"/>
            <a:ext cx="856920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3.4 </a:t>
            </a:r>
            <a:r>
              <a:rPr lang="ja-JP" altLang="en-US" sz="2800" dirty="0" smtClean="0">
                <a:solidFill>
                  <a:srgbClr val="000066"/>
                </a:solidFill>
              </a:rPr>
              <a:t>水素原子から水素分子への遷移と星形成</a:t>
            </a:r>
            <a:endParaRPr lang="en-US" altLang="ja-JP" sz="2800" dirty="0">
              <a:solidFill>
                <a:srgbClr val="000066"/>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107504" y="1484784"/>
            <a:ext cx="4427288" cy="5198814"/>
          </a:xfrm>
          <a:prstGeom prst="rect">
            <a:avLst/>
          </a:prstGeom>
          <a:noFill/>
          <a:ln w="25400" cap="flat">
            <a:solidFill>
              <a:srgbClr val="0000CC"/>
            </a:solidFill>
            <a:prstDash val="solid"/>
            <a:miter lim="800000"/>
            <a:headEnd type="none" w="med" len="med"/>
            <a:tailEnd type="none" w="med" len="med"/>
          </a:ln>
        </p:spPr>
        <p:txBody>
          <a:bodyPr lIns="0" tIns="0" rIns="0" bIns="0"/>
          <a:lstStyle/>
          <a:p>
            <a:endParaRPr lang="ja-JP" altLang="en-US">
              <a:latin typeface="Times New Roman" pitchFamily="18" charset="0"/>
              <a:cs typeface="Times New Roman" pitchFamily="18" charset="0"/>
            </a:endParaRPr>
          </a:p>
        </p:txBody>
      </p:sp>
      <p:sp>
        <p:nvSpPr>
          <p:cNvPr id="15362" name="Rectangle 2"/>
          <p:cNvSpPr>
            <a:spLocks/>
          </p:cNvSpPr>
          <p:nvPr/>
        </p:nvSpPr>
        <p:spPr bwMode="auto">
          <a:xfrm>
            <a:off x="4609208" y="1484784"/>
            <a:ext cx="4427288" cy="5198814"/>
          </a:xfrm>
          <a:prstGeom prst="rect">
            <a:avLst/>
          </a:prstGeom>
          <a:noFill/>
          <a:ln w="25400" cap="flat">
            <a:solidFill>
              <a:srgbClr val="FF0000"/>
            </a:solidFill>
            <a:prstDash val="solid"/>
            <a:miter lim="800000"/>
            <a:headEnd type="none" w="med" len="med"/>
            <a:tailEnd type="none" w="med" len="med"/>
          </a:ln>
        </p:spPr>
        <p:txBody>
          <a:bodyPr lIns="0" tIns="0" rIns="0" bIns="0"/>
          <a:lstStyle/>
          <a:p>
            <a:endParaRPr lang="ja-JP" altLang="en-US">
              <a:latin typeface="Times New Roman" pitchFamily="18" charset="0"/>
              <a:cs typeface="Times New Roman" pitchFamily="18" charset="0"/>
            </a:endParaRPr>
          </a:p>
        </p:txBody>
      </p:sp>
      <p:sp>
        <p:nvSpPr>
          <p:cNvPr id="15365" name="Rectangle 5"/>
          <p:cNvSpPr>
            <a:spLocks/>
          </p:cNvSpPr>
          <p:nvPr/>
        </p:nvSpPr>
        <p:spPr bwMode="auto">
          <a:xfrm>
            <a:off x="323528" y="2060848"/>
            <a:ext cx="4176464" cy="2623518"/>
          </a:xfrm>
          <a:prstGeom prst="rect">
            <a:avLst/>
          </a:prstGeom>
          <a:noFill/>
          <a:ln w="12700" cap="flat">
            <a:noFill/>
            <a:miter lim="800000"/>
            <a:headEnd type="none" w="med" len="med"/>
            <a:tailEnd type="none" w="med" len="med"/>
          </a:ln>
        </p:spPr>
        <p:txBody>
          <a:bodyPr lIns="0" tIns="0" rIns="0" bIns="0"/>
          <a:lstStyle/>
          <a:p>
            <a:pPr marL="267881" indent="-267881">
              <a:buSzPct val="110000"/>
              <a:buFont typeface="Zapf Dingbats" charset="0"/>
              <a:buChar char="✴"/>
            </a:pPr>
            <a:r>
              <a:rPr lang="en-US" altLang="ja-JP" dirty="0">
                <a:latin typeface="Times New Roman" pitchFamily="18" charset="0"/>
                <a:ea typeface="ＭＳ Ｐゴシック" pitchFamily="50" charset="-128"/>
                <a:cs typeface="Times New Roman" pitchFamily="18" charset="0"/>
                <a:sym typeface="ヒラギノ角ゴ Pro W6" charset="0"/>
              </a:rPr>
              <a:t>2</a:t>
            </a:r>
            <a:r>
              <a:rPr lang="ja-JP" altLang="en-US" dirty="0">
                <a:latin typeface="Times New Roman" pitchFamily="18" charset="0"/>
                <a:ea typeface="ＭＳ Ｐゴシック" pitchFamily="50" charset="-128"/>
                <a:cs typeface="Times New Roman" pitchFamily="18" charset="0"/>
                <a:sym typeface="ヒラギノ角ゴ Pro W6" charset="0"/>
              </a:rPr>
              <a:t>原子分子による共役反応</a:t>
            </a:r>
            <a:br>
              <a:rPr lang="ja-JP" altLang="en-US" dirty="0">
                <a:latin typeface="Times New Roman" pitchFamily="18" charset="0"/>
                <a:ea typeface="ＭＳ Ｐゴシック" pitchFamily="50" charset="-128"/>
                <a:cs typeface="Times New Roman" pitchFamily="18" charset="0"/>
                <a:sym typeface="ヒラギノ角ゴ Pro W6" charset="0"/>
              </a:rPr>
            </a:br>
            <a:endParaRPr lang="ja-JP" altLang="en-US" dirty="0">
              <a:latin typeface="Times New Roman" pitchFamily="18" charset="0"/>
              <a:ea typeface="ＭＳ Ｐゴシック" pitchFamily="50" charset="-128"/>
              <a:cs typeface="Times New Roman" pitchFamily="18" charset="0"/>
              <a:sym typeface="ヒラギノ角ゴ Pro W6" charset="0"/>
            </a:endParaRPr>
          </a:p>
          <a:p>
            <a:pPr marL="267881" indent="-267881">
              <a:buSzPct val="110000"/>
              <a:buFont typeface="Zapf Dingbats" charset="0"/>
              <a:buChar char="✴"/>
            </a:pPr>
            <a:r>
              <a:rPr lang="en-US" altLang="ja-JP" dirty="0">
                <a:latin typeface="Times New Roman" pitchFamily="18" charset="0"/>
                <a:ea typeface="ＭＳ Ｐゴシック" pitchFamily="50" charset="-128"/>
                <a:cs typeface="Times New Roman" pitchFamily="18" charset="0"/>
                <a:sym typeface="ヒラギノ角ゴ Pro W6" charset="0"/>
              </a:rPr>
              <a:t>3</a:t>
            </a:r>
            <a:r>
              <a:rPr lang="ja-JP" altLang="en-US" dirty="0">
                <a:latin typeface="Times New Roman" pitchFamily="18" charset="0"/>
                <a:ea typeface="ＭＳ Ｐゴシック" pitchFamily="50" charset="-128"/>
                <a:cs typeface="Times New Roman" pitchFamily="18" charset="0"/>
                <a:sym typeface="ヒラギノ角ゴ Pro W6" charset="0"/>
              </a:rPr>
              <a:t>原子分子による衝突反応</a:t>
            </a:r>
          </a:p>
          <a:p>
            <a:pPr marL="267881" indent="-267881"/>
            <a:endParaRPr lang="ja-JP" altLang="en-US" dirty="0">
              <a:latin typeface="Times New Roman" pitchFamily="18" charset="0"/>
              <a:ea typeface="ＭＳ Ｐゴシック" pitchFamily="50" charset="-128"/>
              <a:cs typeface="Times New Roman" pitchFamily="18" charset="0"/>
            </a:endParaRPr>
          </a:p>
          <a:p>
            <a:pPr marL="267881" indent="-267881"/>
            <a:endParaRPr lang="ja-JP" altLang="en-US" dirty="0">
              <a:latin typeface="Times New Roman" pitchFamily="18" charset="0"/>
              <a:ea typeface="ＭＳ Ｐゴシック" pitchFamily="50" charset="-128"/>
              <a:cs typeface="Times New Roman" pitchFamily="18" charset="0"/>
            </a:endParaRPr>
          </a:p>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ダストを触媒として生成</a:t>
            </a:r>
            <a:r>
              <a:rPr lang="ja-JP" altLang="en-US" dirty="0">
                <a:latin typeface="Times New Roman" pitchFamily="18" charset="0"/>
                <a:ea typeface="ＭＳ Ｐゴシック" pitchFamily="50" charset="-128"/>
                <a:cs typeface="Times New Roman" pitchFamily="18" charset="0"/>
              </a:rPr>
              <a:t/>
            </a:r>
            <a:br>
              <a:rPr lang="ja-JP" altLang="en-US" dirty="0">
                <a:latin typeface="Times New Roman" pitchFamily="18" charset="0"/>
                <a:ea typeface="ＭＳ Ｐゴシック" pitchFamily="50" charset="-128"/>
                <a:cs typeface="Times New Roman" pitchFamily="18" charset="0"/>
              </a:rPr>
            </a:br>
            <a:r>
              <a:rPr lang="ja-JP" altLang="en-US" dirty="0" smtClean="0">
                <a:latin typeface="Times New Roman" pitchFamily="18" charset="0"/>
                <a:ea typeface="ＭＳ Ｐゴシック" pitchFamily="50" charset="-128"/>
                <a:cs typeface="Times New Roman" pitchFamily="18" charset="0"/>
              </a:rPr>
              <a:t>⇒銀河中</a:t>
            </a:r>
            <a:r>
              <a:rPr lang="ja-JP" altLang="en-US" dirty="0">
                <a:latin typeface="Times New Roman" pitchFamily="18" charset="0"/>
                <a:ea typeface="ＭＳ Ｐゴシック" pitchFamily="50" charset="-128"/>
                <a:cs typeface="Times New Roman" pitchFamily="18" charset="0"/>
              </a:rPr>
              <a:t>では最も効率がよい</a:t>
            </a:r>
          </a:p>
        </p:txBody>
      </p:sp>
      <p:sp>
        <p:nvSpPr>
          <p:cNvPr id="15366" name="Rectangle 6"/>
          <p:cNvSpPr>
            <a:spLocks/>
          </p:cNvSpPr>
          <p:nvPr/>
        </p:nvSpPr>
        <p:spPr bwMode="auto">
          <a:xfrm>
            <a:off x="251520" y="1531020"/>
            <a:ext cx="717200" cy="385812"/>
          </a:xfrm>
          <a:prstGeom prst="rect">
            <a:avLst/>
          </a:prstGeom>
          <a:noFill/>
          <a:ln w="19050" cap="flat">
            <a:noFill/>
            <a:prstDash val="solid"/>
            <a:miter lim="800000"/>
            <a:headEnd type="none" w="med" len="med"/>
            <a:tailEnd type="none" w="med" len="med"/>
          </a:ln>
        </p:spPr>
        <p:txBody>
          <a:bodyPr lIns="0" tIns="0" rIns="0" bIns="0"/>
          <a:lstStyle/>
          <a:p>
            <a:pPr algn="l"/>
            <a:r>
              <a:rPr lang="ja-JP" altLang="en-US" dirty="0">
                <a:solidFill>
                  <a:srgbClr val="0044FE"/>
                </a:solidFill>
                <a:latin typeface="Times New Roman" pitchFamily="18" charset="0"/>
                <a:ea typeface="ＭＳ Ｐゴシック" pitchFamily="50" charset="-128"/>
                <a:cs typeface="Times New Roman" pitchFamily="18" charset="0"/>
                <a:sym typeface="ヒラギノ角ゴ Pro W6" charset="0"/>
              </a:rPr>
              <a:t>生成</a:t>
            </a:r>
          </a:p>
        </p:txBody>
      </p:sp>
      <p:sp>
        <p:nvSpPr>
          <p:cNvPr id="15367" name="Rectangle 7"/>
          <p:cNvSpPr>
            <a:spLocks/>
          </p:cNvSpPr>
          <p:nvPr/>
        </p:nvSpPr>
        <p:spPr bwMode="auto">
          <a:xfrm>
            <a:off x="4718896" y="1531020"/>
            <a:ext cx="717200" cy="385812"/>
          </a:xfrm>
          <a:prstGeom prst="rect">
            <a:avLst/>
          </a:prstGeom>
          <a:noFill/>
          <a:ln w="19050" cap="flat">
            <a:noFill/>
            <a:prstDash val="solid"/>
            <a:miter lim="800000"/>
            <a:headEnd type="none" w="med" len="med"/>
            <a:tailEnd type="none" w="med" len="med"/>
          </a:ln>
        </p:spPr>
        <p:txBody>
          <a:bodyPr lIns="0" tIns="0" rIns="0" bIns="0"/>
          <a:lstStyle/>
          <a:p>
            <a:pPr algn="l"/>
            <a:r>
              <a:rPr lang="ja-JP" altLang="en-US" dirty="0">
                <a:solidFill>
                  <a:srgbClr val="FF2712"/>
                </a:solidFill>
                <a:latin typeface="Times New Roman" pitchFamily="18" charset="0"/>
                <a:ea typeface="ＭＳ Ｐゴシック" pitchFamily="50" charset="-128"/>
                <a:cs typeface="Times New Roman" pitchFamily="18" charset="0"/>
                <a:sym typeface="ヒラギノ角ゴ Pro W6" charset="0"/>
              </a:rPr>
              <a:t>解離</a:t>
            </a:r>
          </a:p>
        </p:txBody>
      </p:sp>
      <p:pic>
        <p:nvPicPr>
          <p:cNvPr id="15368" name="Picture 8"/>
          <p:cNvPicPr>
            <a:picLocks noChangeAspect="1" noChangeArrowheads="1"/>
          </p:cNvPicPr>
          <p:nvPr/>
        </p:nvPicPr>
        <p:blipFill>
          <a:blip r:embed="rId2" cstate="print"/>
          <a:srcRect/>
          <a:stretch>
            <a:fillRect/>
          </a:stretch>
        </p:blipFill>
        <p:spPr bwMode="auto">
          <a:xfrm>
            <a:off x="685504" y="3243862"/>
            <a:ext cx="3454448" cy="505828"/>
          </a:xfrm>
          <a:prstGeom prst="rect">
            <a:avLst/>
          </a:prstGeom>
          <a:noFill/>
          <a:ln w="12700" cap="flat">
            <a:noFill/>
            <a:miter lim="800000"/>
            <a:headEnd/>
            <a:tailEnd/>
          </a:ln>
        </p:spPr>
      </p:pic>
      <p:grpSp>
        <p:nvGrpSpPr>
          <p:cNvPr id="2" name="Group 15"/>
          <p:cNvGrpSpPr>
            <a:grpSpLocks/>
          </p:cNvGrpSpPr>
          <p:nvPr/>
        </p:nvGrpSpPr>
        <p:grpSpPr bwMode="auto">
          <a:xfrm>
            <a:off x="409866" y="4829573"/>
            <a:ext cx="3984440" cy="1089918"/>
            <a:chOff x="0" y="0"/>
            <a:chExt cx="3200" cy="904"/>
          </a:xfrm>
        </p:grpSpPr>
        <p:pic>
          <p:nvPicPr>
            <p:cNvPr id="15369" name="Picture 9"/>
            <p:cNvPicPr>
              <a:picLocks noChangeAspect="1" noChangeArrowheads="1"/>
            </p:cNvPicPr>
            <p:nvPr/>
          </p:nvPicPr>
          <p:blipFill>
            <a:blip r:embed="rId3" cstate="print"/>
            <a:srcRect/>
            <a:stretch>
              <a:fillRect/>
            </a:stretch>
          </p:blipFill>
          <p:spPr bwMode="auto">
            <a:xfrm>
              <a:off x="0" y="0"/>
              <a:ext cx="3200" cy="840"/>
            </a:xfrm>
            <a:prstGeom prst="rect">
              <a:avLst/>
            </a:prstGeom>
            <a:noFill/>
            <a:ln w="12700" cap="flat">
              <a:noFill/>
              <a:miter lim="800000"/>
              <a:headEnd/>
              <a:tailEnd/>
            </a:ln>
          </p:spPr>
        </p:pic>
        <p:sp>
          <p:nvSpPr>
            <p:cNvPr id="15370" name="Rectangle 10"/>
            <p:cNvSpPr>
              <a:spLocks/>
            </p:cNvSpPr>
            <p:nvPr/>
          </p:nvSpPr>
          <p:spPr bwMode="auto">
            <a:xfrm>
              <a:off x="213" y="114"/>
              <a:ext cx="597" cy="179"/>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ja-JP" altLang="en-US" sz="1300" dirty="0">
                  <a:latin typeface="Times New Roman" pitchFamily="18" charset="0"/>
                  <a:ea typeface="ＭＳ Ｐゴシック" pitchFamily="50" charset="-128"/>
                  <a:cs typeface="Times New Roman" pitchFamily="18" charset="0"/>
                </a:rPr>
                <a:t>水素原子</a:t>
              </a:r>
            </a:p>
          </p:txBody>
        </p:sp>
        <p:sp>
          <p:nvSpPr>
            <p:cNvPr id="15371" name="Rectangle 11"/>
            <p:cNvSpPr>
              <a:spLocks/>
            </p:cNvSpPr>
            <p:nvPr/>
          </p:nvSpPr>
          <p:spPr bwMode="auto">
            <a:xfrm>
              <a:off x="76" y="693"/>
              <a:ext cx="526"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1</a:t>
              </a:r>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付着</a:t>
              </a:r>
            </a:p>
          </p:txBody>
        </p:sp>
        <p:sp>
          <p:nvSpPr>
            <p:cNvPr id="15372" name="Rectangle 12"/>
            <p:cNvSpPr>
              <a:spLocks/>
            </p:cNvSpPr>
            <p:nvPr/>
          </p:nvSpPr>
          <p:spPr bwMode="auto">
            <a:xfrm>
              <a:off x="863" y="697"/>
              <a:ext cx="526"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2</a:t>
              </a:r>
              <a:r>
                <a:rPr lang="en-US" altLang="ja-JP" sz="1500" dirty="0">
                  <a:latin typeface="Times New Roman" pitchFamily="18" charset="0"/>
                  <a:ea typeface="ＭＳ Ｐゴシック" pitchFamily="50" charset="-128"/>
                  <a:cs typeface="Times New Roman" pitchFamily="18" charset="0"/>
                </a:rPr>
                <a:t>)</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拡散</a:t>
              </a:r>
            </a:p>
          </p:txBody>
        </p:sp>
        <p:sp>
          <p:nvSpPr>
            <p:cNvPr id="15373" name="Rectangle 13"/>
            <p:cNvSpPr>
              <a:spLocks/>
            </p:cNvSpPr>
            <p:nvPr/>
          </p:nvSpPr>
          <p:spPr bwMode="auto">
            <a:xfrm>
              <a:off x="1639" y="697"/>
              <a:ext cx="537"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(3)</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反応</a:t>
              </a:r>
            </a:p>
          </p:txBody>
        </p:sp>
        <p:sp>
          <p:nvSpPr>
            <p:cNvPr id="15374" name="Rectangle 14"/>
            <p:cNvSpPr>
              <a:spLocks/>
            </p:cNvSpPr>
            <p:nvPr/>
          </p:nvSpPr>
          <p:spPr bwMode="auto">
            <a:xfrm>
              <a:off x="2423" y="697"/>
              <a:ext cx="537" cy="207"/>
            </a:xfrm>
            <a:prstGeom prst="rect">
              <a:avLst/>
            </a:prstGeom>
            <a:solidFill>
              <a:schemeClr val="accent1"/>
            </a:solidFill>
            <a:ln w="12700" cap="flat">
              <a:noFill/>
              <a:miter lim="800000"/>
              <a:headEnd type="none" w="med" len="med"/>
              <a:tailEnd type="none" w="med" len="med"/>
            </a:ln>
          </p:spPr>
          <p:txBody>
            <a:bodyPr wrap="none" lIns="0" tIns="0" rIns="0" bIns="0" anchor="ctr">
              <a:spAutoFit/>
            </a:bodyPr>
            <a:lstStyle/>
            <a:p>
              <a:r>
                <a:rPr lang="en-US" altLang="ja-JP" sz="1500" dirty="0">
                  <a:latin typeface="Times New Roman" pitchFamily="18" charset="0"/>
                  <a:ea typeface="ＭＳ Ｐゴシック" pitchFamily="50" charset="-128"/>
                  <a:cs typeface="Times New Roman" pitchFamily="18" charset="0"/>
                </a:rPr>
                <a:t>(4)</a:t>
              </a:r>
              <a:r>
                <a:rPr lang="en-US" altLang="ja-JP" sz="1300" dirty="0">
                  <a:latin typeface="Times New Roman" pitchFamily="18" charset="0"/>
                  <a:ea typeface="ＭＳ Ｐゴシック" pitchFamily="50" charset="-128"/>
                  <a:cs typeface="Times New Roman" pitchFamily="18" charset="0"/>
                </a:rPr>
                <a:t> </a:t>
              </a:r>
              <a:r>
                <a:rPr lang="ja-JP" altLang="en-US" sz="1300" dirty="0">
                  <a:latin typeface="Times New Roman" pitchFamily="18" charset="0"/>
                  <a:ea typeface="ＭＳ Ｐゴシック" pitchFamily="50" charset="-128"/>
                  <a:cs typeface="Times New Roman" pitchFamily="18" charset="0"/>
                </a:rPr>
                <a:t>離脱</a:t>
              </a:r>
            </a:p>
          </p:txBody>
        </p:sp>
      </p:grpSp>
      <p:sp>
        <p:nvSpPr>
          <p:cNvPr id="15376" name="Rectangle 16"/>
          <p:cNvSpPr>
            <a:spLocks/>
          </p:cNvSpPr>
          <p:nvPr/>
        </p:nvSpPr>
        <p:spPr bwMode="auto">
          <a:xfrm>
            <a:off x="2946910" y="6145559"/>
            <a:ext cx="1409066" cy="307777"/>
          </a:xfrm>
          <a:prstGeom prst="rect">
            <a:avLst/>
          </a:prstGeom>
          <a:noFill/>
          <a:ln w="12700" cap="flat">
            <a:noFill/>
            <a:miter lim="800000"/>
            <a:headEnd type="none" w="med" len="med"/>
            <a:tailEnd type="none" w="med" len="med"/>
          </a:ln>
        </p:spPr>
        <p:txBody>
          <a:bodyPr wrap="square" lIns="0" tIns="0" rIns="0" bIns="0" anchor="ctr">
            <a:spAutoFit/>
          </a:bodyPr>
          <a:lstStyle/>
          <a:p>
            <a:r>
              <a:rPr lang="en-US" altLang="ja-JP" sz="2000" dirty="0" smtClean="0">
                <a:latin typeface="Times New Roman" pitchFamily="18" charset="0"/>
                <a:ea typeface="ＭＳ Ｐゴシック" pitchFamily="50" charset="-128"/>
                <a:cs typeface="Times New Roman" pitchFamily="18" charset="0"/>
              </a:rPr>
              <a:t>(</a:t>
            </a:r>
            <a:r>
              <a:rPr lang="ja-JP" altLang="en-US" sz="2000" dirty="0" smtClean="0">
                <a:latin typeface="Times New Roman" pitchFamily="18" charset="0"/>
                <a:ea typeface="ＭＳ Ｐゴシック" pitchFamily="50" charset="-128"/>
                <a:cs typeface="Times New Roman" pitchFamily="18" charset="0"/>
              </a:rPr>
              <a:t>高橋 </a:t>
            </a:r>
            <a:r>
              <a:rPr lang="en-US" altLang="ja-JP" sz="2000" dirty="0" smtClean="0">
                <a:latin typeface="Times New Roman" pitchFamily="18" charset="0"/>
                <a:ea typeface="ＭＳ Ｐゴシック" pitchFamily="50" charset="-128"/>
                <a:cs typeface="Times New Roman" pitchFamily="18" charset="0"/>
              </a:rPr>
              <a:t>2000</a:t>
            </a:r>
            <a:r>
              <a:rPr lang="en-US" altLang="ja-JP" sz="2000" dirty="0">
                <a:latin typeface="Times New Roman" pitchFamily="18" charset="0"/>
                <a:ea typeface="ＭＳ Ｐゴシック" pitchFamily="50" charset="-128"/>
                <a:cs typeface="Times New Roman" pitchFamily="18" charset="0"/>
              </a:rPr>
              <a:t>)</a:t>
            </a:r>
          </a:p>
        </p:txBody>
      </p:sp>
      <p:sp>
        <p:nvSpPr>
          <p:cNvPr id="15377" name="Rectangle 17"/>
          <p:cNvSpPr>
            <a:spLocks/>
          </p:cNvSpPr>
          <p:nvPr/>
        </p:nvSpPr>
        <p:spPr bwMode="auto">
          <a:xfrm>
            <a:off x="4644008" y="1981902"/>
            <a:ext cx="4248472" cy="3607338"/>
          </a:xfrm>
          <a:prstGeom prst="rect">
            <a:avLst/>
          </a:prstGeom>
          <a:noFill/>
          <a:ln w="12700" cap="flat">
            <a:noFill/>
            <a:miter lim="800000"/>
            <a:headEnd type="none" w="med" len="med"/>
            <a:tailEnd type="none" w="med" len="med"/>
          </a:ln>
        </p:spPr>
        <p:txBody>
          <a:bodyPr lIns="0" tIns="0" rIns="0" bIns="0"/>
          <a:lstStyle/>
          <a:p>
            <a:pPr marL="267881" indent="-267881">
              <a:buSzPct val="110000"/>
              <a:buFont typeface="Zapf Dingbats" charset="0"/>
              <a:buChar char="✴"/>
            </a:pPr>
            <a:r>
              <a:rPr lang="en-US" altLang="ja-JP" dirty="0">
                <a:latin typeface="Times New Roman" pitchFamily="18" charset="0"/>
                <a:ea typeface="ＭＳ Ｐゴシック" pitchFamily="50" charset="-128"/>
                <a:cs typeface="Times New Roman" pitchFamily="18" charset="0"/>
                <a:sym typeface="ヒラギノ角ゴ Pro W6" charset="0"/>
              </a:rPr>
              <a:t>UV</a:t>
            </a:r>
            <a:r>
              <a:rPr lang="ja-JP" altLang="en-US" dirty="0">
                <a:latin typeface="Times New Roman" pitchFamily="18" charset="0"/>
                <a:ea typeface="ＭＳ Ｐゴシック" pitchFamily="50" charset="-128"/>
                <a:cs typeface="Times New Roman" pitchFamily="18" charset="0"/>
                <a:sym typeface="ヒラギノ角ゴ Pro W6" charset="0"/>
              </a:rPr>
              <a:t>光子による光解離</a:t>
            </a:r>
            <a:br>
              <a:rPr lang="ja-JP" altLang="en-US" dirty="0">
                <a:latin typeface="Times New Roman" pitchFamily="18" charset="0"/>
                <a:ea typeface="ＭＳ Ｐゴシック" pitchFamily="50" charset="-128"/>
                <a:cs typeface="Times New Roman" pitchFamily="18" charset="0"/>
                <a:sym typeface="ヒラギノ角ゴ Pro W6" charset="0"/>
              </a:rPr>
            </a:br>
            <a:r>
              <a:rPr lang="ja-JP" altLang="en-US" dirty="0" smtClean="0">
                <a:latin typeface="Times New Roman" pitchFamily="18" charset="0"/>
                <a:ea typeface="ＭＳ Ｐゴシック" pitchFamily="50" charset="-128"/>
                <a:cs typeface="Times New Roman" pitchFamily="18" charset="0"/>
              </a:rPr>
              <a:t>高密度</a:t>
            </a:r>
            <a:r>
              <a:rPr lang="en-US" altLang="ja-JP" dirty="0" smtClean="0">
                <a:latin typeface="Times New Roman" pitchFamily="18" charset="0"/>
                <a:ea typeface="ＭＳ Ｐゴシック" pitchFamily="50" charset="-128"/>
                <a:cs typeface="Times New Roman" pitchFamily="18" charset="0"/>
              </a:rPr>
              <a:t>, </a:t>
            </a:r>
            <a:r>
              <a:rPr lang="ja-JP" altLang="en-US" dirty="0" smtClean="0">
                <a:latin typeface="Times New Roman" pitchFamily="18" charset="0"/>
                <a:ea typeface="ＭＳ Ｐゴシック" pitchFamily="50" charset="-128"/>
                <a:cs typeface="Times New Roman" pitchFamily="18" charset="0"/>
              </a:rPr>
              <a:t>含</a:t>
            </a:r>
            <a:r>
              <a:rPr lang="ja-JP" altLang="en-US" dirty="0">
                <a:latin typeface="Times New Roman" pitchFamily="18" charset="0"/>
                <a:ea typeface="ＭＳ Ｐゴシック" pitchFamily="50" charset="-128"/>
                <a:cs typeface="Times New Roman" pitchFamily="18" charset="0"/>
              </a:rPr>
              <a:t>ダストの分子雲では自己遮蔽により影響を受けない</a:t>
            </a:r>
            <a:br>
              <a:rPr lang="ja-JP" altLang="en-US" dirty="0">
                <a:latin typeface="Times New Roman" pitchFamily="18" charset="0"/>
                <a:ea typeface="ＭＳ Ｐゴシック" pitchFamily="50" charset="-128"/>
                <a:cs typeface="Times New Roman" pitchFamily="18" charset="0"/>
              </a:rPr>
            </a:br>
            <a:endParaRPr lang="ja-JP" altLang="en-US" dirty="0">
              <a:latin typeface="Times New Roman" pitchFamily="18" charset="0"/>
              <a:ea typeface="ＭＳ Ｐゴシック" pitchFamily="50" charset="-128"/>
              <a:cs typeface="Times New Roman" pitchFamily="18" charset="0"/>
            </a:endParaRPr>
          </a:p>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宇宙線による解離</a:t>
            </a:r>
            <a:r>
              <a:rPr lang="ja-JP" altLang="en-US" dirty="0">
                <a:latin typeface="Times New Roman" pitchFamily="18" charset="0"/>
                <a:ea typeface="ＭＳ Ｐゴシック" pitchFamily="50" charset="-128"/>
                <a:cs typeface="Times New Roman" pitchFamily="18" charset="0"/>
              </a:rPr>
              <a:t/>
            </a:r>
            <a:br>
              <a:rPr lang="ja-JP" altLang="en-US" dirty="0">
                <a:latin typeface="Times New Roman" pitchFamily="18" charset="0"/>
                <a:ea typeface="ＭＳ Ｐゴシック" pitchFamily="50" charset="-128"/>
                <a:cs typeface="Times New Roman" pitchFamily="18" charset="0"/>
              </a:rPr>
            </a:br>
            <a:r>
              <a:rPr lang="ja-JP" altLang="en-US" dirty="0">
                <a:latin typeface="Times New Roman" pitchFamily="18" charset="0"/>
                <a:ea typeface="ＭＳ Ｐゴシック" pitchFamily="50" charset="-128"/>
                <a:cs typeface="Times New Roman" pitchFamily="18" charset="0"/>
              </a:rPr>
              <a:t>分子雲中の水素分子を電離</a:t>
            </a:r>
            <a:br>
              <a:rPr lang="ja-JP" altLang="en-US" dirty="0">
                <a:latin typeface="Times New Roman" pitchFamily="18" charset="0"/>
                <a:ea typeface="ＭＳ Ｐゴシック" pitchFamily="50" charset="-128"/>
                <a:cs typeface="Times New Roman" pitchFamily="18" charset="0"/>
              </a:rPr>
            </a:br>
            <a:endParaRPr lang="ja-JP" altLang="en-US" dirty="0">
              <a:latin typeface="Times New Roman" pitchFamily="18" charset="0"/>
              <a:ea typeface="ＭＳ Ｐゴシック" pitchFamily="50" charset="-128"/>
              <a:cs typeface="Times New Roman" pitchFamily="18" charset="0"/>
            </a:endParaRPr>
          </a:p>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原子や分子による衝突解離</a:t>
            </a:r>
            <a:r>
              <a:rPr lang="ja-JP" altLang="en-US" dirty="0" smtClean="0">
                <a:latin typeface="Times New Roman" pitchFamily="18" charset="0"/>
                <a:ea typeface="ＭＳ Ｐゴシック" pitchFamily="50" charset="-128"/>
                <a:cs typeface="Times New Roman" pitchFamily="18" charset="0"/>
              </a:rPr>
              <a:t>高温</a:t>
            </a:r>
            <a:r>
              <a:rPr lang="en-US" altLang="ja-JP" dirty="0" smtClean="0">
                <a:latin typeface="Times New Roman" pitchFamily="18" charset="0"/>
                <a:ea typeface="ＭＳ Ｐゴシック" pitchFamily="50" charset="-128"/>
                <a:cs typeface="Times New Roman" pitchFamily="18" charset="0"/>
              </a:rPr>
              <a:t>, </a:t>
            </a:r>
            <a:r>
              <a:rPr lang="ja-JP" altLang="en-US" dirty="0" smtClean="0">
                <a:latin typeface="Times New Roman" pitchFamily="18" charset="0"/>
                <a:ea typeface="ＭＳ Ｐゴシック" pitchFamily="50" charset="-128"/>
                <a:cs typeface="Times New Roman" pitchFamily="18" charset="0"/>
              </a:rPr>
              <a:t>高密度</a:t>
            </a:r>
            <a:r>
              <a:rPr lang="ja-JP" altLang="en-US" dirty="0">
                <a:latin typeface="Times New Roman" pitchFamily="18" charset="0"/>
                <a:ea typeface="ＭＳ Ｐゴシック" pitchFamily="50" charset="-128"/>
                <a:cs typeface="Times New Roman" pitchFamily="18" charset="0"/>
              </a:rPr>
              <a:t>な</a:t>
            </a:r>
            <a:r>
              <a:rPr lang="en-US" altLang="ja-JP" dirty="0">
                <a:latin typeface="Times New Roman" pitchFamily="18" charset="0"/>
                <a:ea typeface="ＭＳ Ｐゴシック" pitchFamily="50" charset="-128"/>
                <a:cs typeface="Times New Roman" pitchFamily="18" charset="0"/>
              </a:rPr>
              <a:t>ISM</a:t>
            </a:r>
            <a:r>
              <a:rPr lang="ja-JP" altLang="en-US" dirty="0">
                <a:latin typeface="Times New Roman" pitchFamily="18" charset="0"/>
                <a:ea typeface="ＭＳ Ｐゴシック" pitchFamily="50" charset="-128"/>
                <a:cs typeface="Times New Roman" pitchFamily="18" charset="0"/>
              </a:rPr>
              <a:t>中で</a:t>
            </a:r>
            <a:r>
              <a:rPr lang="ja-JP" altLang="en-US" dirty="0" smtClean="0">
                <a:latin typeface="Times New Roman" pitchFamily="18" charset="0"/>
                <a:ea typeface="ＭＳ Ｐゴシック" pitchFamily="50" charset="-128"/>
                <a:cs typeface="Times New Roman" pitchFamily="18" charset="0"/>
              </a:rPr>
              <a:t>生じる</a:t>
            </a:r>
            <a:endParaRPr lang="en-US" altLang="ja-JP" dirty="0" smtClean="0">
              <a:latin typeface="Times New Roman" pitchFamily="18" charset="0"/>
              <a:ea typeface="ＭＳ Ｐゴシック" pitchFamily="50" charset="-128"/>
              <a:cs typeface="Times New Roman" pitchFamily="18" charset="0"/>
            </a:endParaRPr>
          </a:p>
          <a:p>
            <a:pPr marL="267881" indent="-267881">
              <a:buSzPct val="110000"/>
            </a:pPr>
            <a:r>
              <a:rPr lang="ja-JP" altLang="en-US" dirty="0" smtClean="0">
                <a:latin typeface="Times New Roman" pitchFamily="18" charset="0"/>
                <a:ea typeface="ＭＳ Ｐゴシック" pitchFamily="50" charset="-128"/>
                <a:cs typeface="Times New Roman" pitchFamily="18" charset="0"/>
              </a:rPr>
              <a:t>　 解離</a:t>
            </a:r>
            <a:r>
              <a:rPr lang="ja-JP" altLang="en-US" dirty="0">
                <a:latin typeface="Times New Roman" pitchFamily="18" charset="0"/>
                <a:ea typeface="ＭＳ Ｐゴシック" pitchFamily="50" charset="-128"/>
                <a:cs typeface="Times New Roman" pitchFamily="18" charset="0"/>
              </a:rPr>
              <a:t>の寄与としては小さい</a:t>
            </a:r>
          </a:p>
        </p:txBody>
      </p:sp>
      <p:sp>
        <p:nvSpPr>
          <p:cNvPr id="15378" name="Rectangle 18"/>
          <p:cNvSpPr>
            <a:spLocks/>
          </p:cNvSpPr>
          <p:nvPr/>
        </p:nvSpPr>
        <p:spPr bwMode="auto">
          <a:xfrm>
            <a:off x="5183566" y="6132646"/>
            <a:ext cx="3636906" cy="462974"/>
          </a:xfrm>
          <a:prstGeom prst="rect">
            <a:avLst/>
          </a:prstGeom>
          <a:noFill/>
          <a:ln w="12700" cap="flat">
            <a:noFill/>
            <a:miter lim="800000"/>
            <a:headEnd type="none" w="med" len="med"/>
            <a:tailEnd type="none" w="med" len="med"/>
          </a:ln>
        </p:spPr>
        <p:txBody>
          <a:bodyPr lIns="0" tIns="0" rIns="0" bIns="0" anchor="ctr"/>
          <a:lstStyle/>
          <a:p>
            <a:pPr algn="r"/>
            <a:r>
              <a:rPr lang="en-US" altLang="ja-JP" sz="2000" dirty="0" smtClean="0">
                <a:latin typeface="Times New Roman" pitchFamily="18" charset="0"/>
                <a:ea typeface="ＭＳ Ｐゴシック" pitchFamily="50" charset="-128"/>
                <a:cs typeface="Times New Roman" pitchFamily="18" charset="0"/>
              </a:rPr>
              <a:t>(e.g</a:t>
            </a:r>
            <a:r>
              <a:rPr lang="en-US" altLang="ja-JP" sz="2000" dirty="0">
                <a:latin typeface="Times New Roman" pitchFamily="18" charset="0"/>
                <a:ea typeface="ＭＳ Ｐゴシック" pitchFamily="50" charset="-128"/>
                <a:cs typeface="Times New Roman" pitchFamily="18" charset="0"/>
              </a:rPr>
              <a:t>. Gould &amp; </a:t>
            </a:r>
            <a:r>
              <a:rPr lang="en-US" altLang="ja-JP" sz="2000" dirty="0" err="1">
                <a:latin typeface="Times New Roman" pitchFamily="18" charset="0"/>
                <a:ea typeface="ＭＳ Ｐゴシック" pitchFamily="50" charset="-128"/>
                <a:cs typeface="Times New Roman" pitchFamily="18" charset="0"/>
              </a:rPr>
              <a:t>Salpeter</a:t>
            </a:r>
            <a:r>
              <a:rPr lang="en-US" altLang="ja-JP" sz="2000" dirty="0">
                <a:latin typeface="Times New Roman" pitchFamily="18" charset="0"/>
                <a:ea typeface="ＭＳ Ｐゴシック" pitchFamily="50" charset="-128"/>
                <a:cs typeface="Times New Roman" pitchFamily="18" charset="0"/>
              </a:rPr>
              <a:t> 1963; </a:t>
            </a:r>
            <a:br>
              <a:rPr lang="en-US" altLang="ja-JP" sz="2000" dirty="0">
                <a:latin typeface="Times New Roman" pitchFamily="18" charset="0"/>
                <a:ea typeface="ＭＳ Ｐゴシック" pitchFamily="50" charset="-128"/>
                <a:cs typeface="Times New Roman" pitchFamily="18" charset="0"/>
              </a:rPr>
            </a:br>
            <a:r>
              <a:rPr lang="en-US" altLang="ja-JP" sz="2000" dirty="0" err="1">
                <a:latin typeface="Times New Roman" pitchFamily="18" charset="0"/>
                <a:ea typeface="ＭＳ Ｐゴシック" pitchFamily="50" charset="-128"/>
                <a:cs typeface="Times New Roman" pitchFamily="18" charset="0"/>
              </a:rPr>
              <a:t>Draine</a:t>
            </a:r>
            <a:r>
              <a:rPr lang="en-US" altLang="ja-JP" sz="2000" dirty="0">
                <a:latin typeface="Times New Roman" pitchFamily="18" charset="0"/>
                <a:ea typeface="ＭＳ Ｐゴシック" pitchFamily="50" charset="-128"/>
                <a:cs typeface="Times New Roman" pitchFamily="18" charset="0"/>
              </a:rPr>
              <a:t> &amp; </a:t>
            </a:r>
            <a:r>
              <a:rPr lang="en-US" altLang="ja-JP" sz="2000" dirty="0" err="1">
                <a:latin typeface="Times New Roman" pitchFamily="18" charset="0"/>
                <a:ea typeface="ＭＳ Ｐゴシック" pitchFamily="50" charset="-128"/>
                <a:cs typeface="Times New Roman" pitchFamily="18" charset="0"/>
              </a:rPr>
              <a:t>Bertoldi</a:t>
            </a:r>
            <a:r>
              <a:rPr lang="en-US" altLang="ja-JP" sz="2000" dirty="0">
                <a:latin typeface="Times New Roman" pitchFamily="18" charset="0"/>
                <a:ea typeface="ＭＳ Ｐゴシック" pitchFamily="50" charset="-128"/>
                <a:cs typeface="Times New Roman" pitchFamily="18" charset="0"/>
              </a:rPr>
              <a:t> </a:t>
            </a:r>
            <a:r>
              <a:rPr lang="en-US" altLang="ja-JP" sz="2000" dirty="0" smtClean="0">
                <a:latin typeface="Times New Roman" pitchFamily="18" charset="0"/>
                <a:ea typeface="ＭＳ Ｐゴシック" pitchFamily="50" charset="-128"/>
                <a:cs typeface="Times New Roman" pitchFamily="18" charset="0"/>
              </a:rPr>
              <a:t>1996)</a:t>
            </a:r>
            <a:endParaRPr lang="en-US" altLang="ja-JP" sz="2000" dirty="0">
              <a:latin typeface="Times New Roman" pitchFamily="18" charset="0"/>
              <a:ea typeface="ＭＳ Ｐゴシック" pitchFamily="50" charset="-128"/>
              <a:cs typeface="Times New Roman" pitchFamily="18" charset="0"/>
            </a:endParaRPr>
          </a:p>
        </p:txBody>
      </p:sp>
      <p:sp>
        <p:nvSpPr>
          <p:cNvPr id="20" name="Rectangle 4"/>
          <p:cNvSpPr>
            <a:spLocks/>
          </p:cNvSpPr>
          <p:nvPr/>
        </p:nvSpPr>
        <p:spPr bwMode="auto">
          <a:xfrm>
            <a:off x="670578" y="836712"/>
            <a:ext cx="7786688" cy="375047"/>
          </a:xfrm>
          <a:prstGeom prst="rect">
            <a:avLst/>
          </a:prstGeom>
          <a:noFill/>
          <a:ln w="12700" cap="flat">
            <a:noFill/>
            <a:miter lim="800000"/>
            <a:headEnd type="none" w="med" len="med"/>
            <a:tailEnd type="none" w="med" len="med"/>
          </a:ln>
        </p:spPr>
        <p:txBody>
          <a:bodyPr lIns="0" tIns="0" rIns="0" bIns="0"/>
          <a:lstStyle/>
          <a:p>
            <a:r>
              <a:rPr lang="ja-JP" altLang="en-US" dirty="0" smtClean="0">
                <a:latin typeface="Times New Roman" pitchFamily="18" charset="0"/>
                <a:ea typeface="ＭＳ Ｐゴシック" pitchFamily="50" charset="-128"/>
                <a:cs typeface="Times New Roman" pitchFamily="18" charset="0"/>
              </a:rPr>
              <a:t>銀河</a:t>
            </a:r>
            <a:r>
              <a:rPr lang="ja-JP" altLang="en-US" dirty="0">
                <a:latin typeface="Times New Roman" pitchFamily="18" charset="0"/>
                <a:ea typeface="ＭＳ Ｐゴシック" pitchFamily="50" charset="-128"/>
                <a:cs typeface="Times New Roman" pitchFamily="18" charset="0"/>
              </a:rPr>
              <a:t>における水素分子は</a:t>
            </a:r>
            <a:r>
              <a:rPr lang="ja-JP" altLang="en-US" dirty="0">
                <a:solidFill>
                  <a:srgbClr val="0044FE"/>
                </a:solidFill>
                <a:latin typeface="Times New Roman" pitchFamily="18" charset="0"/>
                <a:ea typeface="ＭＳ Ｐゴシック" pitchFamily="50" charset="-128"/>
                <a:cs typeface="Times New Roman" pitchFamily="18" charset="0"/>
                <a:sym typeface="ヒラギノ角ゴ Pro W6" charset="0"/>
              </a:rPr>
              <a:t>生成</a:t>
            </a:r>
            <a:r>
              <a:rPr lang="ja-JP" altLang="en-US" dirty="0">
                <a:latin typeface="Times New Roman" pitchFamily="18" charset="0"/>
                <a:ea typeface="ＭＳ Ｐゴシック" pitchFamily="50" charset="-128"/>
                <a:cs typeface="Times New Roman" pitchFamily="18" charset="0"/>
              </a:rPr>
              <a:t>と</a:t>
            </a:r>
            <a:r>
              <a:rPr lang="ja-JP" altLang="en-US" dirty="0">
                <a:solidFill>
                  <a:srgbClr val="FF2712"/>
                </a:solidFill>
                <a:latin typeface="Times New Roman" pitchFamily="18" charset="0"/>
                <a:ea typeface="ＭＳ Ｐゴシック" pitchFamily="50" charset="-128"/>
                <a:cs typeface="Times New Roman" pitchFamily="18" charset="0"/>
                <a:sym typeface="ヒラギノ角ゴ Pro W6" charset="0"/>
              </a:rPr>
              <a:t>解離</a:t>
            </a:r>
            <a:r>
              <a:rPr lang="ja-JP" altLang="en-US" dirty="0">
                <a:latin typeface="Times New Roman" pitchFamily="18" charset="0"/>
                <a:ea typeface="ＭＳ Ｐゴシック" pitchFamily="50" charset="-128"/>
                <a:cs typeface="Times New Roman" pitchFamily="18" charset="0"/>
              </a:rPr>
              <a:t>のバランスで</a:t>
            </a:r>
            <a:r>
              <a:rPr lang="ja-JP" altLang="en-US" dirty="0" smtClean="0">
                <a:latin typeface="Times New Roman" pitchFamily="18" charset="0"/>
                <a:ea typeface="ＭＳ Ｐゴシック" pitchFamily="50" charset="-128"/>
                <a:cs typeface="Times New Roman" pitchFamily="18" charset="0"/>
              </a:rPr>
              <a:t>決まる</a:t>
            </a:r>
            <a:r>
              <a:rPr lang="en-US" altLang="ja-JP" dirty="0" smtClean="0">
                <a:latin typeface="Times New Roman" pitchFamily="18" charset="0"/>
                <a:ea typeface="ＭＳ Ｐゴシック" pitchFamily="50" charset="-128"/>
                <a:cs typeface="Times New Roman" pitchFamily="18" charset="0"/>
              </a:rPr>
              <a:t>. </a:t>
            </a:r>
            <a:endParaRPr lang="ja-JP" altLang="en-US" dirty="0">
              <a:latin typeface="Times New Roman" pitchFamily="18" charset="0"/>
              <a:ea typeface="ＭＳ Ｐゴシック" pitchFamily="50" charset="-128"/>
              <a:cs typeface="Times New Roman" pitchFamily="18" charset="0"/>
            </a:endParaRPr>
          </a:p>
        </p:txBody>
      </p:sp>
      <p:sp>
        <p:nvSpPr>
          <p:cNvPr id="22" name="Text Box 4"/>
          <p:cNvSpPr txBox="1">
            <a:spLocks noChangeArrowheads="1"/>
          </p:cNvSpPr>
          <p:nvPr/>
        </p:nvSpPr>
        <p:spPr bwMode="auto">
          <a:xfrm>
            <a:off x="395288" y="156299"/>
            <a:ext cx="856920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3.4 </a:t>
            </a:r>
            <a:r>
              <a:rPr lang="ja-JP" altLang="en-US" sz="2800" dirty="0" smtClean="0">
                <a:solidFill>
                  <a:srgbClr val="000066"/>
                </a:solidFill>
              </a:rPr>
              <a:t>水素原子から水素分子への遷移と星形成</a:t>
            </a:r>
            <a:endParaRPr lang="en-US" altLang="ja-JP" sz="2800" dirty="0">
              <a:solidFill>
                <a:srgbClr val="000066"/>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MB_Timeline150"/>
          <p:cNvPicPr>
            <a:picLocks noChangeAspect="1" noChangeArrowheads="1"/>
          </p:cNvPicPr>
          <p:nvPr/>
        </p:nvPicPr>
        <p:blipFill>
          <a:blip r:embed="rId2" cstate="print"/>
          <a:srcRect l="13651" t="14624" r="10904" b="23798"/>
          <a:stretch>
            <a:fillRect/>
          </a:stretch>
        </p:blipFill>
        <p:spPr bwMode="auto">
          <a:xfrm>
            <a:off x="425450" y="1442045"/>
            <a:ext cx="8280400" cy="4867275"/>
          </a:xfrm>
          <a:prstGeom prst="rect">
            <a:avLst/>
          </a:prstGeom>
          <a:noFill/>
          <a:ln w="9525">
            <a:noFill/>
            <a:miter lim="800000"/>
            <a:headEnd/>
            <a:tailEnd/>
          </a:ln>
        </p:spPr>
      </p:pic>
      <p:sp>
        <p:nvSpPr>
          <p:cNvPr id="5" name="円/楕円 4"/>
          <p:cNvSpPr/>
          <p:nvPr/>
        </p:nvSpPr>
        <p:spPr bwMode="auto">
          <a:xfrm>
            <a:off x="6929454" y="2380230"/>
            <a:ext cx="714380" cy="3929090"/>
          </a:xfrm>
          <a:prstGeom prst="ellipse">
            <a:avLst/>
          </a:prstGeom>
          <a:noFill/>
          <a:ln w="63500" cap="flat" cmpd="sng" algn="ctr">
            <a:solidFill>
              <a:srgbClr val="FFFF00"/>
            </a:solidFill>
            <a:prstDash val="solid"/>
            <a:round/>
            <a:headEnd type="none" w="med" len="med"/>
            <a:tailEnd type="none" w="med" len="med"/>
          </a:ln>
          <a:effectLst/>
          <a:scene3d>
            <a:camera prst="orthographicFront">
              <a:rot lat="0" lon="0" rev="21420000"/>
            </a:camera>
            <a:lightRig rig="threePt" dir="t"/>
          </a:scene3d>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6" name="Text Box 32"/>
          <p:cNvSpPr txBox="1">
            <a:spLocks noChangeArrowheads="1"/>
          </p:cNvSpPr>
          <p:nvPr/>
        </p:nvSpPr>
        <p:spPr bwMode="auto">
          <a:xfrm>
            <a:off x="2000232" y="2011640"/>
            <a:ext cx="4929222" cy="1569660"/>
          </a:xfrm>
          <a:prstGeom prst="rect">
            <a:avLst/>
          </a:prstGeom>
          <a:solidFill>
            <a:schemeClr val="bg1"/>
          </a:solidFill>
          <a:ln w="63500">
            <a:solidFill>
              <a:srgbClr val="FFFF00"/>
            </a:solidFill>
            <a:miter lim="800000"/>
            <a:headEnd/>
            <a:tailEnd/>
          </a:ln>
        </p:spPr>
        <p:txBody>
          <a:bodyPr wrap="square">
            <a:spAutoFit/>
          </a:bodyPr>
          <a:lstStyle/>
          <a:p>
            <a:pPr algn="l"/>
            <a:r>
              <a:rPr lang="ja-JP" altLang="en-US" dirty="0" smtClean="0">
                <a:solidFill>
                  <a:srgbClr val="FF0000"/>
                </a:solidFill>
                <a:latin typeface="Times New Roman" pitchFamily="18" charset="0"/>
                <a:cs typeface="Times New Roman" pitchFamily="18" charset="0"/>
              </a:rPr>
              <a:t>現在の宇宙</a:t>
            </a:r>
            <a:endParaRPr lang="en-US" altLang="ja-JP" dirty="0" smtClean="0">
              <a:solidFill>
                <a:srgbClr val="FF0000"/>
              </a:solidFill>
              <a:latin typeface="Times New Roman" pitchFamily="18" charset="0"/>
              <a:cs typeface="Times New Roman" pitchFamily="18" charset="0"/>
            </a:endParaRPr>
          </a:p>
          <a:p>
            <a:pPr algn="l"/>
            <a:r>
              <a:rPr lang="ja-JP" altLang="en-US" dirty="0" smtClean="0">
                <a:latin typeface="Times New Roman" pitchFamily="18" charset="0"/>
                <a:cs typeface="Times New Roman" pitchFamily="18" charset="0"/>
              </a:rPr>
              <a:t>様々なスケールにわたる豊かな天体構造が存在</a:t>
            </a:r>
            <a:r>
              <a:rPr lang="en-US" altLang="ja-JP" dirty="0" smtClean="0">
                <a:latin typeface="Times New Roman" pitchFamily="18" charset="0"/>
                <a:cs typeface="Times New Roman" pitchFamily="18" charset="0"/>
              </a:rPr>
              <a:t>.  </a:t>
            </a:r>
          </a:p>
          <a:p>
            <a:pPr algn="l"/>
            <a:r>
              <a:rPr lang="ja-JP" altLang="en-US" dirty="0" smtClean="0">
                <a:latin typeface="Times New Roman" pitchFamily="18" charset="0"/>
                <a:cs typeface="Times New Roman" pitchFamily="18" charset="0"/>
              </a:rPr>
              <a:t>多くの重元素が存在</a:t>
            </a:r>
            <a:r>
              <a:rPr lang="en-US" altLang="ja-JP" dirty="0" smtClean="0">
                <a:latin typeface="Times New Roman" pitchFamily="18" charset="0"/>
                <a:cs typeface="Times New Roman" pitchFamily="18" charset="0"/>
              </a:rPr>
              <a:t>.  </a:t>
            </a:r>
          </a:p>
        </p:txBody>
      </p:sp>
      <p:cxnSp>
        <p:nvCxnSpPr>
          <p:cNvPr id="8" name="直線コネクタ 7"/>
          <p:cNvCxnSpPr>
            <a:stCxn id="6" idx="2"/>
            <a:endCxn id="5" idx="2"/>
          </p:cNvCxnSpPr>
          <p:nvPr/>
        </p:nvCxnSpPr>
        <p:spPr bwMode="auto">
          <a:xfrm>
            <a:off x="4464843" y="3581300"/>
            <a:ext cx="2464611" cy="763475"/>
          </a:xfrm>
          <a:prstGeom prst="line">
            <a:avLst/>
          </a:prstGeom>
          <a:solidFill>
            <a:srgbClr val="33CCCC">
              <a:alpha val="50000"/>
            </a:srgbClr>
          </a:solidFill>
          <a:ln w="38100" cap="flat" cmpd="sng" algn="ctr">
            <a:solidFill>
              <a:srgbClr val="FFFF00"/>
            </a:solidFill>
            <a:prstDash val="solid"/>
            <a:round/>
            <a:headEnd type="none" w="med" len="med"/>
            <a:tailEnd type="none" w="med" len="med"/>
          </a:ln>
          <a:effectLst/>
        </p:spPr>
      </p:cxnSp>
      <p:sp>
        <p:nvSpPr>
          <p:cNvPr id="10" name="Rectangle 7"/>
          <p:cNvSpPr>
            <a:spLocks noChangeArrowheads="1"/>
          </p:cNvSpPr>
          <p:nvPr/>
        </p:nvSpPr>
        <p:spPr bwMode="auto">
          <a:xfrm>
            <a:off x="3550542" y="6400800"/>
            <a:ext cx="5497317" cy="402291"/>
          </a:xfrm>
          <a:prstGeom prst="rect">
            <a:avLst/>
          </a:prstGeom>
          <a:noFill/>
          <a:ln w="25400" algn="ctr">
            <a:noFill/>
            <a:miter lim="800000"/>
            <a:headEnd/>
            <a:tailEnd/>
          </a:ln>
        </p:spPr>
        <p:txBody>
          <a:bodyPr wrap="none" lIns="90000" tIns="46800" rIns="90000" bIns="46800">
            <a:spAutoFit/>
          </a:bodyPr>
          <a:lstStyle/>
          <a:p>
            <a:pPr algn="ctr">
              <a:spcBef>
                <a:spcPct val="50000"/>
              </a:spcBef>
            </a:pPr>
            <a:r>
              <a:rPr lang="en-US" altLang="ja-JP" sz="2000" dirty="0">
                <a:latin typeface="Lucida Sans" pitchFamily="34" charset="0"/>
              </a:rPr>
              <a:t>http://</a:t>
            </a:r>
            <a:r>
              <a:rPr lang="en-US" altLang="ja-JP" sz="2000" dirty="0" smtClean="0">
                <a:latin typeface="Lucida Sans" pitchFamily="34" charset="0"/>
              </a:rPr>
              <a:t>map. </a:t>
            </a:r>
            <a:r>
              <a:rPr lang="en-US" altLang="ja-JP" sz="2000" dirty="0" err="1" smtClean="0">
                <a:latin typeface="Lucida Sans" pitchFamily="34" charset="0"/>
              </a:rPr>
              <a:t>gsfc</a:t>
            </a:r>
            <a:r>
              <a:rPr lang="en-US" altLang="ja-JP" sz="2000" dirty="0" smtClean="0">
                <a:latin typeface="Lucida Sans" pitchFamily="34" charset="0"/>
              </a:rPr>
              <a:t>. </a:t>
            </a:r>
            <a:r>
              <a:rPr lang="en-US" altLang="ja-JP" sz="2000" dirty="0" err="1" smtClean="0">
                <a:latin typeface="Lucida Sans" pitchFamily="34" charset="0"/>
              </a:rPr>
              <a:t>nasa</a:t>
            </a:r>
            <a:r>
              <a:rPr lang="en-US" altLang="ja-JP" sz="2000" dirty="0" smtClean="0">
                <a:latin typeface="Lucida Sans" pitchFamily="34" charset="0"/>
              </a:rPr>
              <a:t>. </a:t>
            </a:r>
            <a:r>
              <a:rPr lang="en-US" altLang="ja-JP" sz="2000" dirty="0" err="1" smtClean="0">
                <a:latin typeface="Lucida Sans" pitchFamily="34" charset="0"/>
              </a:rPr>
              <a:t>gov</a:t>
            </a:r>
            <a:r>
              <a:rPr lang="en-US" altLang="ja-JP" sz="2000" dirty="0" smtClean="0">
                <a:latin typeface="Lucida Sans" pitchFamily="34" charset="0"/>
              </a:rPr>
              <a:t>/</a:t>
            </a:r>
            <a:r>
              <a:rPr lang="en-US" altLang="ja-JP" sz="2000" dirty="0" err="1" smtClean="0">
                <a:latin typeface="Lucida Sans" pitchFamily="34" charset="0"/>
              </a:rPr>
              <a:t>m_mm</a:t>
            </a:r>
            <a:r>
              <a:rPr lang="en-US" altLang="ja-JP" sz="2000" dirty="0" smtClean="0">
                <a:latin typeface="Lucida Sans" pitchFamily="34" charset="0"/>
              </a:rPr>
              <a:t>. html</a:t>
            </a:r>
            <a:endParaRPr lang="en-US" altLang="ja-JP" sz="2000" dirty="0">
              <a:latin typeface="Lucida Sans" pitchFamily="34" charset="0"/>
            </a:endParaRPr>
          </a:p>
        </p:txBody>
      </p:sp>
      <p:sp>
        <p:nvSpPr>
          <p:cNvPr id="11"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1.1</a:t>
            </a:r>
            <a:r>
              <a:rPr kumimoji="0" lang="ja-JP" altLang="en-US" sz="2800" dirty="0" smtClean="0">
                <a:solidFill>
                  <a:srgbClr val="000066"/>
                </a:solidFill>
                <a:cs typeface="Times New Roman" pitchFamily="18" charset="0"/>
              </a:rPr>
              <a:t> </a:t>
            </a:r>
            <a:r>
              <a:rPr lang="ja-JP" altLang="en-US" sz="2800" dirty="0" smtClean="0">
                <a:solidFill>
                  <a:srgbClr val="000066"/>
                </a:solidFill>
                <a:cs typeface="Times New Roman" pitchFamily="18" charset="0"/>
              </a:rPr>
              <a:t>宇宙の大局的進化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p:cNvSpPr>
          <p:nvPr/>
        </p:nvSpPr>
        <p:spPr bwMode="auto">
          <a:xfrm>
            <a:off x="4306416" y="1361108"/>
            <a:ext cx="4586064" cy="2000250"/>
          </a:xfrm>
          <a:prstGeom prst="rect">
            <a:avLst/>
          </a:prstGeom>
          <a:noFill/>
          <a:ln w="12700" cap="flat">
            <a:noFill/>
            <a:miter lim="800000"/>
            <a:headEnd type="none" w="med" len="med"/>
            <a:tailEnd type="none" w="med" len="med"/>
          </a:ln>
        </p:spPr>
        <p:txBody>
          <a:bodyPr lIns="0" tIns="0" rIns="0" bIns="0"/>
          <a:lstStyle/>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晩期型では全体で </a:t>
            </a:r>
            <a:r>
              <a:rPr lang="en-US" altLang="ja-JP" dirty="0">
                <a:latin typeface="Times New Roman" pitchFamily="18" charset="0"/>
                <a:ea typeface="ＭＳ Ｐゴシック" pitchFamily="50" charset="-128"/>
                <a:cs typeface="Times New Roman" pitchFamily="18" charset="0"/>
                <a:sym typeface="ヒラギノ角ゴ Pro W6" charset="0"/>
              </a:rPr>
              <a:t>25-30 %</a:t>
            </a:r>
          </a:p>
          <a:p>
            <a:pPr marL="267881" indent="-267881"/>
            <a:endParaRPr lang="en-US" altLang="ja-JP" dirty="0">
              <a:latin typeface="Times New Roman" pitchFamily="18" charset="0"/>
              <a:ea typeface="ＭＳ Ｐゴシック" pitchFamily="50" charset="-128"/>
              <a:cs typeface="Times New Roman" pitchFamily="18" charset="0"/>
              <a:sym typeface="ヒラギノ角ゴ Pro W6" charset="0"/>
            </a:endParaRPr>
          </a:p>
          <a:p>
            <a:pPr marL="267881" indent="-267881">
              <a:buSzPct val="110000"/>
              <a:buFont typeface="Zapf Dingbats" charset="0"/>
              <a:buChar char="✴"/>
            </a:pPr>
            <a:r>
              <a:rPr lang="ja-JP" altLang="en-US" dirty="0">
                <a:latin typeface="Times New Roman" pitchFamily="18" charset="0"/>
                <a:ea typeface="ＭＳ Ｐゴシック" pitchFamily="50" charset="-128"/>
                <a:cs typeface="Times New Roman" pitchFamily="18" charset="0"/>
                <a:sym typeface="ヒラギノ角ゴ Pro W6" charset="0"/>
              </a:rPr>
              <a:t>動径方向に減少</a:t>
            </a:r>
            <a:br>
              <a:rPr lang="ja-JP" altLang="en-US" dirty="0">
                <a:latin typeface="Times New Roman" pitchFamily="18" charset="0"/>
                <a:ea typeface="ＭＳ Ｐゴシック" pitchFamily="50" charset="-128"/>
                <a:cs typeface="Times New Roman" pitchFamily="18" charset="0"/>
                <a:sym typeface="ヒラギノ角ゴ Pro W6" charset="0"/>
              </a:rPr>
            </a:br>
            <a:r>
              <a:rPr lang="ja-JP" altLang="en-US" dirty="0" smtClean="0">
                <a:latin typeface="Times New Roman" pitchFamily="18" charset="0"/>
                <a:ea typeface="ＭＳ Ｐゴシック" pitchFamily="50" charset="-128"/>
                <a:cs typeface="Times New Roman" pitchFamily="18" charset="0"/>
                <a:sym typeface="ヒラギノ角ゴ Pro W6" charset="0"/>
              </a:rPr>
              <a:t> </a:t>
            </a:r>
            <a:r>
              <a:rPr lang="ja-JP" altLang="en-US" dirty="0" smtClean="0">
                <a:latin typeface="Times New Roman" pitchFamily="18" charset="0"/>
                <a:ea typeface="ＭＳ Ｐゴシック" pitchFamily="50" charset="-128"/>
                <a:cs typeface="Times New Roman" pitchFamily="18" charset="0"/>
              </a:rPr>
              <a:t>銀河</a:t>
            </a:r>
            <a:r>
              <a:rPr lang="ja-JP" altLang="en-US" dirty="0">
                <a:latin typeface="Times New Roman" pitchFamily="18" charset="0"/>
                <a:ea typeface="ＭＳ Ｐゴシック" pitchFamily="50" charset="-128"/>
                <a:cs typeface="Times New Roman" pitchFamily="18" charset="0"/>
              </a:rPr>
              <a:t>中心付近で </a:t>
            </a:r>
            <a:r>
              <a:rPr lang="en-US" altLang="ja-JP" dirty="0">
                <a:latin typeface="Times New Roman" pitchFamily="18" charset="0"/>
                <a:ea typeface="ＭＳ Ｐゴシック" pitchFamily="50" charset="-128"/>
                <a:cs typeface="Times New Roman" pitchFamily="18" charset="0"/>
              </a:rPr>
              <a:t>~1</a:t>
            </a:r>
            <a:br>
              <a:rPr lang="en-US" altLang="ja-JP" dirty="0">
                <a:latin typeface="Times New Roman" pitchFamily="18" charset="0"/>
                <a:ea typeface="ＭＳ Ｐゴシック" pitchFamily="50" charset="-128"/>
                <a:cs typeface="Times New Roman" pitchFamily="18" charset="0"/>
              </a:rPr>
            </a:br>
            <a:r>
              <a:rPr lang="en-US" altLang="ja-JP" dirty="0" smtClean="0">
                <a:latin typeface="Times New Roman" pitchFamily="18" charset="0"/>
                <a:ea typeface="ＭＳ Ｐゴシック" pitchFamily="50" charset="-128"/>
                <a:cs typeface="Times New Roman" pitchFamily="18" charset="0"/>
              </a:rPr>
              <a:t> </a:t>
            </a:r>
            <a:r>
              <a:rPr lang="ja-JP" altLang="en-US" dirty="0" smtClean="0">
                <a:latin typeface="Times New Roman" pitchFamily="18" charset="0"/>
                <a:ea typeface="ＭＳ Ｐゴシック" pitchFamily="50" charset="-128"/>
                <a:cs typeface="Times New Roman" pitchFamily="18" charset="0"/>
              </a:rPr>
              <a:t>外側</a:t>
            </a:r>
            <a:r>
              <a:rPr lang="ja-JP" altLang="en-US" dirty="0">
                <a:latin typeface="Times New Roman" pitchFamily="18" charset="0"/>
                <a:ea typeface="ＭＳ Ｐゴシック" pitchFamily="50" charset="-128"/>
                <a:cs typeface="Times New Roman" pitchFamily="18" charset="0"/>
              </a:rPr>
              <a:t>につれて小さくなる</a:t>
            </a:r>
          </a:p>
          <a:p>
            <a:pPr marL="267881" indent="-267881"/>
            <a:endParaRPr lang="en-US" altLang="ja-JP" dirty="0">
              <a:latin typeface="Times New Roman" pitchFamily="18" charset="0"/>
              <a:ea typeface="ＭＳ Ｐゴシック" pitchFamily="50" charset="-128"/>
              <a:cs typeface="Times New Roman" pitchFamily="18" charset="0"/>
            </a:endParaRPr>
          </a:p>
        </p:txBody>
      </p:sp>
      <p:sp>
        <p:nvSpPr>
          <p:cNvPr id="16389" name="Rectangle 5"/>
          <p:cNvSpPr>
            <a:spLocks/>
          </p:cNvSpPr>
          <p:nvPr/>
        </p:nvSpPr>
        <p:spPr bwMode="auto">
          <a:xfrm>
            <a:off x="4457452" y="764704"/>
            <a:ext cx="2562820" cy="357188"/>
          </a:xfrm>
          <a:prstGeom prst="rect">
            <a:avLst/>
          </a:prstGeom>
          <a:noFill/>
          <a:ln w="19050" cap="flat">
            <a:noFill/>
            <a:prstDash val="solid"/>
            <a:miter lim="800000"/>
            <a:headEnd type="none" w="med" len="med"/>
            <a:tailEnd type="none" w="med" len="med"/>
          </a:ln>
        </p:spPr>
        <p:txBody>
          <a:bodyPr lIns="0" tIns="0" rIns="0" bIns="0"/>
          <a:lstStyle/>
          <a:p>
            <a:pPr algn="l"/>
            <a:r>
              <a:rPr lang="en-US" altLang="ja-JP" i="1" dirty="0" err="1">
                <a:latin typeface="Times New Roman" pitchFamily="18" charset="0"/>
                <a:ea typeface="ＭＳ Ｐゴシック" pitchFamily="50" charset="-128"/>
                <a:cs typeface="Times New Roman" pitchFamily="18" charset="0"/>
                <a:sym typeface="ヒラギノ角ゴ Pro W6" charset="0"/>
              </a:rPr>
              <a:t>f</a:t>
            </a:r>
            <a:r>
              <a:rPr lang="en-US" altLang="ja-JP" baseline="-6000" dirty="0" err="1">
                <a:latin typeface="Times New Roman" pitchFamily="18" charset="0"/>
                <a:ea typeface="ＭＳ Ｐゴシック" pitchFamily="50" charset="-128"/>
                <a:cs typeface="Times New Roman" pitchFamily="18" charset="0"/>
                <a:sym typeface="ヒラギノ角ゴ Pro W6" charset="0"/>
              </a:rPr>
              <a:t>mol</a:t>
            </a:r>
            <a:r>
              <a:rPr lang="en-US" altLang="ja-JP" dirty="0">
                <a:latin typeface="Times New Roman" pitchFamily="18" charset="0"/>
                <a:ea typeface="ＭＳ Ｐゴシック" pitchFamily="50" charset="-128"/>
                <a:cs typeface="Times New Roman" pitchFamily="18" charset="0"/>
                <a:sym typeface="ヒラギノ角ゴ Pro W6" charset="0"/>
              </a:rPr>
              <a:t> (= Σ</a:t>
            </a:r>
            <a:r>
              <a:rPr lang="en-US" altLang="ja-JP" baseline="-6000" dirty="0">
                <a:latin typeface="Times New Roman" pitchFamily="18" charset="0"/>
                <a:ea typeface="ＭＳ Ｐゴシック" pitchFamily="50" charset="-128"/>
                <a:cs typeface="Times New Roman" pitchFamily="18" charset="0"/>
                <a:sym typeface="ヒラギノ角ゴ Pro W6" charset="0"/>
              </a:rPr>
              <a:t>H2</a:t>
            </a:r>
            <a:r>
              <a:rPr lang="en-US" altLang="ja-JP" dirty="0">
                <a:latin typeface="Times New Roman" pitchFamily="18" charset="0"/>
                <a:ea typeface="ＭＳ Ｐゴシック" pitchFamily="50" charset="-128"/>
                <a:cs typeface="Times New Roman" pitchFamily="18" charset="0"/>
                <a:sym typeface="ヒラギノ角ゴ Pro W6" charset="0"/>
              </a:rPr>
              <a:t>/</a:t>
            </a:r>
            <a:r>
              <a:rPr lang="en-US" altLang="ja-JP" dirty="0" err="1">
                <a:latin typeface="Times New Roman" pitchFamily="18" charset="0"/>
                <a:ea typeface="ＭＳ Ｐゴシック" pitchFamily="50" charset="-128"/>
                <a:cs typeface="Times New Roman" pitchFamily="18" charset="0"/>
                <a:sym typeface="ヒラギノ角ゴ Pro W6" charset="0"/>
              </a:rPr>
              <a:t>Σ</a:t>
            </a:r>
            <a:r>
              <a:rPr lang="en-US" altLang="ja-JP" baseline="-6000" dirty="0" err="1">
                <a:latin typeface="Times New Roman" pitchFamily="18" charset="0"/>
                <a:ea typeface="ＭＳ Ｐゴシック" pitchFamily="50" charset="-128"/>
                <a:cs typeface="Times New Roman" pitchFamily="18" charset="0"/>
                <a:sym typeface="ヒラギノ角ゴ Pro W6" charset="0"/>
              </a:rPr>
              <a:t>total</a:t>
            </a:r>
            <a:r>
              <a:rPr lang="en-US" altLang="ja-JP" dirty="0">
                <a:latin typeface="Times New Roman" pitchFamily="18" charset="0"/>
                <a:ea typeface="ＭＳ Ｐゴシック" pitchFamily="50" charset="-128"/>
                <a:cs typeface="Times New Roman" pitchFamily="18" charset="0"/>
                <a:sym typeface="ヒラギノ角ゴ Pro W6" charset="0"/>
              </a:rPr>
              <a:t>)</a:t>
            </a:r>
          </a:p>
        </p:txBody>
      </p:sp>
      <p:sp>
        <p:nvSpPr>
          <p:cNvPr id="16393" name="Rectangle 9"/>
          <p:cNvSpPr>
            <a:spLocks/>
          </p:cNvSpPr>
          <p:nvPr/>
        </p:nvSpPr>
        <p:spPr bwMode="auto">
          <a:xfrm>
            <a:off x="3171545" y="6253431"/>
            <a:ext cx="5792943" cy="315457"/>
          </a:xfrm>
          <a:prstGeom prst="rect">
            <a:avLst/>
          </a:prstGeom>
          <a:noFill/>
          <a:ln w="12700" cap="flat">
            <a:noFill/>
            <a:miter lim="800000"/>
            <a:headEnd type="none" w="med" len="med"/>
            <a:tailEnd type="none" w="med" len="med"/>
          </a:ln>
        </p:spPr>
        <p:txBody>
          <a:bodyPr lIns="0" tIns="0" rIns="0" bIns="0" anchor="ctr"/>
          <a:lstStyle/>
          <a:p>
            <a:pPr algn="r"/>
            <a:r>
              <a:rPr lang="en-US" altLang="ja-JP" dirty="0" smtClean="0">
                <a:latin typeface="Times New Roman" pitchFamily="18" charset="0"/>
                <a:ea typeface="ＭＳ Ｐゴシック" pitchFamily="50" charset="-128"/>
                <a:cs typeface="Times New Roman" pitchFamily="18" charset="0"/>
              </a:rPr>
              <a:t>(</a:t>
            </a:r>
            <a:r>
              <a:rPr lang="en-US" altLang="ja-JP" dirty="0" err="1" smtClean="0">
                <a:latin typeface="Times New Roman" pitchFamily="18" charset="0"/>
                <a:ea typeface="ＭＳ Ｐゴシック" pitchFamily="50" charset="-128"/>
                <a:cs typeface="Times New Roman" pitchFamily="18" charset="0"/>
              </a:rPr>
              <a:t>Bigiel</a:t>
            </a:r>
            <a:r>
              <a:rPr lang="en-US" altLang="ja-JP" dirty="0" smtClean="0">
                <a:latin typeface="Times New Roman" pitchFamily="18" charset="0"/>
                <a:ea typeface="ＭＳ Ｐゴシック" pitchFamily="50" charset="-128"/>
                <a:cs typeface="Times New Roman" pitchFamily="18" charset="0"/>
              </a:rPr>
              <a:t> </a:t>
            </a:r>
            <a:r>
              <a:rPr lang="en-US" altLang="ja-JP" dirty="0">
                <a:latin typeface="Times New Roman" pitchFamily="18" charset="0"/>
                <a:ea typeface="ＭＳ Ｐゴシック" pitchFamily="50" charset="-128"/>
                <a:cs typeface="Times New Roman" pitchFamily="18" charset="0"/>
              </a:rPr>
              <a:t>&amp; Blitz </a:t>
            </a:r>
            <a:r>
              <a:rPr lang="en-US" altLang="ja-JP" dirty="0" smtClean="0">
                <a:latin typeface="Times New Roman" pitchFamily="18" charset="0"/>
                <a:ea typeface="ＭＳ Ｐゴシック" pitchFamily="50" charset="-128"/>
                <a:cs typeface="Times New Roman" pitchFamily="18" charset="0"/>
              </a:rPr>
              <a:t>2012; Bose</a:t>
            </a:r>
            <a:r>
              <a:rPr lang="ja-JP" altLang="en-US" dirty="0" err="1" smtClean="0">
                <a:latin typeface="Times New Roman" pitchFamily="18" charset="0"/>
                <a:ea typeface="ＭＳ Ｐゴシック" pitchFamily="50" charset="-128"/>
                <a:cs typeface="Times New Roman" pitchFamily="18" charset="0"/>
              </a:rPr>
              <a:t>ｌ</a:t>
            </a:r>
            <a:r>
              <a:rPr lang="en-US" altLang="ja-JP" dirty="0" err="1" smtClean="0">
                <a:latin typeface="Times New Roman" pitchFamily="18" charset="0"/>
                <a:ea typeface="ＭＳ Ｐゴシック" pitchFamily="50" charset="-128"/>
                <a:cs typeface="Times New Roman" pitchFamily="18" charset="0"/>
              </a:rPr>
              <a:t>li</a:t>
            </a:r>
            <a:r>
              <a:rPr lang="en-US" altLang="ja-JP" dirty="0" smtClean="0">
                <a:latin typeface="Times New Roman" pitchFamily="18" charset="0"/>
                <a:ea typeface="ＭＳ Ｐゴシック" pitchFamily="50" charset="-128"/>
                <a:cs typeface="Times New Roman" pitchFamily="18" charset="0"/>
              </a:rPr>
              <a:t> et al. 2014)</a:t>
            </a:r>
            <a:endParaRPr lang="en-US" altLang="ja-JP" dirty="0">
              <a:latin typeface="Times New Roman" pitchFamily="18" charset="0"/>
              <a:ea typeface="ＭＳ Ｐゴシック" pitchFamily="50" charset="-128"/>
              <a:cs typeface="Times New Roman" pitchFamily="18" charset="0"/>
            </a:endParaRPr>
          </a:p>
        </p:txBody>
      </p:sp>
      <p:pic>
        <p:nvPicPr>
          <p:cNvPr id="16394" name="Picture 10"/>
          <p:cNvPicPr>
            <a:picLocks noChangeAspect="1" noChangeArrowheads="1"/>
          </p:cNvPicPr>
          <p:nvPr/>
        </p:nvPicPr>
        <p:blipFill>
          <a:blip r:embed="rId2" cstate="print"/>
          <a:srcRect r="1408" b="32594"/>
          <a:stretch>
            <a:fillRect/>
          </a:stretch>
        </p:blipFill>
        <p:spPr bwMode="auto">
          <a:xfrm>
            <a:off x="360621" y="1097606"/>
            <a:ext cx="3398186" cy="4618081"/>
          </a:xfrm>
          <a:prstGeom prst="rect">
            <a:avLst/>
          </a:prstGeom>
          <a:noFill/>
          <a:ln w="12700" cap="flat">
            <a:noFill/>
            <a:miter lim="800000"/>
            <a:headEnd/>
            <a:tailEnd/>
          </a:ln>
        </p:spPr>
      </p:pic>
      <p:pic>
        <p:nvPicPr>
          <p:cNvPr id="16395" name="Picture 11"/>
          <p:cNvPicPr>
            <a:picLocks noChangeAspect="1" noChangeArrowheads="1"/>
          </p:cNvPicPr>
          <p:nvPr/>
        </p:nvPicPr>
        <p:blipFill>
          <a:blip r:embed="rId2" cstate="print"/>
          <a:srcRect t="66841" r="1408"/>
          <a:stretch>
            <a:fillRect/>
          </a:stretch>
        </p:blipFill>
        <p:spPr bwMode="auto">
          <a:xfrm>
            <a:off x="4499992" y="3389650"/>
            <a:ext cx="3398186" cy="2271770"/>
          </a:xfrm>
          <a:prstGeom prst="rect">
            <a:avLst/>
          </a:prstGeom>
          <a:noFill/>
          <a:ln w="12700" cap="flat">
            <a:noFill/>
            <a:miter lim="800000"/>
            <a:headEnd/>
            <a:tailEnd/>
          </a:ln>
        </p:spPr>
      </p:pic>
      <p:sp>
        <p:nvSpPr>
          <p:cNvPr id="16396" name="Rectangle 12"/>
          <p:cNvSpPr>
            <a:spLocks/>
          </p:cNvSpPr>
          <p:nvPr/>
        </p:nvSpPr>
        <p:spPr bwMode="auto">
          <a:xfrm>
            <a:off x="1436306" y="5556582"/>
            <a:ext cx="1467205" cy="307777"/>
          </a:xfrm>
          <a:prstGeom prst="rect">
            <a:avLst/>
          </a:prstGeom>
          <a:solidFill>
            <a:schemeClr val="bg1"/>
          </a:solidFill>
          <a:ln w="12700" cap="flat">
            <a:noFill/>
            <a:miter lim="800000"/>
            <a:headEnd type="none" w="med" len="med"/>
            <a:tailEnd type="none" w="med" len="med"/>
          </a:ln>
        </p:spPr>
        <p:txBody>
          <a:bodyPr wrap="square" lIns="0" tIns="0" rIns="0" bIns="0" anchor="ctr">
            <a:spAutoFit/>
          </a:bodyPr>
          <a:lstStyle/>
          <a:p>
            <a:r>
              <a:rPr lang="en-US" altLang="ja-JP" sz="2000" dirty="0">
                <a:latin typeface="Times New Roman" pitchFamily="18" charset="0"/>
                <a:ea typeface="ＭＳ Ｐゴシック" pitchFamily="50" charset="-128"/>
                <a:cs typeface="Times New Roman" pitchFamily="18" charset="0"/>
              </a:rPr>
              <a:t>Radius [</a:t>
            </a:r>
            <a:r>
              <a:rPr lang="en-US" altLang="ja-JP" sz="2000" dirty="0" err="1">
                <a:latin typeface="Times New Roman" pitchFamily="18" charset="0"/>
                <a:ea typeface="ＭＳ Ｐゴシック" pitchFamily="50" charset="-128"/>
                <a:cs typeface="Times New Roman" pitchFamily="18" charset="0"/>
              </a:rPr>
              <a:t>kpc</a:t>
            </a:r>
            <a:r>
              <a:rPr lang="en-US" altLang="ja-JP" sz="2000" dirty="0">
                <a:latin typeface="Times New Roman" pitchFamily="18" charset="0"/>
                <a:ea typeface="ＭＳ Ｐゴシック" pitchFamily="50" charset="-128"/>
                <a:cs typeface="Times New Roman" pitchFamily="18" charset="0"/>
              </a:rPr>
              <a:t>]</a:t>
            </a:r>
          </a:p>
        </p:txBody>
      </p:sp>
      <p:sp>
        <p:nvSpPr>
          <p:cNvPr id="16397" name="Rectangle 13"/>
          <p:cNvSpPr>
            <a:spLocks/>
          </p:cNvSpPr>
          <p:nvPr/>
        </p:nvSpPr>
        <p:spPr bwMode="auto">
          <a:xfrm>
            <a:off x="5502214" y="5558609"/>
            <a:ext cx="1467205" cy="307777"/>
          </a:xfrm>
          <a:prstGeom prst="rect">
            <a:avLst/>
          </a:prstGeom>
          <a:solidFill>
            <a:schemeClr val="bg1"/>
          </a:solidFill>
          <a:ln w="12700" cap="flat">
            <a:noFill/>
            <a:miter lim="800000"/>
            <a:headEnd type="none" w="med" len="med"/>
            <a:tailEnd type="none" w="med" len="med"/>
          </a:ln>
        </p:spPr>
        <p:txBody>
          <a:bodyPr wrap="square" lIns="0" tIns="0" rIns="0" bIns="0" anchor="ctr">
            <a:spAutoFit/>
          </a:bodyPr>
          <a:lstStyle/>
          <a:p>
            <a:r>
              <a:rPr lang="en-US" altLang="ja-JP" sz="2000" dirty="0">
                <a:latin typeface="Times New Roman" pitchFamily="18" charset="0"/>
                <a:ea typeface="ＭＳ Ｐゴシック" pitchFamily="50" charset="-128"/>
                <a:cs typeface="Times New Roman" pitchFamily="18" charset="0"/>
              </a:rPr>
              <a:t>Radius [</a:t>
            </a:r>
            <a:r>
              <a:rPr lang="en-US" altLang="ja-JP" sz="2000" dirty="0" err="1">
                <a:latin typeface="Times New Roman" pitchFamily="18" charset="0"/>
                <a:ea typeface="ＭＳ Ｐゴシック" pitchFamily="50" charset="-128"/>
                <a:cs typeface="Times New Roman" pitchFamily="18" charset="0"/>
              </a:rPr>
              <a:t>kpc</a:t>
            </a:r>
            <a:r>
              <a:rPr lang="en-US" altLang="ja-JP" sz="2000" dirty="0">
                <a:latin typeface="Times New Roman" pitchFamily="18" charset="0"/>
                <a:ea typeface="ＭＳ Ｐゴシック" pitchFamily="50" charset="-128"/>
                <a:cs typeface="Times New Roman" pitchFamily="18" charset="0"/>
              </a:rPr>
              <a:t>]</a:t>
            </a:r>
          </a:p>
        </p:txBody>
      </p:sp>
      <p:sp>
        <p:nvSpPr>
          <p:cNvPr id="16398" name="Rectangle 14"/>
          <p:cNvSpPr>
            <a:spLocks/>
          </p:cNvSpPr>
          <p:nvPr/>
        </p:nvSpPr>
        <p:spPr bwMode="auto">
          <a:xfrm rot="-5400000">
            <a:off x="-384481" y="4229881"/>
            <a:ext cx="1579780" cy="307777"/>
          </a:xfrm>
          <a:prstGeom prst="rect">
            <a:avLst/>
          </a:prstGeom>
          <a:solidFill>
            <a:schemeClr val="bg1"/>
          </a:solidFill>
          <a:ln w="12700" cap="flat">
            <a:noFill/>
            <a:miter lim="800000"/>
            <a:headEnd type="none" w="med" len="med"/>
            <a:tailEnd type="none" w="med" len="med"/>
          </a:ln>
        </p:spPr>
        <p:txBody>
          <a:bodyPr wrap="square" lIns="0" tIns="0" rIns="0" bIns="0" anchor="ctr">
            <a:spAutoFit/>
          </a:bodyPr>
          <a:lstStyle/>
          <a:p>
            <a:pPr algn="ctr"/>
            <a:r>
              <a:rPr lang="en-US" altLang="ja-JP" sz="2000" dirty="0">
                <a:latin typeface="Times New Roman" pitchFamily="18" charset="0"/>
                <a:ea typeface="ＭＳ Ｐゴシック" pitchFamily="50" charset="-128"/>
                <a:cs typeface="Times New Roman" pitchFamily="18" charset="0"/>
              </a:rPr>
              <a:t>Σ</a:t>
            </a:r>
            <a:r>
              <a:rPr lang="en-US" altLang="ja-JP" sz="2000" baseline="-6000" dirty="0">
                <a:latin typeface="Times New Roman" pitchFamily="18" charset="0"/>
                <a:ea typeface="ＭＳ Ｐゴシック" pitchFamily="50" charset="-128"/>
                <a:cs typeface="Times New Roman" pitchFamily="18" charset="0"/>
              </a:rPr>
              <a:t>H2</a:t>
            </a:r>
            <a:r>
              <a:rPr lang="en-US" altLang="ja-JP" sz="2000" dirty="0">
                <a:latin typeface="Times New Roman" pitchFamily="18" charset="0"/>
                <a:ea typeface="ＭＳ Ｐゴシック" pitchFamily="50" charset="-128"/>
                <a:cs typeface="Times New Roman" pitchFamily="18" charset="0"/>
              </a:rPr>
              <a:t> [</a:t>
            </a:r>
            <a:r>
              <a:rPr lang="en-US" altLang="ja-JP" sz="2000" dirty="0" smtClean="0">
                <a:latin typeface="Times New Roman" pitchFamily="18" charset="0"/>
                <a:ea typeface="ＭＳ Ｐゴシック" pitchFamily="50" charset="-128"/>
                <a:cs typeface="Times New Roman" pitchFamily="18" charset="0"/>
              </a:rPr>
              <a:t>M</a:t>
            </a:r>
            <a:r>
              <a:rPr lang="ja-JP" altLang="en-US" sz="2000" baseline="-25000" dirty="0" smtClean="0">
                <a:latin typeface="Times New Roman" pitchFamily="18" charset="0"/>
                <a:ea typeface="ＭＳ Ｐゴシック" pitchFamily="50" charset="-128"/>
                <a:cs typeface="Times New Roman" pitchFamily="18" charset="0"/>
              </a:rPr>
              <a:t>☉</a:t>
            </a:r>
            <a:r>
              <a:rPr lang="en-US" altLang="ja-JP" sz="2000" dirty="0" smtClean="0">
                <a:latin typeface="Times New Roman" pitchFamily="18" charset="0"/>
                <a:ea typeface="ＭＳ Ｐゴシック" pitchFamily="50" charset="-128"/>
                <a:cs typeface="Times New Roman" pitchFamily="18" charset="0"/>
              </a:rPr>
              <a:t> </a:t>
            </a:r>
            <a:r>
              <a:rPr lang="en-US" altLang="ja-JP" sz="2000" dirty="0">
                <a:latin typeface="Times New Roman" pitchFamily="18" charset="0"/>
                <a:ea typeface="ＭＳ Ｐゴシック" pitchFamily="50" charset="-128"/>
                <a:cs typeface="Times New Roman" pitchFamily="18" charset="0"/>
              </a:rPr>
              <a:t>pc</a:t>
            </a:r>
            <a:r>
              <a:rPr lang="en-US" altLang="ja-JP" sz="2000" baseline="32000" dirty="0">
                <a:latin typeface="Times New Roman" pitchFamily="18" charset="0"/>
                <a:ea typeface="ＭＳ Ｐゴシック" pitchFamily="50" charset="-128"/>
                <a:cs typeface="Times New Roman" pitchFamily="18" charset="0"/>
              </a:rPr>
              <a:t>-2</a:t>
            </a:r>
            <a:r>
              <a:rPr lang="en-US" altLang="ja-JP" sz="2000" dirty="0">
                <a:latin typeface="Times New Roman" pitchFamily="18" charset="0"/>
                <a:ea typeface="ＭＳ Ｐゴシック" pitchFamily="50" charset="-128"/>
                <a:cs typeface="Times New Roman" pitchFamily="18" charset="0"/>
              </a:rPr>
              <a:t>]</a:t>
            </a:r>
          </a:p>
        </p:txBody>
      </p:sp>
      <p:sp>
        <p:nvSpPr>
          <p:cNvPr id="16399" name="Rectangle 15"/>
          <p:cNvSpPr>
            <a:spLocks/>
          </p:cNvSpPr>
          <p:nvPr/>
        </p:nvSpPr>
        <p:spPr bwMode="auto">
          <a:xfrm rot="-5400000">
            <a:off x="3503227" y="4303522"/>
            <a:ext cx="1912804" cy="307777"/>
          </a:xfrm>
          <a:prstGeom prst="rect">
            <a:avLst/>
          </a:prstGeom>
          <a:solidFill>
            <a:schemeClr val="bg1"/>
          </a:solidFill>
          <a:ln w="12700" cap="flat">
            <a:noFill/>
            <a:miter lim="800000"/>
            <a:headEnd type="none" w="med" len="med"/>
            <a:tailEnd type="none" w="med" len="med"/>
          </a:ln>
        </p:spPr>
        <p:txBody>
          <a:bodyPr wrap="square" lIns="0" tIns="0" rIns="0" bIns="0" anchor="ctr">
            <a:spAutoFit/>
          </a:bodyPr>
          <a:lstStyle/>
          <a:p>
            <a:pPr algn="ctr"/>
            <a:r>
              <a:rPr lang="en-US" altLang="ja-JP" sz="2000" dirty="0">
                <a:latin typeface="Times New Roman" pitchFamily="18" charset="0"/>
                <a:ea typeface="ＭＳ Ｐゴシック" pitchFamily="50" charset="-128"/>
                <a:cs typeface="Times New Roman" pitchFamily="18" charset="0"/>
              </a:rPr>
              <a:t>Σ</a:t>
            </a:r>
            <a:r>
              <a:rPr lang="en-US" altLang="ja-JP" sz="2000" baseline="-6000" dirty="0">
                <a:latin typeface="Times New Roman" pitchFamily="18" charset="0"/>
                <a:ea typeface="ＭＳ Ｐゴシック" pitchFamily="50" charset="-128"/>
                <a:cs typeface="Times New Roman" pitchFamily="18" charset="0"/>
              </a:rPr>
              <a:t>H2+HI</a:t>
            </a:r>
            <a:r>
              <a:rPr lang="en-US" altLang="ja-JP" sz="2000" dirty="0">
                <a:latin typeface="Times New Roman" pitchFamily="18" charset="0"/>
                <a:ea typeface="ＭＳ Ｐゴシック" pitchFamily="50" charset="-128"/>
                <a:cs typeface="Times New Roman" pitchFamily="18" charset="0"/>
              </a:rPr>
              <a:t> [</a:t>
            </a:r>
            <a:r>
              <a:rPr lang="en-US" altLang="ja-JP" sz="2000" dirty="0" smtClean="0">
                <a:latin typeface="Times New Roman" pitchFamily="18" charset="0"/>
                <a:ea typeface="ＭＳ Ｐゴシック" pitchFamily="50" charset="-128"/>
                <a:cs typeface="Times New Roman" pitchFamily="18" charset="0"/>
              </a:rPr>
              <a:t>M</a:t>
            </a:r>
            <a:r>
              <a:rPr lang="ja-JP" altLang="en-US" sz="2000" baseline="-25000" dirty="0" smtClean="0">
                <a:latin typeface="Times New Roman" pitchFamily="18" charset="0"/>
                <a:ea typeface="ＭＳ Ｐゴシック" pitchFamily="50" charset="-128"/>
                <a:cs typeface="Times New Roman" pitchFamily="18" charset="0"/>
              </a:rPr>
              <a:t>☉</a:t>
            </a:r>
            <a:r>
              <a:rPr lang="en-US" altLang="ja-JP" sz="2000" dirty="0" smtClean="0">
                <a:latin typeface="Times New Roman" pitchFamily="18" charset="0"/>
                <a:ea typeface="ＭＳ Ｐゴシック" pitchFamily="50" charset="-128"/>
                <a:cs typeface="Times New Roman" pitchFamily="18" charset="0"/>
              </a:rPr>
              <a:t> </a:t>
            </a:r>
            <a:r>
              <a:rPr lang="en-US" altLang="ja-JP" sz="2000" dirty="0">
                <a:latin typeface="Times New Roman" pitchFamily="18" charset="0"/>
                <a:ea typeface="ＭＳ Ｐゴシック" pitchFamily="50" charset="-128"/>
                <a:cs typeface="Times New Roman" pitchFamily="18" charset="0"/>
              </a:rPr>
              <a:t>pc</a:t>
            </a:r>
            <a:r>
              <a:rPr lang="en-US" altLang="ja-JP" sz="2000" baseline="32000" dirty="0">
                <a:latin typeface="Times New Roman" pitchFamily="18" charset="0"/>
                <a:ea typeface="ＭＳ Ｐゴシック" pitchFamily="50" charset="-128"/>
                <a:cs typeface="Times New Roman" pitchFamily="18" charset="0"/>
              </a:rPr>
              <a:t>-2</a:t>
            </a:r>
            <a:r>
              <a:rPr lang="en-US" altLang="ja-JP" sz="2000" dirty="0">
                <a:latin typeface="Times New Roman" pitchFamily="18" charset="0"/>
                <a:ea typeface="ＭＳ Ｐゴシック" pitchFamily="50" charset="-128"/>
                <a:cs typeface="Times New Roman" pitchFamily="18" charset="0"/>
              </a:rPr>
              <a:t>]</a:t>
            </a:r>
          </a:p>
        </p:txBody>
      </p:sp>
      <p:sp>
        <p:nvSpPr>
          <p:cNvPr id="16400" name="Rectangle 16"/>
          <p:cNvSpPr>
            <a:spLocks/>
          </p:cNvSpPr>
          <p:nvPr/>
        </p:nvSpPr>
        <p:spPr bwMode="auto">
          <a:xfrm rot="-5400000">
            <a:off x="-373473" y="2064181"/>
            <a:ext cx="1557764" cy="307777"/>
          </a:xfrm>
          <a:prstGeom prst="rect">
            <a:avLst/>
          </a:prstGeom>
          <a:solidFill>
            <a:schemeClr val="bg1"/>
          </a:solidFill>
          <a:ln w="12700" cap="flat">
            <a:noFill/>
            <a:miter lim="800000"/>
            <a:headEnd type="none" w="med" len="med"/>
            <a:tailEnd type="none" w="med" len="med"/>
          </a:ln>
        </p:spPr>
        <p:txBody>
          <a:bodyPr wrap="square" lIns="0" tIns="0" rIns="0" bIns="0" anchor="ctr">
            <a:spAutoFit/>
          </a:bodyPr>
          <a:lstStyle/>
          <a:p>
            <a:pPr algn="ctr"/>
            <a:r>
              <a:rPr lang="en-US" altLang="ja-JP" sz="2000" dirty="0">
                <a:latin typeface="Times New Roman" pitchFamily="18" charset="0"/>
                <a:ea typeface="ＭＳ Ｐゴシック" pitchFamily="50" charset="-128"/>
                <a:cs typeface="Times New Roman" pitchFamily="18" charset="0"/>
              </a:rPr>
              <a:t>Σ</a:t>
            </a:r>
            <a:r>
              <a:rPr lang="en-US" altLang="ja-JP" sz="2000" baseline="-6000" dirty="0">
                <a:latin typeface="Times New Roman" pitchFamily="18" charset="0"/>
                <a:ea typeface="ＭＳ Ｐゴシック" pitchFamily="50" charset="-128"/>
                <a:cs typeface="Times New Roman" pitchFamily="18" charset="0"/>
              </a:rPr>
              <a:t>HI</a:t>
            </a:r>
            <a:r>
              <a:rPr lang="en-US" altLang="ja-JP" sz="2000" dirty="0">
                <a:latin typeface="Times New Roman" pitchFamily="18" charset="0"/>
                <a:ea typeface="ＭＳ Ｐゴシック" pitchFamily="50" charset="-128"/>
                <a:cs typeface="Times New Roman" pitchFamily="18" charset="0"/>
              </a:rPr>
              <a:t> [</a:t>
            </a:r>
            <a:r>
              <a:rPr lang="en-US" altLang="ja-JP" sz="2000" dirty="0" smtClean="0">
                <a:latin typeface="Times New Roman" pitchFamily="18" charset="0"/>
                <a:ea typeface="ＭＳ Ｐゴシック" pitchFamily="50" charset="-128"/>
                <a:cs typeface="Times New Roman" pitchFamily="18" charset="0"/>
              </a:rPr>
              <a:t>M</a:t>
            </a:r>
            <a:r>
              <a:rPr lang="ja-JP" altLang="en-US" sz="2000" baseline="-25000" dirty="0" smtClean="0">
                <a:latin typeface="Times New Roman" pitchFamily="18" charset="0"/>
                <a:ea typeface="ＭＳ Ｐゴシック" pitchFamily="50" charset="-128"/>
                <a:cs typeface="Times New Roman" pitchFamily="18" charset="0"/>
              </a:rPr>
              <a:t>☉</a:t>
            </a:r>
            <a:r>
              <a:rPr lang="en-US" altLang="ja-JP" sz="2000" dirty="0" smtClean="0">
                <a:latin typeface="Times New Roman" pitchFamily="18" charset="0"/>
                <a:ea typeface="ＭＳ Ｐゴシック" pitchFamily="50" charset="-128"/>
                <a:cs typeface="Times New Roman" pitchFamily="18" charset="0"/>
              </a:rPr>
              <a:t> </a:t>
            </a:r>
            <a:r>
              <a:rPr lang="en-US" altLang="ja-JP" sz="2000" dirty="0">
                <a:latin typeface="Times New Roman" pitchFamily="18" charset="0"/>
                <a:ea typeface="ＭＳ Ｐゴシック" pitchFamily="50" charset="-128"/>
                <a:cs typeface="Times New Roman" pitchFamily="18" charset="0"/>
              </a:rPr>
              <a:t>pc</a:t>
            </a:r>
            <a:r>
              <a:rPr lang="en-US" altLang="ja-JP" sz="2000" baseline="32000" dirty="0">
                <a:latin typeface="Times New Roman" pitchFamily="18" charset="0"/>
                <a:ea typeface="ＭＳ Ｐゴシック" pitchFamily="50" charset="-128"/>
                <a:cs typeface="Times New Roman" pitchFamily="18" charset="0"/>
              </a:rPr>
              <a:t>-2</a:t>
            </a:r>
            <a:r>
              <a:rPr lang="en-US" altLang="ja-JP" sz="2000" dirty="0">
                <a:latin typeface="Times New Roman" pitchFamily="18" charset="0"/>
                <a:ea typeface="ＭＳ Ｐゴシック" pitchFamily="50" charset="-128"/>
                <a:cs typeface="Times New Roman" pitchFamily="18" charset="0"/>
              </a:rPr>
              <a:t>]</a:t>
            </a:r>
          </a:p>
        </p:txBody>
      </p:sp>
      <p:sp>
        <p:nvSpPr>
          <p:cNvPr id="14" name="正方形/長方形 13"/>
          <p:cNvSpPr/>
          <p:nvPr/>
        </p:nvSpPr>
        <p:spPr>
          <a:xfrm>
            <a:off x="395536" y="303039"/>
            <a:ext cx="8424936" cy="461665"/>
          </a:xfrm>
          <a:prstGeom prst="rect">
            <a:avLst/>
          </a:prstGeom>
        </p:spPr>
        <p:txBody>
          <a:bodyPr wrap="square">
            <a:spAutoFit/>
          </a:bodyPr>
          <a:lstStyle/>
          <a:p>
            <a:r>
              <a:rPr lang="ja-JP" altLang="en-US" dirty="0" smtClean="0">
                <a:solidFill>
                  <a:srgbClr val="0000CC"/>
                </a:solidFill>
                <a:latin typeface="Times New Roman" pitchFamily="18" charset="0"/>
                <a:ea typeface="ＭＳ Ｐゴシック" pitchFamily="50" charset="-128"/>
                <a:cs typeface="Times New Roman" pitchFamily="18" charset="0"/>
              </a:rPr>
              <a:t>銀河における</a:t>
            </a:r>
            <a:r>
              <a:rPr lang="en-US" altLang="ja-JP" dirty="0" smtClean="0">
                <a:solidFill>
                  <a:srgbClr val="0000CC"/>
                </a:solidFill>
                <a:latin typeface="Times New Roman" pitchFamily="18" charset="0"/>
                <a:ea typeface="ＭＳ Ｐゴシック" pitchFamily="50" charset="-128"/>
                <a:cs typeface="Times New Roman" pitchFamily="18" charset="0"/>
              </a:rPr>
              <a:t>H</a:t>
            </a:r>
            <a:r>
              <a:rPr lang="en-US" altLang="ja-JP" baseline="-6000" dirty="0" smtClean="0">
                <a:solidFill>
                  <a:srgbClr val="0000CC"/>
                </a:solidFill>
                <a:latin typeface="Times New Roman" pitchFamily="18" charset="0"/>
                <a:ea typeface="ＭＳ Ｐゴシック" pitchFamily="50" charset="-128"/>
                <a:cs typeface="Times New Roman" pitchFamily="18" charset="0"/>
              </a:rPr>
              <a:t>2</a:t>
            </a:r>
            <a:r>
              <a:rPr lang="ja-JP" altLang="en-US" dirty="0" smtClean="0">
                <a:solidFill>
                  <a:srgbClr val="0000CC"/>
                </a:solidFill>
                <a:latin typeface="Times New Roman" pitchFamily="18" charset="0"/>
                <a:ea typeface="ＭＳ Ｐゴシック" pitchFamily="50" charset="-128"/>
                <a:cs typeface="Times New Roman" pitchFamily="18" charset="0"/>
              </a:rPr>
              <a:t>と</a:t>
            </a:r>
            <a:r>
              <a:rPr lang="en-US" altLang="ja-JP" dirty="0" smtClean="0">
                <a:solidFill>
                  <a:srgbClr val="0000CC"/>
                </a:solidFill>
                <a:latin typeface="Times New Roman" pitchFamily="18" charset="0"/>
                <a:ea typeface="ＭＳ Ｐゴシック" pitchFamily="50" charset="-128"/>
                <a:cs typeface="Times New Roman" pitchFamily="18" charset="0"/>
              </a:rPr>
              <a:t>HI</a:t>
            </a:r>
            <a:endParaRPr lang="en-US" altLang="ja-JP" b="1" dirty="0">
              <a:solidFill>
                <a:srgbClr val="0000CC"/>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p:cNvSpPr>
          <p:nvPr/>
        </p:nvSpPr>
        <p:spPr bwMode="auto">
          <a:xfrm>
            <a:off x="247179" y="836713"/>
            <a:ext cx="8645301" cy="1477328"/>
          </a:xfrm>
          <a:prstGeom prst="rect">
            <a:avLst/>
          </a:prstGeom>
          <a:noFill/>
          <a:ln w="12700" cap="flat">
            <a:noFill/>
            <a:miter lim="800000"/>
            <a:headEnd type="none" w="med" len="med"/>
            <a:tailEnd type="none" w="med" len="med"/>
          </a:ln>
        </p:spPr>
        <p:txBody>
          <a:bodyPr wrap="square" lIns="0" tIns="0" rIns="0" bIns="0">
            <a:spAutoFit/>
          </a:bodyPr>
          <a:lstStyle/>
          <a:p>
            <a:pPr marL="267881" indent="-267881">
              <a:buSzPct val="110000"/>
              <a:buFont typeface="Zapf Dingbats" charset="0"/>
              <a:buChar char="✴"/>
            </a:pPr>
            <a:r>
              <a:rPr lang="en-US" altLang="ja-JP" dirty="0" smtClean="0">
                <a:latin typeface="Times New Roman" pitchFamily="18" charset="0"/>
                <a:ea typeface="ＭＳ Ｐゴシック" pitchFamily="50" charset="-128"/>
                <a:cs typeface="Times New Roman" pitchFamily="18" charset="0"/>
              </a:rPr>
              <a:t>Z</a:t>
            </a:r>
            <a:r>
              <a:rPr lang="ja-JP" altLang="en-US" baseline="-25000" dirty="0" smtClean="0">
                <a:latin typeface="Times New Roman" pitchFamily="18" charset="0"/>
                <a:ea typeface="ＭＳ Ｐゴシック" pitchFamily="50" charset="-128"/>
                <a:cs typeface="Times New Roman" pitchFamily="18" charset="0"/>
              </a:rPr>
              <a:t>☉</a:t>
            </a:r>
            <a:r>
              <a:rPr lang="ja-JP" altLang="en-US" dirty="0" smtClean="0">
                <a:latin typeface="Times New Roman" pitchFamily="18" charset="0"/>
                <a:ea typeface="ＭＳ Ｐゴシック" pitchFamily="50" charset="-128"/>
                <a:cs typeface="Times New Roman" pitchFamily="18" charset="0"/>
              </a:rPr>
              <a:t>を仮定して計算した光解離からの遮蔽が効く密度</a:t>
            </a:r>
            <a:r>
              <a:rPr lang="en-US" altLang="ja-JP" dirty="0" smtClean="0">
                <a:latin typeface="Times New Roman" pitchFamily="18" charset="0"/>
                <a:ea typeface="ＭＳ Ｐゴシック" pitchFamily="50" charset="-128"/>
                <a:cs typeface="Times New Roman" pitchFamily="18" charset="0"/>
              </a:rPr>
              <a:t>:</a:t>
            </a:r>
          </a:p>
          <a:p>
            <a:pPr marL="267881" indent="-267881">
              <a:buSzPct val="110000"/>
            </a:pPr>
            <a:r>
              <a:rPr lang="en-US" altLang="ja-JP" dirty="0" smtClean="0">
                <a:latin typeface="Times New Roman" pitchFamily="18" charset="0"/>
                <a:ea typeface="ＭＳ Ｐゴシック" pitchFamily="50" charset="-128"/>
                <a:cs typeface="Times New Roman" pitchFamily="18" charset="0"/>
                <a:sym typeface="ヒラギノ角ゴ Pro W6" charset="0"/>
              </a:rPr>
              <a:t>		Σ</a:t>
            </a:r>
            <a:r>
              <a:rPr lang="en-US" altLang="ja-JP" baseline="-6000" dirty="0" smtClean="0">
                <a:latin typeface="Times New Roman" pitchFamily="18" charset="0"/>
                <a:ea typeface="ＭＳ Ｐゴシック" pitchFamily="50" charset="-128"/>
                <a:cs typeface="Times New Roman" pitchFamily="18" charset="0"/>
                <a:sym typeface="ヒラギノ角ゴ Pro W6" charset="0"/>
              </a:rPr>
              <a:t>H2</a:t>
            </a:r>
            <a:r>
              <a:rPr lang="en-US" altLang="ja-JP" dirty="0" smtClean="0">
                <a:latin typeface="Times New Roman" pitchFamily="18" charset="0"/>
                <a:ea typeface="ＭＳ Ｐゴシック" pitchFamily="50" charset="-128"/>
                <a:cs typeface="Times New Roman" pitchFamily="18" charset="0"/>
                <a:sym typeface="ヒラギノ角ゴ Pro W6" charset="0"/>
              </a:rPr>
              <a:t> </a:t>
            </a:r>
            <a:r>
              <a:rPr lang="en-US" altLang="ja-JP" dirty="0">
                <a:latin typeface="Times New Roman" pitchFamily="18" charset="0"/>
                <a:ea typeface="ＭＳ Ｐゴシック" pitchFamily="50" charset="-128"/>
                <a:cs typeface="Times New Roman" pitchFamily="18" charset="0"/>
                <a:sym typeface="ヒラギノ角ゴ Pro W6" charset="0"/>
              </a:rPr>
              <a:t>~ 10 </a:t>
            </a:r>
            <a:r>
              <a:rPr lang="en-US" altLang="ja-JP" dirty="0" smtClean="0">
                <a:latin typeface="Times New Roman" pitchFamily="18" charset="0"/>
                <a:ea typeface="ＭＳ Ｐゴシック" pitchFamily="50" charset="-128"/>
                <a:cs typeface="Times New Roman" pitchFamily="18" charset="0"/>
                <a:sym typeface="ヒラギノ角ゴ Pro W6" charset="0"/>
              </a:rPr>
              <a:t>M</a:t>
            </a:r>
            <a:r>
              <a:rPr lang="ja-JP" altLang="en-US" baseline="-25000" dirty="0" smtClean="0">
                <a:latin typeface="Times New Roman" pitchFamily="18" charset="0"/>
                <a:ea typeface="ＭＳ Ｐゴシック" pitchFamily="50" charset="-128"/>
                <a:cs typeface="Times New Roman" pitchFamily="18" charset="0"/>
                <a:sym typeface="ヒラギノ角ゴ Pro W6" charset="0"/>
              </a:rPr>
              <a:t>☉</a:t>
            </a:r>
            <a:r>
              <a:rPr lang="en-US" altLang="ja-JP" dirty="0" smtClean="0">
                <a:latin typeface="Times New Roman" pitchFamily="18" charset="0"/>
                <a:ea typeface="ＭＳ Ｐゴシック" pitchFamily="50" charset="-128"/>
                <a:cs typeface="Times New Roman" pitchFamily="18" charset="0"/>
                <a:sym typeface="ヒラギノ角ゴ Pro W6" charset="0"/>
              </a:rPr>
              <a:t>pc</a:t>
            </a:r>
            <a:r>
              <a:rPr lang="en-US" altLang="ja-JP" baseline="32000" dirty="0" smtClean="0">
                <a:latin typeface="Times New Roman" pitchFamily="18" charset="0"/>
                <a:ea typeface="ＭＳ Ｐゴシック" pitchFamily="50" charset="-128"/>
                <a:cs typeface="Times New Roman" pitchFamily="18" charset="0"/>
                <a:sym typeface="ヒラギノ角ゴ Pro W6" charset="0"/>
              </a:rPr>
              <a:t>-2</a:t>
            </a:r>
            <a:endParaRPr lang="en-US" altLang="ja-JP" baseline="32000" dirty="0">
              <a:latin typeface="Times New Roman" pitchFamily="18" charset="0"/>
              <a:ea typeface="ＭＳ Ｐゴシック" pitchFamily="50" charset="-128"/>
              <a:cs typeface="Times New Roman" pitchFamily="18" charset="0"/>
              <a:sym typeface="ヒラギノ角ゴ Pro W6" charset="0"/>
            </a:endParaRPr>
          </a:p>
          <a:p>
            <a:pPr marL="267881" indent="-267881">
              <a:buSzPct val="110000"/>
            </a:pPr>
            <a:r>
              <a:rPr lang="ja-JP" altLang="en-US" dirty="0" smtClean="0">
                <a:latin typeface="Times New Roman" pitchFamily="18" charset="0"/>
                <a:ea typeface="ＭＳ Ｐゴシック" pitchFamily="50" charset="-128"/>
                <a:cs typeface="Times New Roman" pitchFamily="18" charset="0"/>
                <a:sym typeface="ヒラギノ角ゴ Pro W6" charset="0"/>
              </a:rPr>
              <a:t>　</a:t>
            </a:r>
            <a:r>
              <a:rPr lang="en-US" altLang="ja-JP" dirty="0" smtClean="0">
                <a:latin typeface="Times New Roman" pitchFamily="18" charset="0"/>
                <a:ea typeface="ＭＳ Ｐゴシック" pitchFamily="50" charset="-128"/>
                <a:cs typeface="Times New Roman" pitchFamily="18" charset="0"/>
                <a:sym typeface="ヒラギノ角ゴ Pro W6" charset="0"/>
              </a:rPr>
              <a:t>		N</a:t>
            </a:r>
            <a:r>
              <a:rPr lang="en-US" altLang="ja-JP" baseline="-6000" dirty="0" smtClean="0">
                <a:latin typeface="Times New Roman" pitchFamily="18" charset="0"/>
                <a:ea typeface="ＭＳ Ｐゴシック" pitchFamily="50" charset="-128"/>
                <a:cs typeface="Times New Roman" pitchFamily="18" charset="0"/>
                <a:sym typeface="ヒラギノ角ゴ Pro W6" charset="0"/>
              </a:rPr>
              <a:t>HI</a:t>
            </a:r>
            <a:r>
              <a:rPr lang="en-US" altLang="ja-JP" dirty="0" smtClean="0">
                <a:latin typeface="Times New Roman" pitchFamily="18" charset="0"/>
                <a:ea typeface="ＭＳ Ｐゴシック" pitchFamily="50" charset="-128"/>
                <a:cs typeface="Times New Roman" pitchFamily="18" charset="0"/>
                <a:sym typeface="ヒラギノ角ゴ Pro W6" charset="0"/>
              </a:rPr>
              <a:t> </a:t>
            </a:r>
            <a:r>
              <a:rPr lang="en-US" altLang="ja-JP" dirty="0">
                <a:latin typeface="Times New Roman" pitchFamily="18" charset="0"/>
                <a:ea typeface="ＭＳ Ｐゴシック" pitchFamily="50" charset="-128"/>
                <a:cs typeface="Times New Roman" pitchFamily="18" charset="0"/>
                <a:sym typeface="ヒラギノ角ゴ Pro W6" charset="0"/>
              </a:rPr>
              <a:t>~ 10</a:t>
            </a:r>
            <a:r>
              <a:rPr lang="en-US" altLang="ja-JP" baseline="32000" dirty="0">
                <a:latin typeface="Times New Roman" pitchFamily="18" charset="0"/>
                <a:ea typeface="ＭＳ Ｐゴシック" pitchFamily="50" charset="-128"/>
                <a:cs typeface="Times New Roman" pitchFamily="18" charset="0"/>
                <a:sym typeface="ヒラギノ角ゴ Pro W6" charset="0"/>
              </a:rPr>
              <a:t>21</a:t>
            </a:r>
            <a:r>
              <a:rPr lang="en-US" altLang="ja-JP" dirty="0">
                <a:latin typeface="Times New Roman" pitchFamily="18" charset="0"/>
                <a:ea typeface="ＭＳ Ｐゴシック" pitchFamily="50" charset="-128"/>
                <a:cs typeface="Times New Roman" pitchFamily="18" charset="0"/>
                <a:sym typeface="ヒラギノ角ゴ Pro W6" charset="0"/>
              </a:rPr>
              <a:t> </a:t>
            </a:r>
            <a:r>
              <a:rPr lang="en-US" altLang="ja-JP" dirty="0" smtClean="0">
                <a:latin typeface="Times New Roman" pitchFamily="18" charset="0"/>
                <a:ea typeface="ＭＳ Ｐゴシック" pitchFamily="50" charset="-128"/>
                <a:cs typeface="Times New Roman" pitchFamily="18" charset="0"/>
                <a:sym typeface="ヒラギノ角ゴ Pro W6" charset="0"/>
              </a:rPr>
              <a:t>cm</a:t>
            </a:r>
            <a:r>
              <a:rPr lang="en-US" altLang="ja-JP" baseline="32000" dirty="0" smtClean="0">
                <a:latin typeface="Times New Roman" pitchFamily="18" charset="0"/>
                <a:ea typeface="ＭＳ Ｐゴシック" pitchFamily="50" charset="-128"/>
                <a:cs typeface="Times New Roman" pitchFamily="18" charset="0"/>
                <a:sym typeface="ヒラギノ角ゴ Pro W6" charset="0"/>
              </a:rPr>
              <a:t>2</a:t>
            </a:r>
            <a:r>
              <a:rPr lang="en-US" altLang="ja-JP" dirty="0">
                <a:latin typeface="Times New Roman" pitchFamily="18" charset="0"/>
                <a:ea typeface="ＭＳ Ｐゴシック" pitchFamily="50" charset="-128"/>
                <a:cs typeface="Times New Roman" pitchFamily="18" charset="0"/>
                <a:sym typeface="ヒラギノ角ゴ Pro W6" charset="0"/>
              </a:rPr>
              <a:t/>
            </a:r>
            <a:br>
              <a:rPr lang="en-US" altLang="ja-JP" dirty="0">
                <a:latin typeface="Times New Roman" pitchFamily="18" charset="0"/>
                <a:ea typeface="ＭＳ Ｐゴシック" pitchFamily="50" charset="-128"/>
                <a:cs typeface="Times New Roman" pitchFamily="18" charset="0"/>
                <a:sym typeface="ヒラギノ角ゴ Pro W6" charset="0"/>
              </a:rPr>
            </a:br>
            <a:r>
              <a:rPr lang="ja-JP" altLang="en-US" dirty="0" smtClean="0">
                <a:latin typeface="Times New Roman" pitchFamily="18" charset="0"/>
                <a:ea typeface="ＭＳ Ｐゴシック" pitchFamily="50" charset="-128"/>
                <a:cs typeface="Times New Roman" pitchFamily="18" charset="0"/>
                <a:sym typeface="ヒラギノ角ゴ Pro W6" charset="0"/>
              </a:rPr>
              <a:t>これは</a:t>
            </a:r>
            <a:r>
              <a:rPr lang="ja-JP" altLang="en-US" dirty="0" smtClean="0">
                <a:latin typeface="Times New Roman" pitchFamily="18" charset="0"/>
                <a:ea typeface="ＭＳ Ｐゴシック" pitchFamily="50" charset="-128"/>
                <a:cs typeface="Times New Roman" pitchFamily="18" charset="0"/>
              </a:rPr>
              <a:t>近傍</a:t>
            </a:r>
            <a:r>
              <a:rPr lang="ja-JP" altLang="en-US" dirty="0">
                <a:latin typeface="Times New Roman" pitchFamily="18" charset="0"/>
                <a:ea typeface="ＭＳ Ｐゴシック" pitchFamily="50" charset="-128"/>
                <a:cs typeface="Times New Roman" pitchFamily="18" charset="0"/>
              </a:rPr>
              <a:t>晩期型銀河の観測とも</a:t>
            </a:r>
            <a:r>
              <a:rPr lang="ja-JP" altLang="en-US" dirty="0" smtClean="0">
                <a:latin typeface="Times New Roman" pitchFamily="18" charset="0"/>
                <a:ea typeface="ＭＳ Ｐゴシック" pitchFamily="50" charset="-128"/>
                <a:cs typeface="Times New Roman" pitchFamily="18" charset="0"/>
              </a:rPr>
              <a:t>一致</a:t>
            </a:r>
            <a:r>
              <a:rPr lang="en-US" altLang="ja-JP" dirty="0" smtClean="0">
                <a:latin typeface="Times New Roman" pitchFamily="18" charset="0"/>
                <a:ea typeface="ＭＳ Ｐゴシック" pitchFamily="50" charset="-128"/>
                <a:cs typeface="Times New Roman" pitchFamily="18" charset="0"/>
              </a:rPr>
              <a:t>. </a:t>
            </a:r>
            <a:endParaRPr lang="en-US" altLang="ja-JP" dirty="0" smtClean="0">
              <a:latin typeface="Times New Roman" pitchFamily="18" charset="0"/>
              <a:ea typeface="ＭＳ Ｐゴシック" pitchFamily="50" charset="-128"/>
              <a:cs typeface="Times New Roman" pitchFamily="18" charset="0"/>
              <a:sym typeface="ヒラギノ角ゴ Pro W6" charset="0"/>
            </a:endParaRPr>
          </a:p>
        </p:txBody>
      </p:sp>
      <p:sp>
        <p:nvSpPr>
          <p:cNvPr id="16392" name="Rectangle 8"/>
          <p:cNvSpPr>
            <a:spLocks/>
          </p:cNvSpPr>
          <p:nvPr/>
        </p:nvSpPr>
        <p:spPr bwMode="auto">
          <a:xfrm>
            <a:off x="5652120" y="6237310"/>
            <a:ext cx="3312367" cy="360042"/>
          </a:xfrm>
          <a:prstGeom prst="rect">
            <a:avLst/>
          </a:prstGeom>
          <a:noFill/>
          <a:ln w="12700" cap="flat">
            <a:noFill/>
            <a:miter lim="800000"/>
            <a:headEnd type="none" w="med" len="med"/>
            <a:tailEnd type="none" w="med" len="med"/>
          </a:ln>
        </p:spPr>
        <p:txBody>
          <a:bodyPr lIns="0" tIns="0" rIns="0" bIns="0" anchor="ctr"/>
          <a:lstStyle/>
          <a:p>
            <a:pPr algn="r"/>
            <a:r>
              <a:rPr lang="en-US" altLang="ja-JP" dirty="0" smtClean="0">
                <a:latin typeface="Times New Roman" pitchFamily="18" charset="0"/>
                <a:ea typeface="ＭＳ Ｐゴシック" pitchFamily="50" charset="-128"/>
                <a:cs typeface="Times New Roman" pitchFamily="18" charset="0"/>
              </a:rPr>
              <a:t>(</a:t>
            </a:r>
            <a:r>
              <a:rPr lang="en-US" altLang="ja-JP" dirty="0" err="1" smtClean="0">
                <a:latin typeface="Times New Roman" pitchFamily="18" charset="0"/>
                <a:ea typeface="ＭＳ Ｐゴシック" pitchFamily="50" charset="-128"/>
                <a:cs typeface="Times New Roman" pitchFamily="18" charset="0"/>
              </a:rPr>
              <a:t>Bigiel</a:t>
            </a:r>
            <a:r>
              <a:rPr lang="ja-JP" altLang="en-US" dirty="0" smtClean="0">
                <a:latin typeface="Times New Roman" pitchFamily="18" charset="0"/>
                <a:ea typeface="ＭＳ Ｐゴシック" pitchFamily="50" charset="-128"/>
                <a:cs typeface="Times New Roman" pitchFamily="18" charset="0"/>
              </a:rPr>
              <a:t> </a:t>
            </a:r>
            <a:r>
              <a:rPr lang="en-US" altLang="ja-JP" dirty="0" smtClean="0">
                <a:latin typeface="Times New Roman" pitchFamily="18" charset="0"/>
                <a:ea typeface="ＭＳ Ｐゴシック" pitchFamily="50" charset="-128"/>
                <a:cs typeface="Times New Roman" pitchFamily="18" charset="0"/>
              </a:rPr>
              <a:t>et al. 2008)</a:t>
            </a:r>
          </a:p>
        </p:txBody>
      </p:sp>
      <p:pic>
        <p:nvPicPr>
          <p:cNvPr id="16401" name="Picture 17"/>
          <p:cNvPicPr>
            <a:picLocks noChangeAspect="1" noChangeArrowheads="1"/>
          </p:cNvPicPr>
          <p:nvPr/>
        </p:nvPicPr>
        <p:blipFill>
          <a:blip r:embed="rId2" cstate="print"/>
          <a:srcRect/>
          <a:stretch>
            <a:fillRect/>
          </a:stretch>
        </p:blipFill>
        <p:spPr bwMode="auto">
          <a:xfrm>
            <a:off x="664925" y="2365282"/>
            <a:ext cx="7791926" cy="3872030"/>
          </a:xfrm>
          <a:prstGeom prst="rect">
            <a:avLst/>
          </a:prstGeom>
          <a:noFill/>
          <a:ln w="12700" cap="flat">
            <a:noFill/>
            <a:miter lim="800000"/>
            <a:headEnd/>
            <a:tailEnd/>
          </a:ln>
        </p:spPr>
      </p:pic>
      <p:sp>
        <p:nvSpPr>
          <p:cNvPr id="26" name="正方形/長方形 25"/>
          <p:cNvSpPr/>
          <p:nvPr/>
        </p:nvSpPr>
        <p:spPr>
          <a:xfrm>
            <a:off x="395536" y="303039"/>
            <a:ext cx="8424936" cy="461665"/>
          </a:xfrm>
          <a:prstGeom prst="rect">
            <a:avLst/>
          </a:prstGeom>
        </p:spPr>
        <p:txBody>
          <a:bodyPr wrap="square">
            <a:spAutoFit/>
          </a:bodyPr>
          <a:lstStyle/>
          <a:p>
            <a:r>
              <a:rPr lang="en-US" altLang="ja-JP" dirty="0" smtClean="0">
                <a:solidFill>
                  <a:srgbClr val="0000CC"/>
                </a:solidFill>
                <a:latin typeface="Times New Roman" pitchFamily="18" charset="0"/>
                <a:ea typeface="ＭＳ Ｐゴシック" pitchFamily="50" charset="-128"/>
                <a:cs typeface="Times New Roman" pitchFamily="18" charset="0"/>
                <a:sym typeface="ヒラギノ角ゴ Pro W6" charset="0"/>
              </a:rPr>
              <a:t>HI </a:t>
            </a:r>
            <a:r>
              <a:rPr lang="ja-JP" altLang="en-US" dirty="0" smtClean="0">
                <a:solidFill>
                  <a:srgbClr val="0000CC"/>
                </a:solidFill>
                <a:latin typeface="Times New Roman" pitchFamily="18" charset="0"/>
                <a:ea typeface="ＭＳ Ｐゴシック" pitchFamily="50" charset="-128"/>
                <a:cs typeface="Times New Roman" pitchFamily="18" charset="0"/>
                <a:sym typeface="ヒラギノ角ゴ Pro W6" charset="0"/>
              </a:rPr>
              <a:t>から </a:t>
            </a:r>
            <a:r>
              <a:rPr lang="en-US" altLang="ja-JP" dirty="0" smtClean="0">
                <a:solidFill>
                  <a:srgbClr val="0000CC"/>
                </a:solidFill>
                <a:latin typeface="Times New Roman" pitchFamily="18" charset="0"/>
                <a:ea typeface="ＭＳ Ｐゴシック" pitchFamily="50" charset="-128"/>
                <a:cs typeface="Times New Roman" pitchFamily="18" charset="0"/>
                <a:sym typeface="ヒラギノ角ゴ Pro W6" charset="0"/>
              </a:rPr>
              <a:t>H</a:t>
            </a:r>
            <a:r>
              <a:rPr lang="en-US" altLang="ja-JP" baseline="-6000" dirty="0" smtClean="0">
                <a:solidFill>
                  <a:srgbClr val="0000CC"/>
                </a:solidFill>
                <a:latin typeface="Times New Roman" pitchFamily="18" charset="0"/>
                <a:ea typeface="ＭＳ Ｐゴシック" pitchFamily="50" charset="-128"/>
                <a:cs typeface="Times New Roman" pitchFamily="18" charset="0"/>
                <a:sym typeface="ヒラギノ角ゴ Pro W6" charset="0"/>
              </a:rPr>
              <a:t>2</a:t>
            </a:r>
            <a:r>
              <a:rPr lang="en-US" altLang="ja-JP" dirty="0" smtClean="0">
                <a:solidFill>
                  <a:srgbClr val="0000CC"/>
                </a:solidFill>
                <a:latin typeface="Times New Roman" pitchFamily="18" charset="0"/>
                <a:ea typeface="ＭＳ Ｐゴシック" pitchFamily="50" charset="-128"/>
                <a:cs typeface="Times New Roman" pitchFamily="18" charset="0"/>
                <a:sym typeface="ヒラギノ角ゴ Pro W6" charset="0"/>
              </a:rPr>
              <a:t> </a:t>
            </a:r>
            <a:r>
              <a:rPr lang="ja-JP" altLang="en-US" dirty="0" err="1" smtClean="0">
                <a:solidFill>
                  <a:srgbClr val="0000CC"/>
                </a:solidFill>
                <a:latin typeface="Times New Roman" pitchFamily="18" charset="0"/>
                <a:ea typeface="ＭＳ Ｐゴシック" pitchFamily="50" charset="-128"/>
                <a:cs typeface="Times New Roman" pitchFamily="18" charset="0"/>
                <a:sym typeface="ヒラギノ角ゴ Pro W6" charset="0"/>
              </a:rPr>
              <a:t>への</a:t>
            </a:r>
            <a:r>
              <a:rPr lang="ja-JP" altLang="en-US" dirty="0" smtClean="0">
                <a:solidFill>
                  <a:srgbClr val="0000CC"/>
                </a:solidFill>
                <a:latin typeface="Times New Roman" pitchFamily="18" charset="0"/>
                <a:ea typeface="ＭＳ Ｐゴシック" pitchFamily="50" charset="-128"/>
                <a:cs typeface="Times New Roman" pitchFamily="18" charset="0"/>
                <a:sym typeface="ヒラギノ角ゴ Pro W6" charset="0"/>
              </a:rPr>
              <a:t>遷移</a:t>
            </a:r>
            <a:endParaRPr lang="ja-JP" altLang="en-US" dirty="0">
              <a:solidFill>
                <a:srgbClr val="0000CC"/>
              </a:solidFill>
              <a:latin typeface="Times New Roman" pitchFamily="18" charset="0"/>
              <a:ea typeface="ＭＳ Ｐゴシック" pitchFamily="50" charset="-128"/>
              <a:cs typeface="Times New Roman" pitchFamily="18" charset="0"/>
              <a:sym typeface="ヒラギノ角ゴ Pro W6"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Rectangle 7"/>
          <p:cNvSpPr>
            <a:spLocks/>
          </p:cNvSpPr>
          <p:nvPr/>
        </p:nvSpPr>
        <p:spPr bwMode="auto">
          <a:xfrm>
            <a:off x="247179" y="836713"/>
            <a:ext cx="8645301" cy="1584176"/>
          </a:xfrm>
          <a:prstGeom prst="rect">
            <a:avLst/>
          </a:prstGeom>
          <a:noFill/>
          <a:ln w="12700" cap="flat">
            <a:noFill/>
            <a:miter lim="800000"/>
            <a:headEnd type="none" w="med" len="med"/>
            <a:tailEnd type="none" w="med" len="med"/>
          </a:ln>
        </p:spPr>
        <p:txBody>
          <a:bodyPr lIns="0" tIns="0" rIns="0" bIns="0"/>
          <a:lstStyle/>
          <a:p>
            <a:pPr marL="267881" indent="-267881">
              <a:buSzPct val="110000"/>
              <a:buFont typeface="Zapf Dingbats" charset="0"/>
              <a:buChar char="✴"/>
            </a:pPr>
            <a:r>
              <a:rPr lang="ja-JP" altLang="en-US" dirty="0" smtClean="0">
                <a:latin typeface="Times New Roman" pitchFamily="18" charset="0"/>
                <a:ea typeface="ＭＳ Ｐゴシック" pitchFamily="50" charset="-128"/>
                <a:cs typeface="Times New Roman" pitchFamily="18" charset="0"/>
                <a:sym typeface="ヒラギノ角ゴ Pro W6" charset="0"/>
              </a:rPr>
              <a:t>遷移柱密度は</a:t>
            </a:r>
            <a:r>
              <a:rPr lang="ja-JP" altLang="en-US" dirty="0" smtClean="0">
                <a:solidFill>
                  <a:srgbClr val="FF0000"/>
                </a:solidFill>
                <a:latin typeface="Times New Roman" pitchFamily="18" charset="0"/>
                <a:ea typeface="ＭＳ Ｐゴシック" pitchFamily="50" charset="-128"/>
                <a:cs typeface="Times New Roman" pitchFamily="18" charset="0"/>
                <a:sym typeface="ヒラギノ角ゴ Pro W6" charset="0"/>
              </a:rPr>
              <a:t>金属量</a:t>
            </a:r>
            <a:r>
              <a:rPr lang="ja-JP" altLang="en-US" dirty="0" smtClean="0">
                <a:latin typeface="Times New Roman" pitchFamily="18" charset="0"/>
                <a:ea typeface="ＭＳ Ｐゴシック" pitchFamily="50" charset="-128"/>
                <a:cs typeface="Times New Roman" pitchFamily="18" charset="0"/>
                <a:sym typeface="ヒラギノ角ゴ Pro W6" charset="0"/>
              </a:rPr>
              <a:t>で決まる</a:t>
            </a:r>
            <a:r>
              <a:rPr lang="en-US" altLang="ja-JP" dirty="0" smtClean="0">
                <a:latin typeface="Times New Roman" pitchFamily="18" charset="0"/>
                <a:ea typeface="ＭＳ Ｐゴシック" pitchFamily="50" charset="-128"/>
                <a:cs typeface="Times New Roman" pitchFamily="18" charset="0"/>
              </a:rPr>
              <a:t>(Gnedin et al. 2009)</a:t>
            </a:r>
            <a:r>
              <a:rPr lang="en-US" altLang="ja-JP" dirty="0" smtClean="0">
                <a:latin typeface="Times New Roman" pitchFamily="18" charset="0"/>
                <a:ea typeface="ＭＳ Ｐゴシック" pitchFamily="50" charset="-128"/>
                <a:cs typeface="Times New Roman" pitchFamily="18" charset="0"/>
                <a:sym typeface="ヒラギノ角ゴ Pro W6" charset="0"/>
              </a:rPr>
              <a:t>. </a:t>
            </a:r>
          </a:p>
          <a:p>
            <a:pPr marL="267881" indent="-267881">
              <a:buSzPct val="110000"/>
            </a:pPr>
            <a:r>
              <a:rPr lang="ja-JP" altLang="en-US" dirty="0" smtClean="0">
                <a:latin typeface="Times New Roman" pitchFamily="18" charset="0"/>
                <a:ea typeface="ＭＳ Ｐゴシック" pitchFamily="50" charset="-128"/>
                <a:cs typeface="Times New Roman" pitchFamily="18" charset="0"/>
              </a:rPr>
              <a:t/>
            </a:r>
            <a:br>
              <a:rPr lang="ja-JP" altLang="en-US" dirty="0" smtClean="0">
                <a:latin typeface="Times New Roman" pitchFamily="18" charset="0"/>
                <a:ea typeface="ＭＳ Ｐゴシック" pitchFamily="50" charset="-128"/>
                <a:cs typeface="Times New Roman" pitchFamily="18" charset="0"/>
              </a:rPr>
            </a:br>
            <a:r>
              <a:rPr lang="ja-JP" altLang="en-US" dirty="0" smtClean="0">
                <a:latin typeface="Times New Roman" pitchFamily="18" charset="0"/>
                <a:ea typeface="ＭＳ Ｐゴシック" pitchFamily="50" charset="-128"/>
                <a:cs typeface="Times New Roman" pitchFamily="18" charset="0"/>
              </a:rPr>
              <a:t>低金属量の分子雲ではダストが少ない</a:t>
            </a:r>
            <a:endParaRPr lang="en-US" altLang="ja-JP" dirty="0" smtClean="0">
              <a:latin typeface="Times New Roman" pitchFamily="18" charset="0"/>
              <a:ea typeface="ＭＳ Ｐゴシック" pitchFamily="50" charset="-128"/>
              <a:cs typeface="Times New Roman" pitchFamily="18" charset="0"/>
            </a:endParaRPr>
          </a:p>
          <a:p>
            <a:pPr marL="267881" indent="-267881">
              <a:buSzPct val="110000"/>
            </a:pPr>
            <a:r>
              <a:rPr lang="en-US" altLang="ja-JP" dirty="0" smtClean="0">
                <a:latin typeface="Times New Roman" pitchFamily="18" charset="0"/>
                <a:ea typeface="ＭＳ Ｐゴシック" pitchFamily="50" charset="-128"/>
                <a:cs typeface="Times New Roman" pitchFamily="18" charset="0"/>
              </a:rPr>
              <a:t>		</a:t>
            </a:r>
            <a:r>
              <a:rPr lang="ja-JP" altLang="en-US" dirty="0" smtClean="0">
                <a:latin typeface="Times New Roman" pitchFamily="18" charset="0"/>
                <a:ea typeface="ＭＳ Ｐゴシック" pitchFamily="50" charset="-128"/>
                <a:cs typeface="Times New Roman" pitchFamily="18" charset="0"/>
              </a:rPr>
              <a:t>⇒</a:t>
            </a:r>
            <a:r>
              <a:rPr lang="ja-JP" altLang="en-US" dirty="0" smtClean="0">
                <a:solidFill>
                  <a:srgbClr val="0000CC"/>
                </a:solidFill>
                <a:latin typeface="Times New Roman" pitchFamily="18" charset="0"/>
                <a:ea typeface="ＭＳ Ｐゴシック" pitchFamily="50" charset="-128"/>
                <a:cs typeface="Times New Roman" pitchFamily="18" charset="0"/>
              </a:rPr>
              <a:t>自己遮蔽が効く </a:t>
            </a:r>
            <a:r>
              <a:rPr lang="en-US" altLang="ja-JP" i="1" dirty="0" smtClean="0">
                <a:solidFill>
                  <a:srgbClr val="0000CC"/>
                </a:solidFill>
                <a:latin typeface="Times New Roman" pitchFamily="18" charset="0"/>
                <a:ea typeface="ＭＳ Ｐゴシック" pitchFamily="50" charset="-128"/>
                <a:cs typeface="Times New Roman" pitchFamily="18" charset="0"/>
              </a:rPr>
              <a:t>N</a:t>
            </a:r>
            <a:r>
              <a:rPr lang="en-US" altLang="ja-JP" baseline="-6000" dirty="0" smtClean="0">
                <a:solidFill>
                  <a:srgbClr val="0000CC"/>
                </a:solidFill>
                <a:latin typeface="Times New Roman" pitchFamily="18" charset="0"/>
                <a:ea typeface="ＭＳ Ｐゴシック" pitchFamily="50" charset="-128"/>
                <a:cs typeface="Times New Roman" pitchFamily="18" charset="0"/>
              </a:rPr>
              <a:t>HI</a:t>
            </a:r>
            <a:r>
              <a:rPr lang="ja-JP" altLang="en-US" dirty="0" smtClean="0">
                <a:solidFill>
                  <a:srgbClr val="0000CC"/>
                </a:solidFill>
                <a:latin typeface="Times New Roman" pitchFamily="18" charset="0"/>
                <a:ea typeface="ＭＳ Ｐゴシック" pitchFamily="50" charset="-128"/>
                <a:cs typeface="Times New Roman" pitchFamily="18" charset="0"/>
              </a:rPr>
              <a:t>が高くなる</a:t>
            </a:r>
            <a:r>
              <a:rPr lang="en-US" altLang="ja-JP" dirty="0" smtClean="0">
                <a:solidFill>
                  <a:srgbClr val="0000CC"/>
                </a:solidFill>
                <a:latin typeface="Times New Roman" pitchFamily="18" charset="0"/>
                <a:ea typeface="ＭＳ Ｐゴシック" pitchFamily="50" charset="-128"/>
                <a:cs typeface="Times New Roman" pitchFamily="18" charset="0"/>
              </a:rPr>
              <a:t>. </a:t>
            </a:r>
          </a:p>
          <a:p>
            <a:pPr marL="267881" indent="-267881">
              <a:buSzPct val="110000"/>
              <a:buFont typeface="Zapf Dingbats" charset="0"/>
              <a:buChar char="✴"/>
            </a:pPr>
            <a:endParaRPr lang="ja-JP" altLang="en-US" dirty="0">
              <a:latin typeface="Times New Roman" pitchFamily="18" charset="0"/>
              <a:ea typeface="ＭＳ Ｐゴシック" pitchFamily="50" charset="-128"/>
              <a:cs typeface="Times New Roman" pitchFamily="18" charset="0"/>
            </a:endParaRPr>
          </a:p>
        </p:txBody>
      </p:sp>
      <p:sp>
        <p:nvSpPr>
          <p:cNvPr id="26" name="正方形/長方形 25"/>
          <p:cNvSpPr/>
          <p:nvPr/>
        </p:nvSpPr>
        <p:spPr>
          <a:xfrm>
            <a:off x="395536" y="303039"/>
            <a:ext cx="8424936" cy="461665"/>
          </a:xfrm>
          <a:prstGeom prst="rect">
            <a:avLst/>
          </a:prstGeom>
        </p:spPr>
        <p:txBody>
          <a:bodyPr wrap="square">
            <a:spAutoFit/>
          </a:bodyPr>
          <a:lstStyle/>
          <a:p>
            <a:r>
              <a:rPr lang="en-US" altLang="ja-JP" dirty="0" smtClean="0">
                <a:solidFill>
                  <a:srgbClr val="0000CC"/>
                </a:solidFill>
                <a:latin typeface="Times New Roman" pitchFamily="18" charset="0"/>
                <a:ea typeface="ＭＳ Ｐゴシック" pitchFamily="50" charset="-128"/>
                <a:cs typeface="Times New Roman" pitchFamily="18" charset="0"/>
                <a:sym typeface="ヒラギノ角ゴ Pro W6" charset="0"/>
              </a:rPr>
              <a:t>HI </a:t>
            </a:r>
            <a:r>
              <a:rPr lang="ja-JP" altLang="en-US" dirty="0" smtClean="0">
                <a:solidFill>
                  <a:srgbClr val="0000CC"/>
                </a:solidFill>
                <a:latin typeface="Times New Roman" pitchFamily="18" charset="0"/>
                <a:ea typeface="ＭＳ Ｐゴシック" pitchFamily="50" charset="-128"/>
                <a:cs typeface="Times New Roman" pitchFamily="18" charset="0"/>
                <a:sym typeface="ヒラギノ角ゴ Pro W6" charset="0"/>
              </a:rPr>
              <a:t>から </a:t>
            </a:r>
            <a:r>
              <a:rPr lang="en-US" altLang="ja-JP" dirty="0" smtClean="0">
                <a:solidFill>
                  <a:srgbClr val="0000CC"/>
                </a:solidFill>
                <a:latin typeface="Times New Roman" pitchFamily="18" charset="0"/>
                <a:ea typeface="ＭＳ Ｐゴシック" pitchFamily="50" charset="-128"/>
                <a:cs typeface="Times New Roman" pitchFamily="18" charset="0"/>
                <a:sym typeface="ヒラギノ角ゴ Pro W6" charset="0"/>
              </a:rPr>
              <a:t>H</a:t>
            </a:r>
            <a:r>
              <a:rPr lang="en-US" altLang="ja-JP" baseline="-6000" dirty="0" smtClean="0">
                <a:solidFill>
                  <a:srgbClr val="0000CC"/>
                </a:solidFill>
                <a:latin typeface="Times New Roman" pitchFamily="18" charset="0"/>
                <a:ea typeface="ＭＳ Ｐゴシック" pitchFamily="50" charset="-128"/>
                <a:cs typeface="Times New Roman" pitchFamily="18" charset="0"/>
                <a:sym typeface="ヒラギノ角ゴ Pro W6" charset="0"/>
              </a:rPr>
              <a:t>2</a:t>
            </a:r>
            <a:r>
              <a:rPr lang="en-US" altLang="ja-JP" dirty="0" smtClean="0">
                <a:solidFill>
                  <a:srgbClr val="0000CC"/>
                </a:solidFill>
                <a:latin typeface="Times New Roman" pitchFamily="18" charset="0"/>
                <a:ea typeface="ＭＳ Ｐゴシック" pitchFamily="50" charset="-128"/>
                <a:cs typeface="Times New Roman" pitchFamily="18" charset="0"/>
                <a:sym typeface="ヒラギノ角ゴ Pro W6" charset="0"/>
              </a:rPr>
              <a:t> </a:t>
            </a:r>
            <a:r>
              <a:rPr lang="ja-JP" altLang="en-US" dirty="0" err="1" smtClean="0">
                <a:solidFill>
                  <a:srgbClr val="0000CC"/>
                </a:solidFill>
                <a:latin typeface="Times New Roman" pitchFamily="18" charset="0"/>
                <a:ea typeface="ＭＳ Ｐゴシック" pitchFamily="50" charset="-128"/>
                <a:cs typeface="Times New Roman" pitchFamily="18" charset="0"/>
                <a:sym typeface="ヒラギノ角ゴ Pro W6" charset="0"/>
              </a:rPr>
              <a:t>への</a:t>
            </a:r>
            <a:r>
              <a:rPr lang="ja-JP" altLang="en-US" dirty="0" smtClean="0">
                <a:solidFill>
                  <a:srgbClr val="0000CC"/>
                </a:solidFill>
                <a:latin typeface="Times New Roman" pitchFamily="18" charset="0"/>
                <a:ea typeface="ＭＳ Ｐゴシック" pitchFamily="50" charset="-128"/>
                <a:cs typeface="Times New Roman" pitchFamily="18" charset="0"/>
                <a:sym typeface="ヒラギノ角ゴ Pro W6" charset="0"/>
              </a:rPr>
              <a:t>遷移</a:t>
            </a:r>
            <a:endParaRPr lang="ja-JP" altLang="en-US" dirty="0">
              <a:solidFill>
                <a:srgbClr val="0000CC"/>
              </a:solidFill>
              <a:latin typeface="Times New Roman" pitchFamily="18" charset="0"/>
              <a:ea typeface="ＭＳ Ｐゴシック" pitchFamily="50" charset="-128"/>
              <a:cs typeface="Times New Roman" pitchFamily="18" charset="0"/>
              <a:sym typeface="ヒラギノ角ゴ Pro W6" charset="0"/>
            </a:endParaRPr>
          </a:p>
        </p:txBody>
      </p:sp>
      <p:pic>
        <p:nvPicPr>
          <p:cNvPr id="12" name="図 11" descr="gnedin2009_fig6.gif"/>
          <p:cNvPicPr>
            <a:picLocks noChangeAspect="1"/>
          </p:cNvPicPr>
          <p:nvPr/>
        </p:nvPicPr>
        <p:blipFill>
          <a:blip r:embed="rId2" cstate="print"/>
          <a:stretch>
            <a:fillRect/>
          </a:stretch>
        </p:blipFill>
        <p:spPr>
          <a:xfrm>
            <a:off x="683568" y="2780928"/>
            <a:ext cx="7776864" cy="3026144"/>
          </a:xfrm>
          <a:prstGeom prst="rect">
            <a:avLst/>
          </a:prstGeom>
        </p:spPr>
      </p:pic>
      <p:cxnSp>
        <p:nvCxnSpPr>
          <p:cNvPr id="14" name="直線コネクタ 13"/>
          <p:cNvCxnSpPr/>
          <p:nvPr/>
        </p:nvCxnSpPr>
        <p:spPr bwMode="auto">
          <a:xfrm>
            <a:off x="2195736" y="2802700"/>
            <a:ext cx="0" cy="2448272"/>
          </a:xfrm>
          <a:prstGeom prst="line">
            <a:avLst/>
          </a:prstGeom>
          <a:noFill/>
          <a:ln w="38100" cap="flat" cmpd="sng" algn="ctr">
            <a:solidFill>
              <a:srgbClr val="FF0000"/>
            </a:solidFill>
            <a:prstDash val="dash"/>
            <a:round/>
            <a:headEnd type="none" w="med" len="med"/>
            <a:tailEnd type="none" w="med" len="med"/>
          </a:ln>
          <a:effectLst/>
        </p:spPr>
      </p:cxnSp>
      <p:cxnSp>
        <p:nvCxnSpPr>
          <p:cNvPr id="15" name="直線コネクタ 14"/>
          <p:cNvCxnSpPr/>
          <p:nvPr/>
        </p:nvCxnSpPr>
        <p:spPr bwMode="auto">
          <a:xfrm>
            <a:off x="4788024" y="2802700"/>
            <a:ext cx="0" cy="2448272"/>
          </a:xfrm>
          <a:prstGeom prst="line">
            <a:avLst/>
          </a:prstGeom>
          <a:noFill/>
          <a:ln w="38100" cap="flat" cmpd="sng" algn="ctr">
            <a:solidFill>
              <a:srgbClr val="FF0000"/>
            </a:solidFill>
            <a:prstDash val="dash"/>
            <a:round/>
            <a:headEnd type="none" w="med" len="med"/>
            <a:tailEnd type="none" w="med" len="med"/>
          </a:ln>
          <a:effectLst/>
        </p:spPr>
      </p:cxnSp>
      <p:cxnSp>
        <p:nvCxnSpPr>
          <p:cNvPr id="16" name="直線コネクタ 15"/>
          <p:cNvCxnSpPr/>
          <p:nvPr/>
        </p:nvCxnSpPr>
        <p:spPr bwMode="auto">
          <a:xfrm>
            <a:off x="7308304" y="2802700"/>
            <a:ext cx="0" cy="2448272"/>
          </a:xfrm>
          <a:prstGeom prst="line">
            <a:avLst/>
          </a:prstGeom>
          <a:noFill/>
          <a:ln w="38100" cap="flat" cmpd="sng" algn="ctr">
            <a:solidFill>
              <a:srgbClr val="FF0000"/>
            </a:solidFill>
            <a:prstDash val="dash"/>
            <a:round/>
            <a:headEnd type="none" w="med" len="med"/>
            <a:tailEnd type="none" w="med" len="med"/>
          </a:ln>
          <a:effectLst/>
        </p:spPr>
      </p:cxnSp>
      <p:sp>
        <p:nvSpPr>
          <p:cNvPr id="17" name="正方形/長方形 16"/>
          <p:cNvSpPr/>
          <p:nvPr/>
        </p:nvSpPr>
        <p:spPr>
          <a:xfrm>
            <a:off x="6301580" y="6021288"/>
            <a:ext cx="2765501" cy="461665"/>
          </a:xfrm>
          <a:prstGeom prst="rect">
            <a:avLst/>
          </a:prstGeom>
        </p:spPr>
        <p:txBody>
          <a:bodyPr wrap="none">
            <a:spAutoFit/>
          </a:bodyPr>
          <a:lstStyle/>
          <a:p>
            <a:r>
              <a:rPr lang="en-US" altLang="ja-JP" dirty="0" smtClean="0">
                <a:latin typeface="Times New Roman" pitchFamily="18" charset="0"/>
                <a:ea typeface="ＭＳ Ｐゴシック" pitchFamily="50" charset="-128"/>
                <a:cs typeface="Times New Roman" pitchFamily="18" charset="0"/>
              </a:rPr>
              <a:t>(Gnedin et al. 2009)</a:t>
            </a:r>
            <a:endParaRPr lang="ja-JP" altLang="en-US" dirty="0"/>
          </a:p>
        </p:txBody>
      </p:sp>
      <p:sp>
        <p:nvSpPr>
          <p:cNvPr id="9" name="正方形/長方形 8"/>
          <p:cNvSpPr/>
          <p:nvPr/>
        </p:nvSpPr>
        <p:spPr>
          <a:xfrm>
            <a:off x="1342526" y="2810545"/>
            <a:ext cx="596638" cy="461665"/>
          </a:xfrm>
          <a:prstGeom prst="rect">
            <a:avLst/>
          </a:prstGeom>
        </p:spPr>
        <p:txBody>
          <a:bodyPr wrap="none">
            <a:spAutoFit/>
          </a:bodyPr>
          <a:lstStyle/>
          <a:p>
            <a:r>
              <a:rPr lang="en-US" altLang="ja-JP" dirty="0" smtClean="0"/>
              <a:t>Z</a:t>
            </a:r>
            <a:r>
              <a:rPr lang="ja-JP" altLang="en-US" baseline="-25000" dirty="0" smtClean="0"/>
              <a:t>☉</a:t>
            </a:r>
            <a:endParaRPr lang="ja-JP" altLang="en-US" baseline="-25000" dirty="0"/>
          </a:p>
        </p:txBody>
      </p:sp>
      <p:sp>
        <p:nvSpPr>
          <p:cNvPr id="10" name="正方形/長方形 9"/>
          <p:cNvSpPr/>
          <p:nvPr/>
        </p:nvSpPr>
        <p:spPr>
          <a:xfrm>
            <a:off x="3709419" y="2810545"/>
            <a:ext cx="1058303" cy="461665"/>
          </a:xfrm>
          <a:prstGeom prst="rect">
            <a:avLst/>
          </a:prstGeom>
        </p:spPr>
        <p:txBody>
          <a:bodyPr wrap="none">
            <a:spAutoFit/>
          </a:bodyPr>
          <a:lstStyle/>
          <a:p>
            <a:pPr algn="ctr"/>
            <a:r>
              <a:rPr lang="en-US" altLang="ja-JP" dirty="0" smtClean="0"/>
              <a:t>0.3</a:t>
            </a:r>
            <a:r>
              <a:rPr lang="ja-JP" altLang="en-US" dirty="0" smtClean="0"/>
              <a:t> </a:t>
            </a:r>
            <a:r>
              <a:rPr lang="en-US" altLang="ja-JP" dirty="0" smtClean="0"/>
              <a:t>Z</a:t>
            </a:r>
            <a:r>
              <a:rPr lang="ja-JP" altLang="en-US" baseline="-25000" dirty="0" smtClean="0"/>
              <a:t>☉</a:t>
            </a:r>
            <a:endParaRPr lang="ja-JP" altLang="en-US" baseline="-25000" dirty="0"/>
          </a:p>
        </p:txBody>
      </p:sp>
      <p:sp>
        <p:nvSpPr>
          <p:cNvPr id="11" name="正方形/長方形 10"/>
          <p:cNvSpPr/>
          <p:nvPr/>
        </p:nvSpPr>
        <p:spPr>
          <a:xfrm>
            <a:off x="6105985" y="2810545"/>
            <a:ext cx="1058303" cy="461665"/>
          </a:xfrm>
          <a:prstGeom prst="rect">
            <a:avLst/>
          </a:prstGeom>
        </p:spPr>
        <p:txBody>
          <a:bodyPr wrap="none">
            <a:spAutoFit/>
          </a:bodyPr>
          <a:lstStyle/>
          <a:p>
            <a:pPr algn="ctr"/>
            <a:r>
              <a:rPr lang="en-US" altLang="ja-JP" dirty="0" smtClean="0"/>
              <a:t>0.1 Z</a:t>
            </a:r>
            <a:r>
              <a:rPr lang="ja-JP" altLang="en-US" baseline="-25000" dirty="0" smtClean="0"/>
              <a:t>☉</a:t>
            </a:r>
            <a:endParaRPr lang="ja-JP" altLang="en-US" baseline="-25000"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radius_surfaceSFR.gif"/>
          <p:cNvPicPr>
            <a:picLocks noChangeAspect="1"/>
          </p:cNvPicPr>
          <p:nvPr/>
        </p:nvPicPr>
        <p:blipFill>
          <a:blip r:embed="rId2" cstate="print"/>
          <a:stretch>
            <a:fillRect/>
          </a:stretch>
        </p:blipFill>
        <p:spPr>
          <a:xfrm>
            <a:off x="288032" y="764704"/>
            <a:ext cx="3995936" cy="5504890"/>
          </a:xfrm>
          <a:prstGeom prst="rect">
            <a:avLst/>
          </a:prstGeom>
        </p:spPr>
      </p:pic>
      <p:sp>
        <p:nvSpPr>
          <p:cNvPr id="4" name="正方形/長方形 3"/>
          <p:cNvSpPr/>
          <p:nvPr/>
        </p:nvSpPr>
        <p:spPr>
          <a:xfrm>
            <a:off x="395536" y="303039"/>
            <a:ext cx="8424936" cy="461665"/>
          </a:xfrm>
          <a:prstGeom prst="rect">
            <a:avLst/>
          </a:prstGeom>
        </p:spPr>
        <p:txBody>
          <a:bodyPr wrap="square">
            <a:spAutoFit/>
          </a:bodyPr>
          <a:lstStyle/>
          <a:p>
            <a:r>
              <a:rPr lang="ja-JP" altLang="en-US" dirty="0" smtClean="0">
                <a:solidFill>
                  <a:srgbClr val="0000CC"/>
                </a:solidFill>
              </a:rPr>
              <a:t>水素原子から水素分子への遷移と星形成</a:t>
            </a:r>
            <a:endParaRPr lang="en-US" altLang="ja-JP" b="1" dirty="0">
              <a:solidFill>
                <a:srgbClr val="0000CC"/>
              </a:solidFill>
            </a:endParaRPr>
          </a:p>
        </p:txBody>
      </p:sp>
      <p:sp>
        <p:nvSpPr>
          <p:cNvPr id="5" name="Text Box 5"/>
          <p:cNvSpPr txBox="1">
            <a:spLocks noChangeArrowheads="1"/>
          </p:cNvSpPr>
          <p:nvPr/>
        </p:nvSpPr>
        <p:spPr bwMode="auto">
          <a:xfrm>
            <a:off x="611560" y="6279703"/>
            <a:ext cx="3600400" cy="461665"/>
          </a:xfrm>
          <a:prstGeom prst="rect">
            <a:avLst/>
          </a:prstGeom>
          <a:noFill/>
          <a:ln w="38100" algn="ctr">
            <a:noFill/>
            <a:miter lim="800000"/>
            <a:headEnd/>
            <a:tailEnd/>
          </a:ln>
        </p:spPr>
        <p:txBody>
          <a:bodyPr wrap="square">
            <a:spAutoFit/>
          </a:bodyPr>
          <a:lstStyle/>
          <a:p>
            <a:pPr>
              <a:spcBef>
                <a:spcPct val="50000"/>
              </a:spcBef>
            </a:pPr>
            <a:r>
              <a:rPr lang="en-US" altLang="ja-JP" b="1" dirty="0" smtClean="0">
                <a:solidFill>
                  <a:srgbClr val="000000"/>
                </a:solidFill>
              </a:rPr>
              <a:t>(</a:t>
            </a:r>
            <a:r>
              <a:rPr lang="en-US" altLang="ja-JP" b="1" dirty="0" err="1" smtClean="0">
                <a:solidFill>
                  <a:srgbClr val="000000"/>
                </a:solidFill>
              </a:rPr>
              <a:t>Kennicutt</a:t>
            </a:r>
            <a:r>
              <a:rPr lang="en-US" altLang="ja-JP" b="1" dirty="0" smtClean="0">
                <a:solidFill>
                  <a:srgbClr val="000000"/>
                </a:solidFill>
              </a:rPr>
              <a:t> &amp; Evans 2012)</a:t>
            </a:r>
            <a:endParaRPr lang="en-US" altLang="ja-JP" b="1" dirty="0">
              <a:solidFill>
                <a:srgbClr val="000000"/>
              </a:solidFill>
            </a:endParaRPr>
          </a:p>
        </p:txBody>
      </p:sp>
      <p:sp>
        <p:nvSpPr>
          <p:cNvPr id="6" name="Text Box 3"/>
          <p:cNvSpPr txBox="1">
            <a:spLocks noChangeArrowheads="1"/>
          </p:cNvSpPr>
          <p:nvPr/>
        </p:nvSpPr>
        <p:spPr bwMode="auto">
          <a:xfrm>
            <a:off x="4283968" y="1004535"/>
            <a:ext cx="4608512" cy="830997"/>
          </a:xfrm>
          <a:prstGeom prst="rect">
            <a:avLst/>
          </a:prstGeom>
          <a:noFill/>
          <a:ln w="9525">
            <a:noFill/>
            <a:miter lim="800000"/>
            <a:headEnd/>
            <a:tailEnd/>
          </a:ln>
        </p:spPr>
        <p:txBody>
          <a:bodyPr wrap="square">
            <a:spAutoFit/>
          </a:bodyPr>
          <a:lstStyle/>
          <a:p>
            <a:pPr algn="l"/>
            <a:r>
              <a:rPr lang="ja-JP" altLang="en-US" b="1" dirty="0" smtClean="0">
                <a:solidFill>
                  <a:srgbClr val="FF0000"/>
                </a:solidFill>
              </a:rPr>
              <a:t>一般に</a:t>
            </a:r>
            <a:r>
              <a:rPr lang="en-US" altLang="ja-JP" b="1" dirty="0" smtClean="0">
                <a:solidFill>
                  <a:srgbClr val="FF0000"/>
                </a:solidFill>
              </a:rPr>
              <a:t>, </a:t>
            </a:r>
            <a:r>
              <a:rPr lang="ja-JP" altLang="en-US" b="1" dirty="0" smtClean="0">
                <a:solidFill>
                  <a:srgbClr val="FF0000"/>
                </a:solidFill>
              </a:rPr>
              <a:t>星形成は濃い分子雲の密度と相関していると考えられている</a:t>
            </a:r>
            <a:r>
              <a:rPr lang="en-US" altLang="ja-JP" b="1" dirty="0" smtClean="0">
                <a:solidFill>
                  <a:srgbClr val="FF0000"/>
                </a:solidFill>
              </a:rPr>
              <a:t>.</a:t>
            </a:r>
          </a:p>
        </p:txBody>
      </p:sp>
      <p:sp>
        <p:nvSpPr>
          <p:cNvPr id="7" name="Text Box 3"/>
          <p:cNvSpPr txBox="1">
            <a:spLocks noChangeArrowheads="1"/>
          </p:cNvSpPr>
          <p:nvPr/>
        </p:nvSpPr>
        <p:spPr bwMode="auto">
          <a:xfrm>
            <a:off x="4283968" y="1988840"/>
            <a:ext cx="4608512" cy="1938992"/>
          </a:xfrm>
          <a:prstGeom prst="rect">
            <a:avLst/>
          </a:prstGeom>
          <a:noFill/>
          <a:ln w="9525">
            <a:noFill/>
            <a:miter lim="800000"/>
            <a:headEnd/>
            <a:tailEnd/>
          </a:ln>
        </p:spPr>
        <p:txBody>
          <a:bodyPr wrap="square">
            <a:spAutoFit/>
          </a:bodyPr>
          <a:lstStyle/>
          <a:p>
            <a:pPr algn="l"/>
            <a:r>
              <a:rPr lang="ja-JP" altLang="en-US" dirty="0" smtClean="0"/>
              <a:t>しかし</a:t>
            </a:r>
            <a:r>
              <a:rPr lang="en-US" altLang="ja-JP" dirty="0" smtClean="0"/>
              <a:t>, </a:t>
            </a:r>
            <a:r>
              <a:rPr lang="ja-JP" altLang="en-US" dirty="0" smtClean="0"/>
              <a:t>星形成に</a:t>
            </a:r>
            <a:r>
              <a:rPr lang="en-US" altLang="ja-JP" dirty="0" smtClean="0"/>
              <a:t>H</a:t>
            </a:r>
            <a:r>
              <a:rPr lang="en-US" altLang="ja-JP" baseline="-25000" dirty="0" smtClean="0"/>
              <a:t>2</a:t>
            </a:r>
            <a:r>
              <a:rPr lang="ja-JP" altLang="en-US" dirty="0" smtClean="0"/>
              <a:t>分子の存在が必要なのではなく</a:t>
            </a:r>
            <a:r>
              <a:rPr lang="en-US" altLang="ja-JP" dirty="0" smtClean="0"/>
              <a:t>, </a:t>
            </a:r>
            <a:r>
              <a:rPr lang="ja-JP" altLang="en-US" dirty="0" smtClean="0"/>
              <a:t>星形成の生じる条件では分子ができやすいという因果関係であるという指摘がある</a:t>
            </a:r>
            <a:r>
              <a:rPr lang="en-US" altLang="ja-JP" dirty="0" smtClean="0"/>
              <a:t>(</a:t>
            </a:r>
            <a:r>
              <a:rPr lang="en-US" altLang="ja-JP" dirty="0" err="1" smtClean="0"/>
              <a:t>Krumholz</a:t>
            </a:r>
            <a:r>
              <a:rPr lang="en-US" altLang="ja-JP" dirty="0" smtClean="0"/>
              <a:t> et al. 2011)</a:t>
            </a:r>
            <a:r>
              <a:rPr lang="en-US" altLang="ja-JP" b="1" dirty="0" smtClean="0"/>
              <a:t>.</a:t>
            </a:r>
          </a:p>
        </p:txBody>
      </p:sp>
      <p:sp>
        <p:nvSpPr>
          <p:cNvPr id="8" name="下矢印 7"/>
          <p:cNvSpPr/>
          <p:nvPr/>
        </p:nvSpPr>
        <p:spPr bwMode="auto">
          <a:xfrm>
            <a:off x="6484840" y="4025578"/>
            <a:ext cx="484632" cy="483542"/>
          </a:xfrm>
          <a:prstGeom prst="downArrow">
            <a:avLst>
              <a:gd name="adj1" fmla="val 50000"/>
              <a:gd name="adj2" fmla="val 60446"/>
            </a:avLst>
          </a:prstGeom>
          <a:noFill/>
          <a:ln w="25400">
            <a:solidFill>
              <a:srgbClr val="FF0000"/>
            </a:solidFill>
            <a:miter lim="800000"/>
            <a:headEnd/>
            <a:tailEnd/>
          </a:ln>
          <a:effectLst/>
        </p:spPr>
        <p:txBody>
          <a:bodyPr wrap="square" rtlCol="0" anchor="ctr">
            <a:noAutofit/>
          </a:bodyPr>
          <a:lstStyle/>
          <a:p>
            <a:pPr algn="ctr">
              <a:spcBef>
                <a:spcPct val="0"/>
              </a:spcBef>
            </a:pPr>
            <a:endParaRPr kumimoji="1" lang="ja-JP" altLang="en-US" dirty="0" smtClean="0">
              <a:latin typeface="Times New Roman" pitchFamily="18" charset="0"/>
            </a:endParaRPr>
          </a:p>
        </p:txBody>
      </p:sp>
      <p:sp>
        <p:nvSpPr>
          <p:cNvPr id="9" name="Text Box 3"/>
          <p:cNvSpPr txBox="1">
            <a:spLocks noChangeArrowheads="1"/>
          </p:cNvSpPr>
          <p:nvPr/>
        </p:nvSpPr>
        <p:spPr bwMode="auto">
          <a:xfrm>
            <a:off x="4419476" y="4604935"/>
            <a:ext cx="4608512" cy="1938992"/>
          </a:xfrm>
          <a:prstGeom prst="rect">
            <a:avLst/>
          </a:prstGeom>
          <a:noFill/>
          <a:ln w="9525">
            <a:noFill/>
            <a:miter lim="800000"/>
            <a:headEnd/>
            <a:tailEnd/>
          </a:ln>
        </p:spPr>
        <p:txBody>
          <a:bodyPr wrap="square">
            <a:spAutoFit/>
          </a:bodyPr>
          <a:lstStyle/>
          <a:p>
            <a:pPr algn="l"/>
            <a:r>
              <a:rPr lang="ja-JP" altLang="en-US" b="1" dirty="0" smtClean="0">
                <a:solidFill>
                  <a:srgbClr val="0000CC"/>
                </a:solidFill>
              </a:rPr>
              <a:t>原子</a:t>
            </a:r>
            <a:r>
              <a:rPr lang="en-US" altLang="ja-JP" b="1" dirty="0" smtClean="0">
                <a:solidFill>
                  <a:srgbClr val="0000CC"/>
                </a:solidFill>
              </a:rPr>
              <a:t>-</a:t>
            </a:r>
            <a:r>
              <a:rPr lang="ja-JP" altLang="en-US" b="1" dirty="0" smtClean="0">
                <a:solidFill>
                  <a:srgbClr val="0000CC"/>
                </a:solidFill>
              </a:rPr>
              <a:t>分子遷移の直接検証が必要</a:t>
            </a:r>
            <a:r>
              <a:rPr lang="en-US" altLang="ja-JP" b="1" dirty="0" smtClean="0">
                <a:solidFill>
                  <a:srgbClr val="0000CC"/>
                </a:solidFill>
              </a:rPr>
              <a:t>! </a:t>
            </a:r>
            <a:r>
              <a:rPr lang="en-US" altLang="ja-JP" b="1" dirty="0" smtClean="0"/>
              <a:t>SKA1</a:t>
            </a:r>
            <a:r>
              <a:rPr lang="ja-JP" altLang="en-US" b="1" dirty="0" smtClean="0"/>
              <a:t>ならば</a:t>
            </a:r>
            <a:r>
              <a:rPr lang="en-US" altLang="ja-JP" b="1" dirty="0" smtClean="0"/>
              <a:t>, </a:t>
            </a:r>
            <a:r>
              <a:rPr lang="ja-JP" altLang="en-US" b="1" dirty="0" smtClean="0"/>
              <a:t>銀河系および近傍銀河を分解して詳細な検証が</a:t>
            </a:r>
            <a:r>
              <a:rPr lang="ja-JP" altLang="en-US" b="1" dirty="0" smtClean="0"/>
              <a:t>可能</a:t>
            </a:r>
            <a:r>
              <a:rPr lang="en-US" altLang="ja-JP" b="1" dirty="0" smtClean="0">
                <a:solidFill>
                  <a:srgbClr val="FF0000"/>
                </a:solidFill>
              </a:rPr>
              <a:t>(</a:t>
            </a:r>
            <a:r>
              <a:rPr lang="ja-JP" altLang="en-US" b="1" dirty="0" smtClean="0">
                <a:solidFill>
                  <a:srgbClr val="FF0000"/>
                </a:solidFill>
              </a:rPr>
              <a:t>星間物理とのシナジー</a:t>
            </a:r>
            <a:r>
              <a:rPr lang="en-US" altLang="ja-JP" b="1" dirty="0" smtClean="0">
                <a:solidFill>
                  <a:srgbClr val="FF0000"/>
                </a:solidFill>
              </a:rPr>
              <a:t>: </a:t>
            </a:r>
            <a:r>
              <a:rPr lang="ja-JP" altLang="en-US" b="1" dirty="0" smtClean="0">
                <a:solidFill>
                  <a:srgbClr val="FF0000"/>
                </a:solidFill>
              </a:rPr>
              <a:t>立原さんの講演</a:t>
            </a:r>
            <a:r>
              <a:rPr lang="en-US" altLang="ja-JP" b="1" dirty="0" smtClean="0">
                <a:solidFill>
                  <a:srgbClr val="FF0000"/>
                </a:solidFill>
              </a:rPr>
              <a:t>). </a:t>
            </a:r>
            <a:endParaRPr lang="en-US" altLang="ja-JP" b="1" dirty="0" smtClean="0">
              <a:solidFill>
                <a:srgbClr val="FF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descr="H2Omaser"/>
          <p:cNvPicPr>
            <a:picLocks noChangeAspect="1" noChangeArrowheads="1"/>
          </p:cNvPicPr>
          <p:nvPr/>
        </p:nvPicPr>
        <p:blipFill>
          <a:blip r:embed="rId3" cstate="print"/>
          <a:srcRect/>
          <a:stretch>
            <a:fillRect/>
          </a:stretch>
        </p:blipFill>
        <p:spPr bwMode="auto">
          <a:xfrm>
            <a:off x="749424" y="2564904"/>
            <a:ext cx="3606552" cy="3005460"/>
          </a:xfrm>
          <a:prstGeom prst="rect">
            <a:avLst/>
          </a:prstGeom>
          <a:noFill/>
          <a:ln w="9525">
            <a:noFill/>
            <a:miter lim="800000"/>
            <a:headEnd/>
            <a:tailEnd/>
          </a:ln>
        </p:spPr>
      </p:pic>
      <p:sp>
        <p:nvSpPr>
          <p:cNvPr id="6148" name="Text Box 8"/>
          <p:cNvSpPr txBox="1">
            <a:spLocks noChangeArrowheads="1"/>
          </p:cNvSpPr>
          <p:nvPr/>
        </p:nvSpPr>
        <p:spPr bwMode="auto">
          <a:xfrm>
            <a:off x="2267744" y="2606823"/>
            <a:ext cx="2034531" cy="400110"/>
          </a:xfrm>
          <a:prstGeom prst="rect">
            <a:avLst/>
          </a:prstGeom>
          <a:noFill/>
          <a:ln w="9525">
            <a:noFill/>
            <a:miter lim="800000"/>
            <a:headEnd/>
            <a:tailEnd/>
          </a:ln>
        </p:spPr>
        <p:txBody>
          <a:bodyPr wrap="none">
            <a:spAutoFit/>
          </a:bodyPr>
          <a:lstStyle/>
          <a:p>
            <a:r>
              <a:rPr lang="en-US" altLang="ja-JP" sz="2000" b="1" dirty="0"/>
              <a:t>100 m </a:t>
            </a:r>
            <a:r>
              <a:rPr lang="en-US" altLang="ja-JP" sz="2000" b="1" dirty="0" err="1"/>
              <a:t>Effelsberg</a:t>
            </a:r>
            <a:endParaRPr lang="en-US" altLang="ja-JP" sz="2000" b="1" dirty="0"/>
          </a:p>
        </p:txBody>
      </p:sp>
      <p:sp>
        <p:nvSpPr>
          <p:cNvPr id="6149" name="Text Box 12"/>
          <p:cNvSpPr txBox="1">
            <a:spLocks noChangeArrowheads="1"/>
          </p:cNvSpPr>
          <p:nvPr/>
        </p:nvSpPr>
        <p:spPr bwMode="auto">
          <a:xfrm>
            <a:off x="4860032" y="2564904"/>
            <a:ext cx="3733800" cy="830997"/>
          </a:xfrm>
          <a:prstGeom prst="rect">
            <a:avLst/>
          </a:prstGeom>
          <a:noFill/>
          <a:ln w="9525">
            <a:noFill/>
            <a:miter lim="800000"/>
            <a:headEnd/>
            <a:tailEnd/>
          </a:ln>
        </p:spPr>
        <p:txBody>
          <a:bodyPr>
            <a:spAutoFit/>
          </a:bodyPr>
          <a:lstStyle/>
          <a:p>
            <a:r>
              <a:rPr lang="en-US" altLang="ja-JP" b="1" i="1" dirty="0"/>
              <a:t>z</a:t>
            </a:r>
            <a:r>
              <a:rPr lang="en-US" altLang="ja-JP" b="1" dirty="0"/>
              <a:t> = 2.64 (lensed: factor 35)</a:t>
            </a:r>
          </a:p>
          <a:p>
            <a:r>
              <a:rPr lang="en-US" altLang="ja-JP" b="1" dirty="0"/>
              <a:t>10</a:t>
            </a:r>
            <a:r>
              <a:rPr lang="en-US" altLang="ja-JP" b="1" baseline="30000" dirty="0"/>
              <a:t>4</a:t>
            </a:r>
            <a:r>
              <a:rPr lang="en-US" altLang="ja-JP" b="1" dirty="0"/>
              <a:t> </a:t>
            </a:r>
            <a:r>
              <a:rPr lang="en-US" altLang="ja-JP" b="1" dirty="0" smtClean="0"/>
              <a:t>L</a:t>
            </a:r>
            <a:r>
              <a:rPr lang="ja-JP" altLang="en-US" b="1" baseline="-25000" dirty="0" smtClean="0"/>
              <a:t>☉</a:t>
            </a:r>
            <a:r>
              <a:rPr lang="en-US" altLang="ja-JP" b="1" dirty="0" smtClean="0"/>
              <a:t> </a:t>
            </a:r>
            <a:r>
              <a:rPr lang="en-US" altLang="ja-JP" b="1" dirty="0"/>
              <a:t>(</a:t>
            </a:r>
            <a:r>
              <a:rPr lang="en-US" altLang="ja-JP" b="1" dirty="0" smtClean="0"/>
              <a:t>lens-corrected</a:t>
            </a:r>
            <a:r>
              <a:rPr lang="en-US" altLang="ja-JP" b="1" dirty="0"/>
              <a:t>)</a:t>
            </a:r>
          </a:p>
        </p:txBody>
      </p:sp>
      <p:sp>
        <p:nvSpPr>
          <p:cNvPr id="6150" name="Text Box 18"/>
          <p:cNvSpPr txBox="1">
            <a:spLocks noChangeArrowheads="1"/>
          </p:cNvSpPr>
          <p:nvPr/>
        </p:nvSpPr>
        <p:spPr bwMode="auto">
          <a:xfrm>
            <a:off x="630385" y="1268760"/>
            <a:ext cx="8239563" cy="1200329"/>
          </a:xfrm>
          <a:prstGeom prst="rect">
            <a:avLst/>
          </a:prstGeom>
          <a:noFill/>
          <a:ln w="9525">
            <a:noFill/>
            <a:miter lim="800000"/>
            <a:headEnd/>
            <a:tailEnd/>
          </a:ln>
        </p:spPr>
        <p:txBody>
          <a:bodyPr wrap="none">
            <a:spAutoFit/>
          </a:bodyPr>
          <a:lstStyle/>
          <a:p>
            <a:r>
              <a:rPr lang="ja-JP" altLang="en-US" b="1" dirty="0" smtClean="0">
                <a:solidFill>
                  <a:srgbClr val="FF0000"/>
                </a:solidFill>
              </a:rPr>
              <a:t>これまでの</a:t>
            </a:r>
            <a:r>
              <a:rPr lang="en-US" altLang="ja-JP" b="1" i="1" dirty="0" smtClean="0">
                <a:solidFill>
                  <a:srgbClr val="FF0000"/>
                </a:solidFill>
              </a:rPr>
              <a:t>z</a:t>
            </a:r>
            <a:r>
              <a:rPr lang="en-US" altLang="ja-JP" b="1" dirty="0" smtClean="0">
                <a:solidFill>
                  <a:srgbClr val="FF0000"/>
                </a:solidFill>
              </a:rPr>
              <a:t> </a:t>
            </a:r>
            <a:r>
              <a:rPr lang="en-US" altLang="ja-JP" b="1" dirty="0">
                <a:solidFill>
                  <a:srgbClr val="FF0000"/>
                </a:solidFill>
              </a:rPr>
              <a:t>&gt; </a:t>
            </a:r>
            <a:r>
              <a:rPr lang="en-US" altLang="ja-JP" b="1" dirty="0" smtClean="0">
                <a:solidFill>
                  <a:srgbClr val="FF0000"/>
                </a:solidFill>
              </a:rPr>
              <a:t>0.5</a:t>
            </a:r>
            <a:r>
              <a:rPr lang="ja-JP" altLang="en-US" b="1" dirty="0" err="1" smtClean="0">
                <a:solidFill>
                  <a:srgbClr val="FF0000"/>
                </a:solidFill>
              </a:rPr>
              <a:t>の検</a:t>
            </a:r>
            <a:r>
              <a:rPr lang="ja-JP" altLang="en-US" b="1" dirty="0" smtClean="0">
                <a:solidFill>
                  <a:srgbClr val="FF0000"/>
                </a:solidFill>
              </a:rPr>
              <a:t>出例</a:t>
            </a:r>
            <a:endParaRPr lang="en-US" altLang="ja-JP" b="1" dirty="0">
              <a:solidFill>
                <a:srgbClr val="FF0000"/>
              </a:solidFill>
            </a:endParaRPr>
          </a:p>
          <a:p>
            <a:r>
              <a:rPr lang="en-US" altLang="ja-JP" b="1" dirty="0" err="1"/>
              <a:t>Barvainis</a:t>
            </a:r>
            <a:r>
              <a:rPr lang="en-US" altLang="ja-JP" b="1" dirty="0"/>
              <a:t> &amp; </a:t>
            </a:r>
            <a:r>
              <a:rPr lang="en-US" altLang="ja-JP" b="1" dirty="0" err="1"/>
              <a:t>Antonucci</a:t>
            </a:r>
            <a:r>
              <a:rPr lang="en-US" altLang="ja-JP" b="1" dirty="0"/>
              <a:t> (2005): SDSS J08043+3607 @ </a:t>
            </a:r>
            <a:r>
              <a:rPr lang="en-US" altLang="ja-JP" b="1" i="1" dirty="0"/>
              <a:t>z </a:t>
            </a:r>
            <a:r>
              <a:rPr lang="en-US" altLang="ja-JP" b="1" dirty="0"/>
              <a:t>= 0.66</a:t>
            </a:r>
          </a:p>
          <a:p>
            <a:r>
              <a:rPr lang="en-US" altLang="ja-JP" b="1" dirty="0" err="1"/>
              <a:t>Violette</a:t>
            </a:r>
            <a:r>
              <a:rPr lang="en-US" altLang="ja-JP" b="1" dirty="0"/>
              <a:t> </a:t>
            </a:r>
            <a:r>
              <a:rPr lang="en-US" altLang="ja-JP" b="1" dirty="0" err="1"/>
              <a:t>Impellizzeri</a:t>
            </a:r>
            <a:r>
              <a:rPr lang="en-US" altLang="ja-JP" b="1" dirty="0"/>
              <a:t> et al. (2008): MG J0414+0534 @ </a:t>
            </a:r>
            <a:r>
              <a:rPr lang="en-US" altLang="ja-JP" b="1" i="1" dirty="0"/>
              <a:t>z</a:t>
            </a:r>
            <a:r>
              <a:rPr lang="en-US" altLang="ja-JP" b="1" dirty="0"/>
              <a:t> = 2.64</a:t>
            </a:r>
          </a:p>
        </p:txBody>
      </p:sp>
      <p:sp>
        <p:nvSpPr>
          <p:cNvPr id="6151" name="Text Box 20"/>
          <p:cNvSpPr txBox="1">
            <a:spLocks noChangeArrowheads="1"/>
          </p:cNvSpPr>
          <p:nvPr/>
        </p:nvSpPr>
        <p:spPr bwMode="auto">
          <a:xfrm>
            <a:off x="3312355" y="3974975"/>
            <a:ext cx="899605" cy="400110"/>
          </a:xfrm>
          <a:prstGeom prst="rect">
            <a:avLst/>
          </a:prstGeom>
          <a:noFill/>
          <a:ln w="9525">
            <a:noFill/>
            <a:miter lim="800000"/>
            <a:headEnd/>
            <a:tailEnd/>
          </a:ln>
        </p:spPr>
        <p:txBody>
          <a:bodyPr wrap="none">
            <a:spAutoFit/>
          </a:bodyPr>
          <a:lstStyle/>
          <a:p>
            <a:r>
              <a:rPr lang="en-US" altLang="ja-JP" sz="2000" b="1" dirty="0"/>
              <a:t>EVLA</a:t>
            </a:r>
          </a:p>
        </p:txBody>
      </p:sp>
      <p:sp>
        <p:nvSpPr>
          <p:cNvPr id="6152" name="Text Box 8"/>
          <p:cNvSpPr txBox="1">
            <a:spLocks noChangeArrowheads="1"/>
          </p:cNvSpPr>
          <p:nvPr/>
        </p:nvSpPr>
        <p:spPr bwMode="auto">
          <a:xfrm>
            <a:off x="4860032" y="3659540"/>
            <a:ext cx="3521075" cy="1569660"/>
          </a:xfrm>
          <a:prstGeom prst="rect">
            <a:avLst/>
          </a:prstGeom>
          <a:noFill/>
          <a:ln w="9525">
            <a:noFill/>
            <a:miter lim="800000"/>
            <a:headEnd/>
            <a:tailEnd/>
          </a:ln>
          <a:effectLst/>
        </p:spPr>
        <p:txBody>
          <a:bodyPr>
            <a:spAutoFit/>
          </a:bodyPr>
          <a:lstStyle/>
          <a:p>
            <a:r>
              <a:rPr lang="en-US" altLang="ja-JP" b="1" i="1" dirty="0"/>
              <a:t>n</a:t>
            </a:r>
            <a:r>
              <a:rPr lang="en-US" altLang="ja-JP" b="1" dirty="0"/>
              <a:t>(H</a:t>
            </a:r>
            <a:r>
              <a:rPr lang="en-US" altLang="ja-JP" b="1" baseline="-25000" dirty="0"/>
              <a:t>2</a:t>
            </a:r>
            <a:r>
              <a:rPr lang="en-US" altLang="ja-JP" b="1" dirty="0"/>
              <a:t>) &gt; 10</a:t>
            </a:r>
            <a:r>
              <a:rPr lang="en-US" altLang="ja-JP" b="1" baseline="30000" dirty="0"/>
              <a:t>7</a:t>
            </a:r>
            <a:r>
              <a:rPr lang="en-US" altLang="ja-JP" b="1" dirty="0"/>
              <a:t> cm</a:t>
            </a:r>
            <a:r>
              <a:rPr lang="en-US" altLang="ja-JP" b="1" baseline="30000" dirty="0"/>
              <a:t>-3</a:t>
            </a:r>
            <a:endParaRPr lang="en-US" altLang="ja-JP" b="1" dirty="0"/>
          </a:p>
          <a:p>
            <a:r>
              <a:rPr lang="en-US" altLang="ja-JP" b="1" i="1" dirty="0"/>
              <a:t>T</a:t>
            </a:r>
            <a:r>
              <a:rPr lang="en-US" altLang="ja-JP" b="1" dirty="0"/>
              <a:t> &gt; 300 K</a:t>
            </a:r>
          </a:p>
          <a:p>
            <a:r>
              <a:rPr lang="en-US" altLang="ja-JP" b="1" dirty="0" smtClean="0">
                <a:solidFill>
                  <a:srgbClr val="0000CC"/>
                </a:solidFill>
              </a:rPr>
              <a:t>AGN</a:t>
            </a:r>
            <a:r>
              <a:rPr lang="ja-JP" altLang="en-US" b="1" dirty="0" smtClean="0">
                <a:solidFill>
                  <a:srgbClr val="0000CC"/>
                </a:solidFill>
              </a:rPr>
              <a:t>環境に関係</a:t>
            </a:r>
            <a:r>
              <a:rPr lang="en-US" altLang="ja-JP" b="1" dirty="0" smtClean="0">
                <a:solidFill>
                  <a:srgbClr val="0000CC"/>
                </a:solidFill>
              </a:rPr>
              <a:t>? (</a:t>
            </a:r>
            <a:r>
              <a:rPr lang="ja-JP" altLang="en-US" b="1" dirty="0" smtClean="0">
                <a:solidFill>
                  <a:srgbClr val="0000CC"/>
                </a:solidFill>
              </a:rPr>
              <a:t>降着円盤</a:t>
            </a:r>
            <a:r>
              <a:rPr lang="en-US" altLang="ja-JP" b="1" dirty="0" smtClean="0">
                <a:solidFill>
                  <a:srgbClr val="0000CC"/>
                </a:solidFill>
              </a:rPr>
              <a:t>, </a:t>
            </a:r>
            <a:r>
              <a:rPr lang="ja-JP" altLang="en-US" b="1" dirty="0" smtClean="0">
                <a:solidFill>
                  <a:srgbClr val="0000CC"/>
                </a:solidFill>
              </a:rPr>
              <a:t>あるいはジェット</a:t>
            </a:r>
            <a:r>
              <a:rPr lang="en-US" altLang="ja-JP" b="1" dirty="0" smtClean="0">
                <a:solidFill>
                  <a:srgbClr val="0000CC"/>
                </a:solidFill>
              </a:rPr>
              <a:t>)</a:t>
            </a:r>
            <a:endParaRPr lang="ja-JP" altLang="en-US" b="1" dirty="0">
              <a:solidFill>
                <a:srgbClr val="0000CC"/>
              </a:solidFill>
            </a:endParaRPr>
          </a:p>
        </p:txBody>
      </p:sp>
      <p:sp>
        <p:nvSpPr>
          <p:cNvPr id="10"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3.5</a:t>
            </a:r>
            <a:r>
              <a:rPr kumimoji="0" lang="ja-JP" altLang="en-US" sz="2800" dirty="0" smtClean="0">
                <a:solidFill>
                  <a:srgbClr val="000066"/>
                </a:solidFill>
                <a:cs typeface="Times New Roman" pitchFamily="18" charset="0"/>
              </a:rPr>
              <a:t> </a:t>
            </a:r>
            <a:r>
              <a:rPr kumimoji="0" lang="en-US" altLang="ja-JP" sz="2800" dirty="0" smtClean="0">
                <a:solidFill>
                  <a:srgbClr val="000066"/>
                </a:solidFill>
                <a:cs typeface="Times New Roman" pitchFamily="18" charset="0"/>
              </a:rPr>
              <a:t>Emission/absorption line physics</a:t>
            </a:r>
            <a:endParaRPr lang="en-US" altLang="ja-JP" sz="2800" dirty="0">
              <a:solidFill>
                <a:srgbClr val="000066"/>
              </a:solidFill>
              <a:cs typeface="Times New Roman" pitchFamily="18" charset="0"/>
            </a:endParaRPr>
          </a:p>
        </p:txBody>
      </p:sp>
      <p:sp>
        <p:nvSpPr>
          <p:cNvPr id="11" name="正方形/長方形 10"/>
          <p:cNvSpPr/>
          <p:nvPr/>
        </p:nvSpPr>
        <p:spPr>
          <a:xfrm>
            <a:off x="395536" y="764704"/>
            <a:ext cx="8352928" cy="461665"/>
          </a:xfrm>
          <a:prstGeom prst="rect">
            <a:avLst/>
          </a:prstGeom>
        </p:spPr>
        <p:txBody>
          <a:bodyPr wrap="square">
            <a:spAutoFit/>
          </a:bodyPr>
          <a:lstStyle/>
          <a:p>
            <a:pPr marL="457200" indent="-457200"/>
            <a:r>
              <a:rPr lang="pt-BR" altLang="ja-JP" dirty="0" smtClean="0">
                <a:solidFill>
                  <a:srgbClr val="0000CC"/>
                </a:solidFill>
              </a:rPr>
              <a:t>H</a:t>
            </a:r>
            <a:r>
              <a:rPr lang="pt-BR" altLang="ja-JP" baseline="-25000" dirty="0" smtClean="0">
                <a:solidFill>
                  <a:srgbClr val="0000CC"/>
                </a:solidFill>
              </a:rPr>
              <a:t>2</a:t>
            </a:r>
            <a:r>
              <a:rPr lang="pt-BR" altLang="ja-JP" dirty="0" smtClean="0">
                <a:solidFill>
                  <a:srgbClr val="0000CC"/>
                </a:solidFill>
              </a:rPr>
              <a:t>O maser (22 GHz; </a:t>
            </a:r>
            <a:r>
              <a:rPr lang="pt-BR" altLang="ja-JP" i="1" dirty="0" smtClean="0">
                <a:solidFill>
                  <a:srgbClr val="0000CC"/>
                </a:solidFill>
              </a:rPr>
              <a:t>z</a:t>
            </a:r>
            <a:r>
              <a:rPr lang="pt-BR" altLang="ja-JP" dirty="0" smtClean="0">
                <a:solidFill>
                  <a:srgbClr val="0000CC"/>
                </a:solidFill>
              </a:rPr>
              <a:t> &gt; 0.5)</a:t>
            </a:r>
          </a:p>
        </p:txBody>
      </p:sp>
      <p:sp>
        <p:nvSpPr>
          <p:cNvPr id="14" name="正方形/長方形 13"/>
          <p:cNvSpPr/>
          <p:nvPr/>
        </p:nvSpPr>
        <p:spPr>
          <a:xfrm>
            <a:off x="1043608" y="5694347"/>
            <a:ext cx="7056784" cy="830997"/>
          </a:xfrm>
          <a:prstGeom prst="rect">
            <a:avLst/>
          </a:prstGeom>
        </p:spPr>
        <p:txBody>
          <a:bodyPr wrap="square">
            <a:spAutoFit/>
          </a:bodyPr>
          <a:lstStyle/>
          <a:p>
            <a:r>
              <a:rPr lang="ja-JP" altLang="en-US" dirty="0" smtClean="0"/>
              <a:t>検出条件</a:t>
            </a:r>
            <a:r>
              <a:rPr lang="en-US" altLang="ja-JP" dirty="0" smtClean="0"/>
              <a:t>: peak 3 </a:t>
            </a:r>
            <a:r>
              <a:rPr lang="en-US" altLang="ja-JP" dirty="0" err="1" smtClean="0"/>
              <a:t>mJy</a:t>
            </a:r>
            <a:r>
              <a:rPr lang="en-US" altLang="ja-JP" dirty="0" smtClean="0"/>
              <a:t> (</a:t>
            </a:r>
            <a:r>
              <a:rPr lang="en-US" altLang="ja-JP" i="1" dirty="0" smtClean="0"/>
              <a:t>z</a:t>
            </a:r>
            <a:r>
              <a:rPr lang="en-US" altLang="ja-JP" dirty="0" smtClean="0"/>
              <a:t> = 2.64)</a:t>
            </a:r>
            <a:r>
              <a:rPr lang="ja-JP" altLang="en-US" dirty="0" smtClean="0"/>
              <a:t>で</a:t>
            </a:r>
            <a:r>
              <a:rPr lang="en-US" altLang="ja-JP" dirty="0" smtClean="0"/>
              <a:t>lensing factor 35 (</a:t>
            </a:r>
            <a:r>
              <a:rPr lang="en-US" altLang="ja-JP" dirty="0" err="1" smtClean="0"/>
              <a:t>Violette</a:t>
            </a:r>
            <a:r>
              <a:rPr lang="en-US" altLang="ja-JP" dirty="0" smtClean="0"/>
              <a:t> </a:t>
            </a:r>
            <a:r>
              <a:rPr lang="en-US" altLang="ja-JP" dirty="0" err="1" smtClean="0"/>
              <a:t>Impellizzeri</a:t>
            </a:r>
            <a:r>
              <a:rPr lang="en-US" altLang="ja-JP" dirty="0" smtClean="0"/>
              <a:t> et al. 2008) → </a:t>
            </a:r>
            <a:r>
              <a:rPr lang="en-US" altLang="ja-JP" dirty="0" smtClean="0">
                <a:solidFill>
                  <a:srgbClr val="FF0000"/>
                </a:solidFill>
              </a:rPr>
              <a:t>0.1 </a:t>
            </a:r>
            <a:r>
              <a:rPr lang="en-US" altLang="ja-JP" dirty="0" err="1" smtClean="0">
                <a:solidFill>
                  <a:srgbClr val="FF0000"/>
                </a:solidFill>
              </a:rPr>
              <a:t>mJy</a:t>
            </a:r>
            <a:r>
              <a:rPr lang="ja-JP" altLang="en-US" dirty="0" smtClean="0">
                <a:solidFill>
                  <a:srgbClr val="FF0000"/>
                </a:solidFill>
              </a:rPr>
              <a:t>が必要</a:t>
            </a:r>
            <a:r>
              <a:rPr lang="en-US" altLang="ja-JP" dirty="0" smtClean="0">
                <a:solidFill>
                  <a:srgbClr val="FF0000"/>
                </a:solidFill>
              </a:rPr>
              <a:t>.</a:t>
            </a:r>
            <a:r>
              <a:rPr lang="ja-JP" altLang="en-US" dirty="0" smtClean="0">
                <a:solidFill>
                  <a:srgbClr val="FF0000"/>
                </a:solidFill>
              </a:rPr>
              <a:t>　</a:t>
            </a:r>
            <a:endParaRPr lang="en-US" altLang="ja-JP" dirty="0">
              <a:solidFill>
                <a:srgbClr val="FF000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2" descr="img19"/>
          <p:cNvPicPr>
            <a:picLocks noChangeAspect="1" noChangeArrowheads="1"/>
          </p:cNvPicPr>
          <p:nvPr/>
        </p:nvPicPr>
        <p:blipFill>
          <a:blip r:embed="rId3" cstate="print"/>
          <a:srcRect/>
          <a:stretch>
            <a:fillRect/>
          </a:stretch>
        </p:blipFill>
        <p:spPr bwMode="auto">
          <a:xfrm>
            <a:off x="6165850" y="908720"/>
            <a:ext cx="2741613" cy="5334000"/>
          </a:xfrm>
          <a:prstGeom prst="rect">
            <a:avLst/>
          </a:prstGeom>
          <a:noFill/>
          <a:ln w="9525">
            <a:noFill/>
            <a:miter lim="800000"/>
            <a:headEnd/>
            <a:tailEnd/>
          </a:ln>
        </p:spPr>
      </p:pic>
      <p:sp>
        <p:nvSpPr>
          <p:cNvPr id="7172" name="Text Box 3"/>
          <p:cNvSpPr txBox="1">
            <a:spLocks noChangeArrowheads="1"/>
          </p:cNvSpPr>
          <p:nvPr/>
        </p:nvSpPr>
        <p:spPr bwMode="auto">
          <a:xfrm>
            <a:off x="457200" y="980728"/>
            <a:ext cx="5554960" cy="1938992"/>
          </a:xfrm>
          <a:prstGeom prst="rect">
            <a:avLst/>
          </a:prstGeom>
          <a:noFill/>
          <a:ln w="9525">
            <a:noFill/>
            <a:miter lim="800000"/>
            <a:headEnd/>
            <a:tailEnd/>
          </a:ln>
        </p:spPr>
        <p:txBody>
          <a:bodyPr wrap="square">
            <a:spAutoFit/>
          </a:bodyPr>
          <a:lstStyle/>
          <a:p>
            <a:r>
              <a:rPr lang="ja-JP" altLang="en-US" dirty="0" smtClean="0"/>
              <a:t>輝線は極めて弱い</a:t>
            </a:r>
            <a:endParaRPr lang="en-US" altLang="ja-JP" b="1" dirty="0" smtClean="0"/>
          </a:p>
          <a:p>
            <a:r>
              <a:rPr lang="ja-JP" altLang="en-US" b="1" dirty="0" smtClean="0"/>
              <a:t>         ⇒</a:t>
            </a:r>
            <a:r>
              <a:rPr lang="en-US" altLang="ja-JP" b="1" dirty="0" smtClean="0"/>
              <a:t> </a:t>
            </a:r>
            <a:r>
              <a:rPr lang="ja-JP" altLang="en-US" b="1" dirty="0" smtClean="0">
                <a:solidFill>
                  <a:srgbClr val="FF0000"/>
                </a:solidFill>
              </a:rPr>
              <a:t>吸収線</a:t>
            </a:r>
            <a:r>
              <a:rPr lang="ja-JP" altLang="en-US" b="1" dirty="0" smtClean="0"/>
              <a:t>観測が有望</a:t>
            </a:r>
            <a:r>
              <a:rPr lang="en-US" altLang="ja-JP" b="1" dirty="0" smtClean="0"/>
              <a:t>.</a:t>
            </a:r>
          </a:p>
          <a:p>
            <a:endParaRPr lang="en-US" altLang="ja-JP" dirty="0"/>
          </a:p>
          <a:p>
            <a:r>
              <a:rPr lang="ja-JP" altLang="en-US" b="1" dirty="0" smtClean="0"/>
              <a:t>検出例</a:t>
            </a:r>
            <a:r>
              <a:rPr lang="en-US" altLang="ja-JP" b="1" dirty="0" smtClean="0"/>
              <a:t>: </a:t>
            </a:r>
            <a:r>
              <a:rPr lang="en-US" altLang="ja-JP" b="1" i="1" dirty="0" smtClean="0"/>
              <a:t>z</a:t>
            </a:r>
            <a:r>
              <a:rPr lang="en-US" altLang="ja-JP" b="1" dirty="0" smtClean="0"/>
              <a:t> </a:t>
            </a:r>
            <a:r>
              <a:rPr lang="en-US" altLang="ja-JP" b="1" dirty="0"/>
              <a:t>= </a:t>
            </a:r>
            <a:r>
              <a:rPr lang="en-US" altLang="ja-JP" b="1" dirty="0" smtClean="0"/>
              <a:t>0.9</a:t>
            </a:r>
            <a:r>
              <a:rPr lang="ja-JP" altLang="en-US" b="1" dirty="0" smtClean="0"/>
              <a:t>の</a:t>
            </a:r>
            <a:r>
              <a:rPr lang="en-US" altLang="ja-JP" b="1" dirty="0" err="1" smtClean="0"/>
              <a:t>lensed</a:t>
            </a:r>
            <a:r>
              <a:rPr lang="en-US" altLang="ja-JP" b="1" dirty="0" smtClean="0"/>
              <a:t> quasar </a:t>
            </a:r>
            <a:r>
              <a:rPr lang="en-US" altLang="ja-JP" b="1" dirty="0"/>
              <a:t>(Henkel et al. 2008)</a:t>
            </a:r>
          </a:p>
        </p:txBody>
      </p:sp>
      <p:sp>
        <p:nvSpPr>
          <p:cNvPr id="7173" name="Text Box 21"/>
          <p:cNvSpPr txBox="1">
            <a:spLocks noChangeArrowheads="1"/>
          </p:cNvSpPr>
          <p:nvPr/>
        </p:nvSpPr>
        <p:spPr bwMode="auto">
          <a:xfrm>
            <a:off x="395536" y="3074184"/>
            <a:ext cx="5832648" cy="1938992"/>
          </a:xfrm>
          <a:prstGeom prst="rect">
            <a:avLst/>
          </a:prstGeom>
          <a:noFill/>
          <a:ln w="22225">
            <a:noFill/>
            <a:miter lim="800000"/>
            <a:headEnd/>
            <a:tailEnd/>
          </a:ln>
        </p:spPr>
        <p:txBody>
          <a:bodyPr wrap="square">
            <a:spAutoFit/>
          </a:bodyPr>
          <a:lstStyle/>
          <a:p>
            <a:r>
              <a:rPr lang="ja-JP" altLang="en-US" b="1" dirty="0" smtClean="0">
                <a:solidFill>
                  <a:srgbClr val="0000CC"/>
                </a:solidFill>
              </a:rPr>
              <a:t>さまざまな回転遷移への存在確率</a:t>
            </a:r>
            <a:endParaRPr lang="en-US" altLang="ja-JP" b="1" dirty="0" smtClean="0">
              <a:solidFill>
                <a:srgbClr val="0000CC"/>
              </a:solidFill>
            </a:endParaRPr>
          </a:p>
          <a:p>
            <a:r>
              <a:rPr lang="en-US" altLang="ja-JP" b="1" dirty="0" smtClean="0">
                <a:solidFill>
                  <a:srgbClr val="0000CC"/>
                </a:solidFill>
              </a:rPr>
              <a:t>		</a:t>
            </a:r>
            <a:r>
              <a:rPr lang="ja-JP" altLang="en-US" b="1" dirty="0" smtClean="0">
                <a:solidFill>
                  <a:srgbClr val="0000CC"/>
                </a:solidFill>
              </a:rPr>
              <a:t>⇒</a:t>
            </a:r>
            <a:r>
              <a:rPr lang="en-US" altLang="ja-JP" b="1" dirty="0" smtClean="0">
                <a:solidFill>
                  <a:srgbClr val="0000CC"/>
                </a:solidFill>
              </a:rPr>
              <a:t> </a:t>
            </a:r>
            <a:r>
              <a:rPr lang="ja-JP" altLang="en-US" b="1" dirty="0" smtClean="0">
                <a:solidFill>
                  <a:srgbClr val="0000CC"/>
                </a:solidFill>
              </a:rPr>
              <a:t>励起温度が求まる</a:t>
            </a:r>
            <a:r>
              <a:rPr lang="en-US" altLang="ja-JP" b="1" dirty="0" smtClean="0">
                <a:solidFill>
                  <a:srgbClr val="0000CC"/>
                </a:solidFill>
              </a:rPr>
              <a:t>.</a:t>
            </a:r>
          </a:p>
          <a:p>
            <a:endParaRPr lang="en-US" altLang="ja-JP" b="1" dirty="0" smtClean="0"/>
          </a:p>
          <a:p>
            <a:r>
              <a:rPr lang="en-US" altLang="ja-JP" b="1" dirty="0" smtClean="0"/>
              <a:t>High-</a:t>
            </a:r>
            <a:r>
              <a:rPr lang="en-US" altLang="ja-JP" b="1" i="1" dirty="0" smtClean="0"/>
              <a:t>z</a:t>
            </a:r>
            <a:r>
              <a:rPr lang="ja-JP" altLang="en-US" b="1" dirty="0" smtClean="0"/>
              <a:t>銀河の</a:t>
            </a:r>
            <a:r>
              <a:rPr lang="en-US" altLang="ja-JP" b="1" dirty="0" smtClean="0"/>
              <a:t>ISM</a:t>
            </a:r>
            <a:r>
              <a:rPr lang="ja-JP" altLang="en-US" b="1" dirty="0" smtClean="0"/>
              <a:t>の性質を探るプローブとなりうる</a:t>
            </a:r>
            <a:r>
              <a:rPr lang="en-US" altLang="ja-JP" b="1" dirty="0" smtClean="0"/>
              <a:t>. </a:t>
            </a:r>
            <a:endParaRPr lang="en-US" altLang="ja-JP" b="1" dirty="0"/>
          </a:p>
        </p:txBody>
      </p:sp>
      <p:sp>
        <p:nvSpPr>
          <p:cNvPr id="7" name="正方形/長方形 6"/>
          <p:cNvSpPr/>
          <p:nvPr/>
        </p:nvSpPr>
        <p:spPr>
          <a:xfrm>
            <a:off x="395536" y="319777"/>
            <a:ext cx="7848872" cy="461665"/>
          </a:xfrm>
          <a:prstGeom prst="rect">
            <a:avLst/>
          </a:prstGeom>
        </p:spPr>
        <p:txBody>
          <a:bodyPr wrap="square">
            <a:spAutoFit/>
          </a:bodyPr>
          <a:lstStyle/>
          <a:p>
            <a:r>
              <a:rPr lang="en-US" altLang="ja-JP" dirty="0" smtClean="0">
                <a:solidFill>
                  <a:srgbClr val="0000CC"/>
                </a:solidFill>
              </a:rPr>
              <a:t>NH</a:t>
            </a:r>
            <a:r>
              <a:rPr lang="en-US" altLang="ja-JP" baseline="-25000" dirty="0" smtClean="0">
                <a:solidFill>
                  <a:srgbClr val="0000CC"/>
                </a:solidFill>
              </a:rPr>
              <a:t>3</a:t>
            </a:r>
            <a:r>
              <a:rPr lang="en-US" altLang="ja-JP" dirty="0" smtClean="0">
                <a:solidFill>
                  <a:srgbClr val="0000CC"/>
                </a:solidFill>
              </a:rPr>
              <a:t> lines (23.7 GHz; </a:t>
            </a:r>
            <a:r>
              <a:rPr lang="en-US" altLang="ja-JP" i="1" dirty="0" smtClean="0">
                <a:solidFill>
                  <a:srgbClr val="0000CC"/>
                </a:solidFill>
              </a:rPr>
              <a:t>z</a:t>
            </a:r>
            <a:r>
              <a:rPr lang="en-US" altLang="ja-JP" dirty="0" smtClean="0">
                <a:solidFill>
                  <a:srgbClr val="0000CC"/>
                </a:solidFill>
              </a:rPr>
              <a:t> &gt; 0.5)</a:t>
            </a:r>
          </a:p>
        </p:txBody>
      </p:sp>
      <p:sp>
        <p:nvSpPr>
          <p:cNvPr id="8" name="正方形/長方形 7"/>
          <p:cNvSpPr/>
          <p:nvPr/>
        </p:nvSpPr>
        <p:spPr>
          <a:xfrm>
            <a:off x="406422" y="5171708"/>
            <a:ext cx="5965778" cy="1200329"/>
          </a:xfrm>
          <a:prstGeom prst="rect">
            <a:avLst/>
          </a:prstGeom>
        </p:spPr>
        <p:txBody>
          <a:bodyPr wrap="square">
            <a:spAutoFit/>
          </a:bodyPr>
          <a:lstStyle/>
          <a:p>
            <a:r>
              <a:rPr lang="ja-JP" altLang="en-US" dirty="0" smtClean="0"/>
              <a:t>吸収線の検出は背景光源の</a:t>
            </a:r>
            <a:r>
              <a:rPr lang="en-US" altLang="ja-JP" dirty="0" smtClean="0"/>
              <a:t>continuum level</a:t>
            </a:r>
            <a:r>
              <a:rPr lang="ja-JP" altLang="en-US" dirty="0" smtClean="0"/>
              <a:t>と</a:t>
            </a:r>
            <a:r>
              <a:rPr lang="en-US" altLang="ja-JP" dirty="0" smtClean="0"/>
              <a:t>S/N</a:t>
            </a:r>
            <a:r>
              <a:rPr lang="ja-JP" altLang="en-US" dirty="0" smtClean="0"/>
              <a:t>で決まる</a:t>
            </a:r>
            <a:r>
              <a:rPr lang="en-US" altLang="ja-JP" dirty="0" smtClean="0"/>
              <a:t>. Continuum ~ 1 </a:t>
            </a:r>
            <a:r>
              <a:rPr lang="en-US" altLang="ja-JP" dirty="0" err="1" smtClean="0"/>
              <a:t>Jy</a:t>
            </a:r>
            <a:r>
              <a:rPr lang="en-US" altLang="ja-JP" dirty="0" smtClean="0"/>
              <a:t> (quasar),  S/N = 100 → </a:t>
            </a:r>
            <a:r>
              <a:rPr lang="en-US" altLang="ja-JP" dirty="0" smtClean="0">
                <a:solidFill>
                  <a:srgbClr val="FF0000"/>
                </a:solidFill>
              </a:rPr>
              <a:t>10 </a:t>
            </a:r>
            <a:r>
              <a:rPr lang="en-US" altLang="ja-JP" dirty="0" err="1" smtClean="0">
                <a:solidFill>
                  <a:srgbClr val="FF0000"/>
                </a:solidFill>
              </a:rPr>
              <a:t>mJy</a:t>
            </a:r>
            <a:r>
              <a:rPr lang="ja-JP" altLang="en-US" dirty="0" smtClean="0">
                <a:solidFill>
                  <a:srgbClr val="FF0000"/>
                </a:solidFill>
              </a:rPr>
              <a:t>が必要</a:t>
            </a:r>
            <a:r>
              <a:rPr lang="en-US" altLang="ja-JP" dirty="0" smtClean="0">
                <a:solidFill>
                  <a:srgbClr val="FF0000"/>
                </a:solidFill>
              </a:rPr>
              <a:t>. </a:t>
            </a:r>
            <a:endParaRPr lang="en-US" altLang="ja-JP" dirty="0">
              <a:solidFill>
                <a:srgbClr val="FF00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2037865" y="634543"/>
            <a:ext cx="5060685" cy="4340165"/>
            <a:chOff x="703" y="754"/>
            <a:chExt cx="3538" cy="2723"/>
          </a:xfrm>
        </p:grpSpPr>
        <p:pic>
          <p:nvPicPr>
            <p:cNvPr id="10253" name="Picture 7" descr="radioM82"/>
            <p:cNvPicPr>
              <a:picLocks noChangeAspect="1" noChangeArrowheads="1"/>
            </p:cNvPicPr>
            <p:nvPr/>
          </p:nvPicPr>
          <p:blipFill>
            <a:blip r:embed="rId3" cstate="print"/>
            <a:srcRect/>
            <a:stretch>
              <a:fillRect/>
            </a:stretch>
          </p:blipFill>
          <p:spPr bwMode="auto">
            <a:xfrm>
              <a:off x="703" y="754"/>
              <a:ext cx="3538" cy="2723"/>
            </a:xfrm>
            <a:prstGeom prst="rect">
              <a:avLst/>
            </a:prstGeom>
            <a:noFill/>
            <a:ln w="9525">
              <a:noFill/>
              <a:miter lim="800000"/>
              <a:headEnd/>
              <a:tailEnd/>
            </a:ln>
          </p:spPr>
        </p:pic>
        <p:sp>
          <p:nvSpPr>
            <p:cNvPr id="10259" name="Line 17"/>
            <p:cNvSpPr>
              <a:spLocks noChangeShapeType="1"/>
            </p:cNvSpPr>
            <p:nvPr/>
          </p:nvSpPr>
          <p:spPr bwMode="auto">
            <a:xfrm flipH="1">
              <a:off x="1565" y="1797"/>
              <a:ext cx="1814" cy="0"/>
            </a:xfrm>
            <a:prstGeom prst="line">
              <a:avLst/>
            </a:prstGeom>
            <a:noFill/>
            <a:ln w="19050">
              <a:solidFill>
                <a:schemeClr val="tx1"/>
              </a:solidFill>
              <a:round/>
              <a:headEnd/>
              <a:tailEnd type="triangle" w="med" len="med"/>
            </a:ln>
          </p:spPr>
          <p:txBody>
            <a:bodyPr/>
            <a:lstStyle/>
            <a:p>
              <a:endParaRPr lang="ja-JP" altLang="en-US" b="1"/>
            </a:p>
          </p:txBody>
        </p:sp>
        <p:sp>
          <p:nvSpPr>
            <p:cNvPr id="10260" name="Line 18"/>
            <p:cNvSpPr>
              <a:spLocks noChangeShapeType="1"/>
            </p:cNvSpPr>
            <p:nvPr/>
          </p:nvSpPr>
          <p:spPr bwMode="auto">
            <a:xfrm>
              <a:off x="3379" y="1434"/>
              <a:ext cx="0" cy="635"/>
            </a:xfrm>
            <a:prstGeom prst="line">
              <a:avLst/>
            </a:prstGeom>
            <a:noFill/>
            <a:ln w="19050">
              <a:solidFill>
                <a:schemeClr val="tx1"/>
              </a:solidFill>
              <a:round/>
              <a:headEnd/>
              <a:tailEnd/>
            </a:ln>
          </p:spPr>
          <p:txBody>
            <a:bodyPr/>
            <a:lstStyle/>
            <a:p>
              <a:endParaRPr lang="ja-JP" altLang="en-US" b="1"/>
            </a:p>
          </p:txBody>
        </p:sp>
        <p:sp>
          <p:nvSpPr>
            <p:cNvPr id="10261" name="Text Box 19"/>
            <p:cNvSpPr txBox="1">
              <a:spLocks noChangeArrowheads="1"/>
            </p:cNvSpPr>
            <p:nvPr/>
          </p:nvSpPr>
          <p:spPr bwMode="auto">
            <a:xfrm>
              <a:off x="2064" y="1493"/>
              <a:ext cx="829" cy="375"/>
            </a:xfrm>
            <a:prstGeom prst="rect">
              <a:avLst/>
            </a:prstGeom>
            <a:noFill/>
            <a:ln w="9525">
              <a:noFill/>
              <a:miter lim="800000"/>
              <a:headEnd/>
              <a:tailEnd/>
            </a:ln>
          </p:spPr>
          <p:txBody>
            <a:bodyPr wrap="none">
              <a:spAutoFit/>
            </a:bodyPr>
            <a:lstStyle/>
            <a:p>
              <a:r>
                <a:rPr lang="en-US" altLang="ja-JP" b="1" dirty="0"/>
                <a:t>Radio</a:t>
              </a:r>
            </a:p>
          </p:txBody>
        </p:sp>
      </p:grpSp>
      <p:sp>
        <p:nvSpPr>
          <p:cNvPr id="10244" name="Text Box 9"/>
          <p:cNvSpPr txBox="1">
            <a:spLocks noChangeArrowheads="1"/>
          </p:cNvSpPr>
          <p:nvPr/>
        </p:nvSpPr>
        <p:spPr bwMode="auto">
          <a:xfrm>
            <a:off x="6948264" y="4653136"/>
            <a:ext cx="2127505" cy="461665"/>
          </a:xfrm>
          <a:prstGeom prst="rect">
            <a:avLst/>
          </a:prstGeom>
          <a:noFill/>
          <a:ln w="9525">
            <a:noFill/>
            <a:miter lim="800000"/>
            <a:headEnd/>
            <a:tailEnd/>
          </a:ln>
        </p:spPr>
        <p:txBody>
          <a:bodyPr wrap="none">
            <a:spAutoFit/>
          </a:bodyPr>
          <a:lstStyle/>
          <a:p>
            <a:r>
              <a:rPr lang="en-US" altLang="ja-JP" b="1" dirty="0" smtClean="0"/>
              <a:t>(Condon 1992)</a:t>
            </a:r>
            <a:endParaRPr lang="en-US" altLang="ja-JP" b="1" dirty="0"/>
          </a:p>
        </p:txBody>
      </p:sp>
      <p:sp>
        <p:nvSpPr>
          <p:cNvPr id="10245" name="Text Box 8"/>
          <p:cNvSpPr txBox="1">
            <a:spLocks noChangeArrowheads="1"/>
          </p:cNvSpPr>
          <p:nvPr/>
        </p:nvSpPr>
        <p:spPr bwMode="auto">
          <a:xfrm>
            <a:off x="448816" y="5085184"/>
            <a:ext cx="8443664" cy="461665"/>
          </a:xfrm>
          <a:prstGeom prst="rect">
            <a:avLst/>
          </a:prstGeom>
          <a:noFill/>
          <a:ln w="9525">
            <a:noFill/>
            <a:miter lim="800000"/>
            <a:headEnd/>
            <a:tailEnd/>
          </a:ln>
        </p:spPr>
        <p:txBody>
          <a:bodyPr wrap="square">
            <a:spAutoFit/>
          </a:bodyPr>
          <a:lstStyle/>
          <a:p>
            <a:r>
              <a:rPr lang="ja-JP" altLang="en-US" b="1" dirty="0" smtClean="0">
                <a:solidFill>
                  <a:srgbClr val="0000CC"/>
                </a:solidFill>
              </a:rPr>
              <a:t>超新星起源の宇宙線によるシンクロトロン放射 ⇒ 星形成活動</a:t>
            </a:r>
            <a:r>
              <a:rPr lang="en-US" altLang="ja-JP" b="1" dirty="0" smtClean="0">
                <a:solidFill>
                  <a:srgbClr val="0000CC"/>
                </a:solidFill>
              </a:rPr>
              <a:t>. </a:t>
            </a:r>
            <a:endParaRPr lang="en-US" altLang="ja-JP" b="1" dirty="0">
              <a:solidFill>
                <a:srgbClr val="0000CC"/>
              </a:solidFill>
            </a:endParaRPr>
          </a:p>
        </p:txBody>
      </p:sp>
      <p:sp>
        <p:nvSpPr>
          <p:cNvPr id="10252" name="Text Box 27"/>
          <p:cNvSpPr txBox="1">
            <a:spLocks noChangeArrowheads="1"/>
          </p:cNvSpPr>
          <p:nvPr/>
        </p:nvSpPr>
        <p:spPr bwMode="auto">
          <a:xfrm>
            <a:off x="444624" y="5807075"/>
            <a:ext cx="8159824" cy="830997"/>
          </a:xfrm>
          <a:prstGeom prst="rect">
            <a:avLst/>
          </a:prstGeom>
          <a:noFill/>
          <a:ln w="25400">
            <a:solidFill>
              <a:srgbClr val="FF0000"/>
            </a:solidFill>
            <a:miter lim="800000"/>
            <a:headEnd/>
            <a:tailEnd/>
          </a:ln>
        </p:spPr>
        <p:txBody>
          <a:bodyPr wrap="square">
            <a:spAutoFit/>
          </a:bodyPr>
          <a:lstStyle/>
          <a:p>
            <a:r>
              <a:rPr lang="ja-JP" altLang="en-US" b="1" dirty="0" smtClean="0">
                <a:latin typeface="Symbol" pitchFamily="28" charset="2"/>
                <a:sym typeface="Symbol" pitchFamily="28" charset="2"/>
              </a:rPr>
              <a:t>この観測のためには</a:t>
            </a:r>
            <a:r>
              <a:rPr lang="en-US" altLang="ja-JP" b="1" dirty="0" smtClean="0">
                <a:latin typeface="Symbol" pitchFamily="28" charset="2"/>
                <a:sym typeface="Symbol" pitchFamily="28" charset="2"/>
              </a:rPr>
              <a:t>, </a:t>
            </a:r>
            <a:r>
              <a:rPr lang="ja-JP" altLang="en-US" b="1" dirty="0" smtClean="0">
                <a:latin typeface="Symbol" pitchFamily="28" charset="2"/>
                <a:sym typeface="Symbol" pitchFamily="28" charset="2"/>
              </a:rPr>
              <a:t>濃い</a:t>
            </a:r>
            <a:r>
              <a:rPr lang="en-US" altLang="ja-JP" dirty="0" smtClean="0"/>
              <a:t> (&gt; 10</a:t>
            </a:r>
            <a:r>
              <a:rPr lang="en-US" altLang="ja-JP" baseline="30000" dirty="0" smtClean="0"/>
              <a:t>3</a:t>
            </a:r>
            <a:r>
              <a:rPr lang="en-US" altLang="ja-JP" dirty="0" smtClean="0"/>
              <a:t> cm</a:t>
            </a:r>
            <a:r>
              <a:rPr lang="en-US" altLang="ja-JP" baseline="30000" dirty="0" smtClean="0"/>
              <a:t>-3</a:t>
            </a:r>
            <a:r>
              <a:rPr lang="en-US" altLang="ja-JP" dirty="0" smtClean="0"/>
              <a:t>) ISM</a:t>
            </a:r>
            <a:r>
              <a:rPr lang="ja-JP" altLang="en-US" dirty="0" smtClean="0"/>
              <a:t>領域での</a:t>
            </a:r>
            <a:r>
              <a:rPr lang="en-US" altLang="ja-JP" dirty="0" smtClean="0"/>
              <a:t>free-free</a:t>
            </a:r>
            <a:r>
              <a:rPr lang="ja-JP" altLang="en-US" dirty="0" smtClean="0"/>
              <a:t>吸収を避ける必要があるので</a:t>
            </a:r>
            <a:r>
              <a:rPr lang="en-US" altLang="ja-JP" dirty="0" smtClean="0"/>
              <a:t> </a:t>
            </a:r>
            <a:r>
              <a:rPr lang="en-US" altLang="ja-JP" b="1" dirty="0" smtClean="0">
                <a:latin typeface="Symbol" pitchFamily="28" charset="2"/>
                <a:sym typeface="Symbol" pitchFamily="28" charset="2"/>
              </a:rPr>
              <a:t></a:t>
            </a:r>
            <a:r>
              <a:rPr lang="en-US" altLang="ja-JP" b="1" dirty="0" smtClean="0"/>
              <a:t> </a:t>
            </a:r>
            <a:r>
              <a:rPr lang="en-US" altLang="ja-JP" b="1" dirty="0"/>
              <a:t>&gt; 15/(1+</a:t>
            </a:r>
            <a:r>
              <a:rPr lang="en-US" altLang="ja-JP" b="1" i="1" dirty="0"/>
              <a:t>z</a:t>
            </a:r>
            <a:r>
              <a:rPr lang="en-US" altLang="ja-JP" b="1" dirty="0"/>
              <a:t>) </a:t>
            </a:r>
            <a:r>
              <a:rPr lang="en-US" altLang="ja-JP" b="1" dirty="0" smtClean="0"/>
              <a:t>GHz</a:t>
            </a:r>
            <a:r>
              <a:rPr lang="ja-JP" altLang="en-US" b="1" dirty="0" smtClean="0"/>
              <a:t>が望ましい</a:t>
            </a:r>
            <a:r>
              <a:rPr lang="en-US" altLang="ja-JP" b="1" dirty="0" smtClean="0"/>
              <a:t>. </a:t>
            </a:r>
            <a:endParaRPr lang="en-US" altLang="ja-JP" b="1" dirty="0"/>
          </a:p>
        </p:txBody>
      </p:sp>
      <p:sp>
        <p:nvSpPr>
          <p:cNvPr id="23" name="テキスト ボックス 22"/>
          <p:cNvSpPr txBox="1"/>
          <p:nvPr/>
        </p:nvSpPr>
        <p:spPr>
          <a:xfrm>
            <a:off x="323528" y="2238405"/>
            <a:ext cx="2088232" cy="461665"/>
          </a:xfrm>
          <a:prstGeom prst="rect">
            <a:avLst/>
          </a:prstGeom>
          <a:solidFill>
            <a:schemeClr val="bg1"/>
          </a:solidFill>
        </p:spPr>
        <p:txBody>
          <a:bodyPr wrap="square" rtlCol="0">
            <a:spAutoFit/>
          </a:bodyPr>
          <a:lstStyle/>
          <a:p>
            <a:pPr algn="ctr"/>
            <a:r>
              <a:rPr kumimoji="1" lang="ja-JP" altLang="en-US" b="1" dirty="0" smtClean="0">
                <a:solidFill>
                  <a:srgbClr val="0000CC"/>
                </a:solidFill>
              </a:rPr>
              <a:t>シンクロトロン</a:t>
            </a:r>
            <a:endParaRPr kumimoji="1" lang="ja-JP" altLang="en-US" b="1" dirty="0">
              <a:solidFill>
                <a:srgbClr val="0000CC"/>
              </a:solidFill>
            </a:endParaRPr>
          </a:p>
        </p:txBody>
      </p:sp>
      <p:cxnSp>
        <p:nvCxnSpPr>
          <p:cNvPr id="25" name="直線矢印コネクタ 24"/>
          <p:cNvCxnSpPr>
            <a:stCxn id="23" idx="3"/>
          </p:cNvCxnSpPr>
          <p:nvPr/>
        </p:nvCxnSpPr>
        <p:spPr>
          <a:xfrm>
            <a:off x="2411760" y="2469238"/>
            <a:ext cx="2448272" cy="1137319"/>
          </a:xfrm>
          <a:prstGeom prst="straightConnector1">
            <a:avLst/>
          </a:prstGeom>
          <a:ln w="25400" cmpd="sng">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5877879" y="3174509"/>
            <a:ext cx="1070386" cy="461665"/>
          </a:xfrm>
          <a:prstGeom prst="rect">
            <a:avLst/>
          </a:prstGeom>
          <a:noFill/>
        </p:spPr>
        <p:txBody>
          <a:bodyPr wrap="square" rtlCol="0">
            <a:spAutoFit/>
          </a:bodyPr>
          <a:lstStyle/>
          <a:p>
            <a:pPr algn="ctr"/>
            <a:r>
              <a:rPr kumimoji="1" lang="ja-JP" altLang="en-US" b="1" dirty="0" smtClean="0">
                <a:solidFill>
                  <a:srgbClr val="FF0000"/>
                </a:solidFill>
              </a:rPr>
              <a:t>ダスト</a:t>
            </a:r>
            <a:endParaRPr kumimoji="1" lang="ja-JP" altLang="en-US" b="1" dirty="0">
              <a:solidFill>
                <a:srgbClr val="FF0000"/>
              </a:solidFill>
            </a:endParaRPr>
          </a:p>
        </p:txBody>
      </p:sp>
      <p:sp>
        <p:nvSpPr>
          <p:cNvPr id="28" name="テキスト ボックス 27"/>
          <p:cNvSpPr txBox="1"/>
          <p:nvPr/>
        </p:nvSpPr>
        <p:spPr>
          <a:xfrm>
            <a:off x="899592" y="3750573"/>
            <a:ext cx="1383777" cy="461665"/>
          </a:xfrm>
          <a:prstGeom prst="rect">
            <a:avLst/>
          </a:prstGeom>
          <a:solidFill>
            <a:schemeClr val="bg1"/>
          </a:solidFill>
        </p:spPr>
        <p:txBody>
          <a:bodyPr wrap="none" rtlCol="0">
            <a:spAutoFit/>
          </a:bodyPr>
          <a:lstStyle/>
          <a:p>
            <a:r>
              <a:rPr kumimoji="1" lang="en-US" altLang="ja-JP" b="1" dirty="0" smtClean="0">
                <a:solidFill>
                  <a:srgbClr val="008000"/>
                </a:solidFill>
              </a:rPr>
              <a:t>Free-free</a:t>
            </a:r>
            <a:endParaRPr kumimoji="1" lang="ja-JP" altLang="en-US" b="1" dirty="0">
              <a:solidFill>
                <a:srgbClr val="008000"/>
              </a:solidFill>
            </a:endParaRPr>
          </a:p>
        </p:txBody>
      </p:sp>
      <p:cxnSp>
        <p:nvCxnSpPr>
          <p:cNvPr id="30" name="直線矢印コネクタ 29"/>
          <p:cNvCxnSpPr>
            <a:stCxn id="28" idx="3"/>
          </p:cNvCxnSpPr>
          <p:nvPr/>
        </p:nvCxnSpPr>
        <p:spPr>
          <a:xfrm flipV="1">
            <a:off x="2283369" y="3894589"/>
            <a:ext cx="1928591" cy="86817"/>
          </a:xfrm>
          <a:prstGeom prst="straightConnector1">
            <a:avLst/>
          </a:prstGeom>
          <a:ln w="254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2915816" y="1196752"/>
            <a:ext cx="782587" cy="461665"/>
          </a:xfrm>
          <a:prstGeom prst="rect">
            <a:avLst/>
          </a:prstGeom>
          <a:noFill/>
        </p:spPr>
        <p:txBody>
          <a:bodyPr wrap="none" rtlCol="0">
            <a:spAutoFit/>
          </a:bodyPr>
          <a:lstStyle/>
          <a:p>
            <a:r>
              <a:rPr kumimoji="1" lang="en-US" altLang="ja-JP" b="1" dirty="0" smtClean="0"/>
              <a:t>M82</a:t>
            </a:r>
            <a:endParaRPr kumimoji="1" lang="ja-JP" altLang="en-US" b="1" dirty="0"/>
          </a:p>
        </p:txBody>
      </p:sp>
      <p:sp>
        <p:nvSpPr>
          <p:cNvPr id="19"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3.6 </a:t>
            </a:r>
            <a:r>
              <a:rPr kumimoji="0" lang="ja-JP" altLang="en-US" sz="2800" dirty="0" smtClean="0">
                <a:solidFill>
                  <a:srgbClr val="000066"/>
                </a:solidFill>
                <a:cs typeface="Times New Roman" pitchFamily="18" charset="0"/>
              </a:rPr>
              <a:t>電波連続波</a:t>
            </a:r>
            <a:endParaRPr kumimoji="0" lang="en-US" altLang="ja-JP" sz="2800" dirty="0" smtClean="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1" descr="radio_FIR_15"/>
          <p:cNvPicPr>
            <a:picLocks noChangeAspect="1" noChangeArrowheads="1"/>
          </p:cNvPicPr>
          <p:nvPr/>
        </p:nvPicPr>
        <p:blipFill>
          <a:blip r:embed="rId2" cstate="print"/>
          <a:srcRect/>
          <a:stretch>
            <a:fillRect/>
          </a:stretch>
        </p:blipFill>
        <p:spPr bwMode="auto">
          <a:xfrm>
            <a:off x="1763688" y="836712"/>
            <a:ext cx="5593232" cy="4875009"/>
          </a:xfrm>
          <a:prstGeom prst="rect">
            <a:avLst/>
          </a:prstGeom>
          <a:noFill/>
          <a:ln w="9525">
            <a:noFill/>
            <a:miter lim="800000"/>
            <a:headEnd/>
            <a:tailEnd/>
          </a:ln>
        </p:spPr>
      </p:pic>
      <p:sp>
        <p:nvSpPr>
          <p:cNvPr id="4" name="Text Box 22"/>
          <p:cNvSpPr txBox="1">
            <a:spLocks noChangeArrowheads="1"/>
          </p:cNvSpPr>
          <p:nvPr/>
        </p:nvSpPr>
        <p:spPr bwMode="auto">
          <a:xfrm>
            <a:off x="2483768" y="5733256"/>
            <a:ext cx="5400600" cy="461665"/>
          </a:xfrm>
          <a:prstGeom prst="rect">
            <a:avLst/>
          </a:prstGeom>
          <a:noFill/>
          <a:ln w="9525">
            <a:noFill/>
            <a:miter lim="800000"/>
            <a:headEnd/>
            <a:tailEnd/>
          </a:ln>
        </p:spPr>
        <p:txBody>
          <a:bodyPr wrap="square">
            <a:spAutoFit/>
          </a:bodyPr>
          <a:lstStyle/>
          <a:p>
            <a:r>
              <a:rPr lang="ja-JP" altLang="en-US" b="1" dirty="0" smtClean="0">
                <a:solidFill>
                  <a:srgbClr val="FF0000"/>
                </a:solidFill>
              </a:rPr>
              <a:t>若い銀河が占めると予定される領域</a:t>
            </a:r>
            <a:r>
              <a:rPr lang="en-US" altLang="ja-JP" b="1" dirty="0" smtClean="0">
                <a:solidFill>
                  <a:srgbClr val="FF0000"/>
                </a:solidFill>
              </a:rPr>
              <a:t>.</a:t>
            </a:r>
            <a:r>
              <a:rPr lang="ja-JP" altLang="en-US" dirty="0" smtClean="0">
                <a:solidFill>
                  <a:srgbClr val="FF0000"/>
                </a:solidFill>
              </a:rPr>
              <a:t> </a:t>
            </a:r>
            <a:endParaRPr lang="en-US" altLang="ja-JP" b="1" dirty="0">
              <a:solidFill>
                <a:srgbClr val="FF0000"/>
              </a:solidFill>
            </a:endParaRPr>
          </a:p>
        </p:txBody>
      </p:sp>
      <p:sp>
        <p:nvSpPr>
          <p:cNvPr id="6" name="Oval 24"/>
          <p:cNvSpPr>
            <a:spLocks noChangeArrowheads="1"/>
          </p:cNvSpPr>
          <p:nvPr/>
        </p:nvSpPr>
        <p:spPr bwMode="auto">
          <a:xfrm rot="2700000">
            <a:off x="3945781" y="2285083"/>
            <a:ext cx="1295400" cy="2178050"/>
          </a:xfrm>
          <a:prstGeom prst="ellipse">
            <a:avLst/>
          </a:prstGeom>
          <a:noFill/>
          <a:ln w="25400">
            <a:solidFill>
              <a:srgbClr val="FF0000"/>
            </a:solidFill>
            <a:round/>
            <a:headEnd/>
            <a:tailEnd/>
          </a:ln>
        </p:spPr>
        <p:txBody>
          <a:bodyPr wrap="none" anchor="ctr"/>
          <a:lstStyle/>
          <a:p>
            <a:endParaRPr lang="ja-JP" altLang="en-US" b="1"/>
          </a:p>
        </p:txBody>
      </p:sp>
      <p:sp>
        <p:nvSpPr>
          <p:cNvPr id="7" name="Rectangle 25"/>
          <p:cNvSpPr>
            <a:spLocks noChangeArrowheads="1"/>
          </p:cNvSpPr>
          <p:nvPr/>
        </p:nvSpPr>
        <p:spPr bwMode="auto">
          <a:xfrm>
            <a:off x="5796136" y="4248798"/>
            <a:ext cx="1241452" cy="525260"/>
          </a:xfrm>
          <a:prstGeom prst="rect">
            <a:avLst/>
          </a:prstGeom>
          <a:noFill/>
          <a:ln w="25400">
            <a:solidFill>
              <a:srgbClr val="000000"/>
            </a:solidFill>
            <a:miter lim="800000"/>
            <a:headEnd/>
            <a:tailEnd/>
          </a:ln>
        </p:spPr>
        <p:txBody>
          <a:bodyPr anchor="ctr"/>
          <a:lstStyle/>
          <a:p>
            <a:pPr algn="ctr"/>
            <a:r>
              <a:rPr lang="en-US" altLang="ja-JP" b="1" dirty="0">
                <a:solidFill>
                  <a:schemeClr val="tx2"/>
                </a:solidFill>
                <a:latin typeface="+mn-lt"/>
              </a:rPr>
              <a:t>15 GHz</a:t>
            </a:r>
          </a:p>
        </p:txBody>
      </p:sp>
      <p:sp>
        <p:nvSpPr>
          <p:cNvPr id="8" name="Text Box 26"/>
          <p:cNvSpPr txBox="1">
            <a:spLocks noChangeArrowheads="1"/>
          </p:cNvSpPr>
          <p:nvPr/>
        </p:nvSpPr>
        <p:spPr bwMode="auto">
          <a:xfrm>
            <a:off x="6486052" y="6237312"/>
            <a:ext cx="2329484" cy="461665"/>
          </a:xfrm>
          <a:prstGeom prst="rect">
            <a:avLst/>
          </a:prstGeom>
          <a:noFill/>
          <a:ln w="9525">
            <a:noFill/>
            <a:miter lim="800000"/>
            <a:headEnd/>
            <a:tailEnd/>
          </a:ln>
        </p:spPr>
        <p:txBody>
          <a:bodyPr wrap="none">
            <a:spAutoFit/>
          </a:bodyPr>
          <a:lstStyle/>
          <a:p>
            <a:r>
              <a:rPr lang="en-US" altLang="ja-JP" b="1" dirty="0" smtClean="0"/>
              <a:t>(Hirashita 2010</a:t>
            </a:r>
            <a:r>
              <a:rPr lang="en-US" altLang="ja-JP" b="1" dirty="0"/>
              <a:t>)</a:t>
            </a:r>
          </a:p>
        </p:txBody>
      </p:sp>
      <p:cxnSp>
        <p:nvCxnSpPr>
          <p:cNvPr id="11" name="直線矢印コネクタ 10"/>
          <p:cNvCxnSpPr>
            <a:stCxn id="4" idx="0"/>
            <a:endCxn id="6" idx="5"/>
          </p:cNvCxnSpPr>
          <p:nvPr/>
        </p:nvCxnSpPr>
        <p:spPr>
          <a:xfrm flipH="1" flipV="1">
            <a:off x="4372818" y="4242470"/>
            <a:ext cx="811250" cy="14907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3.6 </a:t>
            </a:r>
            <a:r>
              <a:rPr kumimoji="0" lang="ja-JP" altLang="en-US" sz="2800" dirty="0" smtClean="0">
                <a:solidFill>
                  <a:srgbClr val="000066"/>
                </a:solidFill>
                <a:cs typeface="Times New Roman" pitchFamily="18" charset="0"/>
              </a:rPr>
              <a:t>電波連続波</a:t>
            </a:r>
            <a:endParaRPr kumimoji="0" lang="en-US" altLang="ja-JP" sz="2800" dirty="0" smtClean="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4" descr="murphy"/>
          <p:cNvPicPr>
            <a:picLocks noChangeAspect="1" noChangeArrowheads="1"/>
          </p:cNvPicPr>
          <p:nvPr/>
        </p:nvPicPr>
        <p:blipFill>
          <a:blip r:embed="rId3" cstate="print"/>
          <a:srcRect/>
          <a:stretch>
            <a:fillRect/>
          </a:stretch>
        </p:blipFill>
        <p:spPr bwMode="auto">
          <a:xfrm>
            <a:off x="240921" y="1988840"/>
            <a:ext cx="4835135" cy="3584380"/>
          </a:xfrm>
          <a:prstGeom prst="rect">
            <a:avLst/>
          </a:prstGeom>
          <a:noFill/>
          <a:ln w="9525">
            <a:noFill/>
            <a:miter lim="800000"/>
            <a:headEnd/>
            <a:tailEnd/>
          </a:ln>
        </p:spPr>
      </p:pic>
      <p:sp>
        <p:nvSpPr>
          <p:cNvPr id="6" name="テキスト ボックス 5"/>
          <p:cNvSpPr txBox="1"/>
          <p:nvPr/>
        </p:nvSpPr>
        <p:spPr>
          <a:xfrm>
            <a:off x="611560" y="836712"/>
            <a:ext cx="8136904" cy="830997"/>
          </a:xfrm>
          <a:prstGeom prst="rect">
            <a:avLst/>
          </a:prstGeom>
          <a:noFill/>
        </p:spPr>
        <p:txBody>
          <a:bodyPr wrap="square" rtlCol="0">
            <a:spAutoFit/>
          </a:bodyPr>
          <a:lstStyle/>
          <a:p>
            <a:r>
              <a:rPr lang="ja-JP" altLang="en-US" b="1" dirty="0" smtClean="0"/>
              <a:t>様々な赤外光度の銀河について</a:t>
            </a:r>
            <a:r>
              <a:rPr lang="en-US" altLang="ja-JP" b="1" dirty="0" smtClean="0"/>
              <a:t>, </a:t>
            </a:r>
            <a:r>
              <a:rPr lang="en-US" altLang="ja-JP" dirty="0" smtClean="0"/>
              <a:t>FIR–radio correlation (</a:t>
            </a:r>
            <a:r>
              <a:rPr lang="en-US" altLang="ja-JP" i="1" dirty="0" err="1" smtClean="0"/>
              <a:t>q</a:t>
            </a:r>
            <a:r>
              <a:rPr lang="en-US" altLang="ja-JP" baseline="-25000" dirty="0" err="1" smtClean="0"/>
              <a:t>IR</a:t>
            </a:r>
            <a:r>
              <a:rPr lang="en-US" altLang="ja-JP" dirty="0" smtClean="0"/>
              <a:t> = 2.64)</a:t>
            </a:r>
            <a:r>
              <a:rPr lang="ja-JP" altLang="en-US" dirty="0" smtClean="0"/>
              <a:t>を仮定して</a:t>
            </a:r>
            <a:r>
              <a:rPr lang="en-US" altLang="ja-JP" dirty="0" smtClean="0"/>
              <a:t>, </a:t>
            </a:r>
            <a:r>
              <a:rPr lang="ja-JP" altLang="en-US" dirty="0" smtClean="0"/>
              <a:t>観測される</a:t>
            </a:r>
            <a:r>
              <a:rPr lang="en-US" altLang="ja-JP" dirty="0" smtClean="0"/>
              <a:t>1.4 </a:t>
            </a:r>
            <a:r>
              <a:rPr lang="en-US" altLang="ja-JP" b="1" dirty="0" smtClean="0"/>
              <a:t>GHz</a:t>
            </a:r>
            <a:r>
              <a:rPr lang="ja-JP" altLang="en-US" b="1" dirty="0" smtClean="0"/>
              <a:t>を求めた図</a:t>
            </a:r>
            <a:r>
              <a:rPr lang="en-US" altLang="ja-JP" b="1" dirty="0" smtClean="0"/>
              <a:t>. </a:t>
            </a:r>
            <a:endParaRPr kumimoji="1" lang="ja-JP" altLang="en-US" b="1" dirty="0"/>
          </a:p>
        </p:txBody>
      </p:sp>
      <p:sp>
        <p:nvSpPr>
          <p:cNvPr id="7" name="正方形/長方形 6"/>
          <p:cNvSpPr/>
          <p:nvPr/>
        </p:nvSpPr>
        <p:spPr>
          <a:xfrm>
            <a:off x="5220072" y="1840756"/>
            <a:ext cx="3779912" cy="2308324"/>
          </a:xfrm>
          <a:prstGeom prst="rect">
            <a:avLst/>
          </a:prstGeom>
        </p:spPr>
        <p:txBody>
          <a:bodyPr wrap="square">
            <a:spAutoFit/>
          </a:bodyPr>
          <a:lstStyle/>
          <a:p>
            <a:r>
              <a:rPr lang="en-US" altLang="ja-JP" b="1" i="1" dirty="0" smtClean="0">
                <a:solidFill>
                  <a:srgbClr val="0000CC"/>
                </a:solidFill>
              </a:rPr>
              <a:t>N.B. </a:t>
            </a:r>
            <a:r>
              <a:rPr lang="ja-JP" altLang="en-US" b="1" dirty="0" smtClean="0">
                <a:solidFill>
                  <a:srgbClr val="0000CC"/>
                </a:solidFill>
              </a:rPr>
              <a:t>シンクロトロン放射のもとになる宇宙線電子は</a:t>
            </a:r>
            <a:r>
              <a:rPr lang="en-US" altLang="ja-JP" b="1" dirty="0" smtClean="0">
                <a:solidFill>
                  <a:srgbClr val="0000CC"/>
                </a:solidFill>
              </a:rPr>
              <a:t>CMB</a:t>
            </a:r>
            <a:r>
              <a:rPr lang="ja-JP" altLang="en-US" dirty="0" smtClean="0">
                <a:solidFill>
                  <a:srgbClr val="0000CC"/>
                </a:solidFill>
              </a:rPr>
              <a:t>光子の逆コンプトン散乱に</a:t>
            </a:r>
            <a:r>
              <a:rPr lang="ja-JP" altLang="en-US" b="1" dirty="0" smtClean="0">
                <a:solidFill>
                  <a:srgbClr val="0000CC"/>
                </a:solidFill>
              </a:rPr>
              <a:t>消費され</a:t>
            </a:r>
            <a:r>
              <a:rPr lang="en-US" altLang="ja-JP" b="1" dirty="0" smtClean="0">
                <a:solidFill>
                  <a:srgbClr val="0000CC"/>
                </a:solidFill>
              </a:rPr>
              <a:t>, </a:t>
            </a:r>
            <a:r>
              <a:rPr lang="en-US" altLang="ja-JP" dirty="0" smtClean="0">
                <a:solidFill>
                  <a:srgbClr val="0000CC"/>
                </a:solidFill>
              </a:rPr>
              <a:t>high-</a:t>
            </a:r>
            <a:r>
              <a:rPr lang="en-US" altLang="ja-JP" i="1" dirty="0" smtClean="0">
                <a:solidFill>
                  <a:srgbClr val="0000CC"/>
                </a:solidFill>
              </a:rPr>
              <a:t>z</a:t>
            </a:r>
            <a:r>
              <a:rPr lang="ja-JP" altLang="en-US" dirty="0" smtClean="0">
                <a:solidFill>
                  <a:srgbClr val="0000CC"/>
                </a:solidFill>
              </a:rPr>
              <a:t>ではシンクロトロン放射が減衰</a:t>
            </a:r>
            <a:r>
              <a:rPr lang="ja-JP" altLang="en-US" b="1" dirty="0" smtClean="0">
                <a:solidFill>
                  <a:srgbClr val="0000CC"/>
                </a:solidFill>
              </a:rPr>
              <a:t>されるという評価もある</a:t>
            </a:r>
            <a:r>
              <a:rPr lang="en-US" altLang="ja-JP" b="1" dirty="0" smtClean="0">
                <a:solidFill>
                  <a:srgbClr val="0000CC"/>
                </a:solidFill>
              </a:rPr>
              <a:t>.</a:t>
            </a:r>
            <a:endParaRPr lang="ja-JP" altLang="en-US" b="1" dirty="0">
              <a:solidFill>
                <a:srgbClr val="0000CC"/>
              </a:solidFill>
            </a:endParaRPr>
          </a:p>
        </p:txBody>
      </p:sp>
      <p:sp>
        <p:nvSpPr>
          <p:cNvPr id="8" name="正方形/長方形 7"/>
          <p:cNvSpPr/>
          <p:nvPr/>
        </p:nvSpPr>
        <p:spPr>
          <a:xfrm>
            <a:off x="5220072" y="4293096"/>
            <a:ext cx="3779912" cy="1200329"/>
          </a:xfrm>
          <a:prstGeom prst="rect">
            <a:avLst/>
          </a:prstGeom>
          <a:ln w="25400">
            <a:solidFill>
              <a:srgbClr val="FF0000"/>
            </a:solidFill>
          </a:ln>
        </p:spPr>
        <p:txBody>
          <a:bodyPr wrap="square">
            <a:spAutoFit/>
          </a:bodyPr>
          <a:lstStyle/>
          <a:p>
            <a:r>
              <a:rPr lang="ja-JP" altLang="en-US" b="1" dirty="0" smtClean="0"/>
              <a:t>あまり極端でない</a:t>
            </a:r>
            <a:r>
              <a:rPr lang="en-US" altLang="ja-JP" b="1" dirty="0" smtClean="0"/>
              <a:t>LIRGs</a:t>
            </a:r>
            <a:r>
              <a:rPr lang="ja-JP" altLang="en-US" b="1" dirty="0" smtClean="0"/>
              <a:t>が</a:t>
            </a:r>
            <a:r>
              <a:rPr lang="en-US" altLang="ja-JP" i="1" dirty="0" smtClean="0"/>
              <a:t>z</a:t>
            </a:r>
            <a:r>
              <a:rPr lang="en-US" altLang="ja-JP" dirty="0" smtClean="0"/>
              <a:t> = 4-10</a:t>
            </a:r>
            <a:r>
              <a:rPr lang="ja-JP" altLang="en-US" dirty="0" smtClean="0"/>
              <a:t>にあるとき</a:t>
            </a:r>
            <a:r>
              <a:rPr lang="en-US" altLang="ja-JP" dirty="0" smtClean="0"/>
              <a:t>, </a:t>
            </a:r>
            <a:r>
              <a:rPr lang="ja-JP" altLang="en-US" dirty="0" smtClean="0"/>
              <a:t>検出限界は</a:t>
            </a:r>
            <a:r>
              <a:rPr lang="en-US" altLang="ja-JP" b="1" dirty="0" smtClean="0"/>
              <a:t>10 </a:t>
            </a:r>
            <a:r>
              <a:rPr lang="en-US" altLang="ja-JP" b="1" dirty="0" err="1" smtClean="0"/>
              <a:t>nJy</a:t>
            </a:r>
            <a:r>
              <a:rPr lang="ja-JP" altLang="en-US" b="1" dirty="0" smtClean="0"/>
              <a:t>以下が必要</a:t>
            </a:r>
            <a:r>
              <a:rPr lang="en-US" altLang="ja-JP" b="1" dirty="0" smtClean="0"/>
              <a:t>. </a:t>
            </a:r>
            <a:endParaRPr lang="ja-JP" altLang="en-US" b="1" dirty="0"/>
          </a:p>
        </p:txBody>
      </p:sp>
      <p:sp>
        <p:nvSpPr>
          <p:cNvPr id="10"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3.5 </a:t>
            </a:r>
            <a:r>
              <a:rPr kumimoji="0" lang="ja-JP" altLang="en-US" sz="2800" dirty="0" smtClean="0">
                <a:solidFill>
                  <a:srgbClr val="000066"/>
                </a:solidFill>
                <a:cs typeface="Times New Roman" pitchFamily="18" charset="0"/>
              </a:rPr>
              <a:t>電波連続波</a:t>
            </a:r>
            <a:endParaRPr kumimoji="0" lang="en-US" altLang="ja-JP" sz="2800" dirty="0" smtClean="0">
              <a:solidFill>
                <a:srgbClr val="000066"/>
              </a:solidFill>
              <a:cs typeface="Times New Roman" pitchFamily="18" charset="0"/>
            </a:endParaRPr>
          </a:p>
        </p:txBody>
      </p:sp>
      <p:sp>
        <p:nvSpPr>
          <p:cNvPr id="9" name="正方形/長方形 8"/>
          <p:cNvSpPr/>
          <p:nvPr/>
        </p:nvSpPr>
        <p:spPr>
          <a:xfrm>
            <a:off x="251520" y="5877272"/>
            <a:ext cx="2177199" cy="461665"/>
          </a:xfrm>
          <a:prstGeom prst="rect">
            <a:avLst/>
          </a:prstGeom>
        </p:spPr>
        <p:txBody>
          <a:bodyPr wrap="none">
            <a:spAutoFit/>
          </a:bodyPr>
          <a:lstStyle/>
          <a:p>
            <a:r>
              <a:rPr lang="en-US" altLang="ja-JP" dirty="0" smtClean="0">
                <a:solidFill>
                  <a:srgbClr val="000000"/>
                </a:solidFill>
              </a:rPr>
              <a:t>(Murphy 2009)</a:t>
            </a:r>
            <a:endParaRPr lang="ja-JP" altLang="en-US" dirty="0"/>
          </a:p>
        </p:txBody>
      </p:sp>
      <p:sp>
        <p:nvSpPr>
          <p:cNvPr id="11" name="正方形/長方形 10"/>
          <p:cNvSpPr/>
          <p:nvPr/>
        </p:nvSpPr>
        <p:spPr>
          <a:xfrm>
            <a:off x="4139952" y="6063679"/>
            <a:ext cx="4896544" cy="461665"/>
          </a:xfrm>
          <a:prstGeom prst="rect">
            <a:avLst/>
          </a:prstGeom>
        </p:spPr>
        <p:txBody>
          <a:bodyPr wrap="square">
            <a:spAutoFit/>
          </a:bodyPr>
          <a:lstStyle/>
          <a:p>
            <a:r>
              <a:rPr lang="ja-JP" altLang="en-US" dirty="0" smtClean="0">
                <a:solidFill>
                  <a:srgbClr val="FF0000"/>
                </a:solidFill>
              </a:rPr>
              <a:t>宇宙磁場とも関連</a:t>
            </a:r>
            <a:r>
              <a:rPr lang="en-US" altLang="ja-JP" dirty="0" smtClean="0">
                <a:solidFill>
                  <a:srgbClr val="FF0000"/>
                </a:solidFill>
              </a:rPr>
              <a:t>:</a:t>
            </a:r>
            <a:r>
              <a:rPr lang="ja-JP" altLang="en-US" dirty="0" smtClean="0">
                <a:solidFill>
                  <a:srgbClr val="FF0000"/>
                </a:solidFill>
              </a:rPr>
              <a:t> 赤堀さんの講演</a:t>
            </a:r>
            <a:endParaRPr lang="ja-JP" altLang="en-US" b="1" dirty="0">
              <a:solidFill>
                <a:srgbClr val="FF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3.7</a:t>
            </a:r>
            <a:r>
              <a:rPr kumimoji="0" lang="ja-JP" altLang="en-US" sz="2800" dirty="0" smtClean="0">
                <a:solidFill>
                  <a:srgbClr val="000066"/>
                </a:solidFill>
                <a:cs typeface="Times New Roman" pitchFamily="18" charset="0"/>
              </a:rPr>
              <a:t> 吸収線観測による銀河形成期の検証</a:t>
            </a:r>
            <a:endParaRPr lang="en-US" altLang="ja-JP" sz="2800" dirty="0">
              <a:solidFill>
                <a:srgbClr val="000066"/>
              </a:solidFill>
              <a:cs typeface="Times New Roman" pitchFamily="18" charset="0"/>
            </a:endParaRPr>
          </a:p>
        </p:txBody>
      </p:sp>
      <p:sp>
        <p:nvSpPr>
          <p:cNvPr id="3" name="正方形/長方形 2"/>
          <p:cNvSpPr/>
          <p:nvPr/>
        </p:nvSpPr>
        <p:spPr>
          <a:xfrm>
            <a:off x="395536" y="764704"/>
            <a:ext cx="8352928"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
        <p:nvSpPr>
          <p:cNvPr id="4" name="Text Box 3"/>
          <p:cNvSpPr txBox="1">
            <a:spLocks noChangeArrowheads="1"/>
          </p:cNvSpPr>
          <p:nvPr/>
        </p:nvSpPr>
        <p:spPr bwMode="auto">
          <a:xfrm>
            <a:off x="518344" y="1268760"/>
            <a:ext cx="8086104" cy="1200329"/>
          </a:xfrm>
          <a:prstGeom prst="rect">
            <a:avLst/>
          </a:prstGeom>
          <a:noFill/>
          <a:ln w="9525">
            <a:noFill/>
            <a:miter lim="800000"/>
            <a:headEnd/>
            <a:tailEnd/>
          </a:ln>
        </p:spPr>
        <p:txBody>
          <a:bodyPr wrap="square">
            <a:spAutoFit/>
          </a:bodyPr>
          <a:lstStyle/>
          <a:p>
            <a:pPr algn="l"/>
            <a:r>
              <a:rPr lang="ja-JP" altLang="en-US" b="1" dirty="0" smtClean="0"/>
              <a:t>可視光では</a:t>
            </a:r>
            <a:r>
              <a:rPr lang="en-US" altLang="ja-JP" b="1" dirty="0" smtClean="0"/>
              <a:t>, </a:t>
            </a:r>
            <a:r>
              <a:rPr lang="ja-JP" altLang="en-US" b="1" dirty="0" smtClean="0"/>
              <a:t>銀河になっていないガス</a:t>
            </a:r>
            <a:r>
              <a:rPr lang="en-US" altLang="ja-JP" b="1" dirty="0" smtClean="0"/>
              <a:t>, </a:t>
            </a:r>
            <a:r>
              <a:rPr lang="ja-JP" altLang="en-US" b="1" dirty="0" smtClean="0"/>
              <a:t>あるいはガスの多い若い銀河の有効な検出方法</a:t>
            </a:r>
            <a:r>
              <a:rPr lang="ja-JP" altLang="en-US" dirty="0" smtClean="0"/>
              <a:t>として</a:t>
            </a:r>
            <a:r>
              <a:rPr lang="en-US" altLang="ja-JP" dirty="0" smtClean="0"/>
              <a:t>, </a:t>
            </a:r>
            <a:r>
              <a:rPr lang="en-US" altLang="ja-JP" b="1" dirty="0" smtClean="0">
                <a:solidFill>
                  <a:srgbClr val="FF0000"/>
                </a:solidFill>
              </a:rPr>
              <a:t>QSO</a:t>
            </a:r>
            <a:r>
              <a:rPr lang="ja-JP" altLang="en-US" b="1" dirty="0" smtClean="0">
                <a:solidFill>
                  <a:srgbClr val="FF0000"/>
                </a:solidFill>
              </a:rPr>
              <a:t>吸収線系</a:t>
            </a:r>
            <a:r>
              <a:rPr lang="ja-JP" altLang="en-US" b="1" dirty="0" smtClean="0"/>
              <a:t>の観測が知られている</a:t>
            </a:r>
            <a:r>
              <a:rPr lang="en-US" altLang="ja-JP" b="1" dirty="0" smtClean="0"/>
              <a:t>. </a:t>
            </a:r>
          </a:p>
        </p:txBody>
      </p:sp>
      <p:grpSp>
        <p:nvGrpSpPr>
          <p:cNvPr id="5" name="グループ化 47"/>
          <p:cNvGrpSpPr/>
          <p:nvPr/>
        </p:nvGrpSpPr>
        <p:grpSpPr>
          <a:xfrm>
            <a:off x="323528" y="2573359"/>
            <a:ext cx="8568952" cy="1215681"/>
            <a:chOff x="323528" y="2698791"/>
            <a:chExt cx="8568952" cy="1215681"/>
          </a:xfrm>
        </p:grpSpPr>
        <p:sp>
          <p:nvSpPr>
            <p:cNvPr id="6" name="星 32 5"/>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6" idx="3"/>
              <a:endCxn id="7"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11" name="Group 41"/>
            <p:cNvGrpSpPr>
              <a:grpSpLocks/>
            </p:cNvGrpSpPr>
            <p:nvPr/>
          </p:nvGrpSpPr>
          <p:grpSpPr bwMode="auto">
            <a:xfrm rot="1912785">
              <a:off x="1874609" y="2698791"/>
              <a:ext cx="385763" cy="530225"/>
              <a:chOff x="1437" y="1764"/>
              <a:chExt cx="243" cy="334"/>
            </a:xfrm>
          </p:grpSpPr>
          <p:sp>
            <p:nvSpPr>
              <p:cNvPr id="24"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25" name="Group 43"/>
              <p:cNvGrpSpPr>
                <a:grpSpLocks/>
              </p:cNvGrpSpPr>
              <p:nvPr/>
            </p:nvGrpSpPr>
            <p:grpSpPr bwMode="auto">
              <a:xfrm>
                <a:off x="1437" y="1764"/>
                <a:ext cx="243" cy="334"/>
                <a:chOff x="1443" y="1764"/>
                <a:chExt cx="243" cy="334"/>
              </a:xfrm>
            </p:grpSpPr>
            <p:sp>
              <p:nvSpPr>
                <p:cNvPr id="26"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12" name="Group 46"/>
            <p:cNvGrpSpPr>
              <a:grpSpLocks noChangeAspect="1"/>
            </p:cNvGrpSpPr>
            <p:nvPr/>
          </p:nvGrpSpPr>
          <p:grpSpPr bwMode="auto">
            <a:xfrm rot="8404388">
              <a:off x="4275417" y="2845368"/>
              <a:ext cx="390525" cy="522287"/>
              <a:chOff x="4491" y="9707"/>
              <a:chExt cx="1429" cy="1906"/>
            </a:xfrm>
          </p:grpSpPr>
          <p:sp>
            <p:nvSpPr>
              <p:cNvPr id="21"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3" name="Group 46"/>
            <p:cNvGrpSpPr>
              <a:grpSpLocks noChangeAspect="1"/>
            </p:cNvGrpSpPr>
            <p:nvPr/>
          </p:nvGrpSpPr>
          <p:grpSpPr bwMode="auto">
            <a:xfrm rot="13060745">
              <a:off x="5829387" y="2733657"/>
              <a:ext cx="582236" cy="778681"/>
              <a:chOff x="4491" y="9707"/>
              <a:chExt cx="1429" cy="1906"/>
            </a:xfrm>
          </p:grpSpPr>
          <p:sp>
            <p:nvSpPr>
              <p:cNvPr id="18"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4" name="Group 46"/>
            <p:cNvGrpSpPr>
              <a:grpSpLocks noChangeAspect="1"/>
            </p:cNvGrpSpPr>
            <p:nvPr/>
          </p:nvGrpSpPr>
          <p:grpSpPr bwMode="auto">
            <a:xfrm rot="10912490">
              <a:off x="3153662" y="3219225"/>
              <a:ext cx="390525" cy="522287"/>
              <a:chOff x="4491" y="9707"/>
              <a:chExt cx="1429" cy="1906"/>
            </a:xfrm>
          </p:grpSpPr>
          <p:sp>
            <p:nvSpPr>
              <p:cNvPr id="15"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pic>
        <p:nvPicPr>
          <p:cNvPr id="28" name="図 27" descr="figure1.jpeg"/>
          <p:cNvPicPr>
            <a:picLocks noChangeAspect="1"/>
          </p:cNvPicPr>
          <p:nvPr/>
        </p:nvPicPr>
        <p:blipFill>
          <a:blip r:embed="rId3" cstate="print"/>
          <a:stretch>
            <a:fillRect/>
          </a:stretch>
        </p:blipFill>
        <p:spPr>
          <a:xfrm>
            <a:off x="1571625" y="4013026"/>
            <a:ext cx="6000750" cy="28003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CMB_Timeline150"/>
          <p:cNvPicPr>
            <a:picLocks noChangeAspect="1" noChangeArrowheads="1"/>
          </p:cNvPicPr>
          <p:nvPr/>
        </p:nvPicPr>
        <p:blipFill>
          <a:blip r:embed="rId2" cstate="print"/>
          <a:srcRect l="13651" t="14624" r="10904" b="23798"/>
          <a:stretch>
            <a:fillRect/>
          </a:stretch>
        </p:blipFill>
        <p:spPr bwMode="auto">
          <a:xfrm>
            <a:off x="425450" y="1442045"/>
            <a:ext cx="8280400" cy="4867275"/>
          </a:xfrm>
          <a:prstGeom prst="rect">
            <a:avLst/>
          </a:prstGeom>
          <a:solidFill>
            <a:schemeClr val="bg1"/>
          </a:solidFill>
          <a:ln w="9525">
            <a:noFill/>
            <a:miter lim="800000"/>
            <a:headEnd/>
            <a:tailEnd/>
          </a:ln>
        </p:spPr>
      </p:pic>
      <p:sp>
        <p:nvSpPr>
          <p:cNvPr id="10" name="Rectangle 7"/>
          <p:cNvSpPr>
            <a:spLocks noChangeArrowheads="1"/>
          </p:cNvSpPr>
          <p:nvPr/>
        </p:nvSpPr>
        <p:spPr bwMode="auto">
          <a:xfrm>
            <a:off x="3550542" y="6400800"/>
            <a:ext cx="5497317" cy="402291"/>
          </a:xfrm>
          <a:prstGeom prst="rect">
            <a:avLst/>
          </a:prstGeom>
          <a:noFill/>
          <a:ln w="25400" algn="ctr">
            <a:noFill/>
            <a:miter lim="800000"/>
            <a:headEnd/>
            <a:tailEnd/>
          </a:ln>
        </p:spPr>
        <p:txBody>
          <a:bodyPr wrap="none" lIns="90000" tIns="46800" rIns="90000" bIns="46800">
            <a:spAutoFit/>
          </a:bodyPr>
          <a:lstStyle/>
          <a:p>
            <a:pPr algn="ctr">
              <a:spcBef>
                <a:spcPct val="50000"/>
              </a:spcBef>
            </a:pPr>
            <a:r>
              <a:rPr lang="en-US" altLang="ja-JP" sz="2000" dirty="0">
                <a:latin typeface="Lucida Sans" pitchFamily="34" charset="0"/>
              </a:rPr>
              <a:t>http://</a:t>
            </a:r>
            <a:r>
              <a:rPr lang="en-US" altLang="ja-JP" sz="2000" dirty="0" smtClean="0">
                <a:latin typeface="Lucida Sans" pitchFamily="34" charset="0"/>
              </a:rPr>
              <a:t>map. </a:t>
            </a:r>
            <a:r>
              <a:rPr lang="en-US" altLang="ja-JP" sz="2000" dirty="0" err="1" smtClean="0">
                <a:latin typeface="Lucida Sans" pitchFamily="34" charset="0"/>
              </a:rPr>
              <a:t>gsfc</a:t>
            </a:r>
            <a:r>
              <a:rPr lang="en-US" altLang="ja-JP" sz="2000" dirty="0" smtClean="0">
                <a:latin typeface="Lucida Sans" pitchFamily="34" charset="0"/>
              </a:rPr>
              <a:t>. </a:t>
            </a:r>
            <a:r>
              <a:rPr lang="en-US" altLang="ja-JP" sz="2000" dirty="0" err="1" smtClean="0">
                <a:latin typeface="Lucida Sans" pitchFamily="34" charset="0"/>
              </a:rPr>
              <a:t>nasa</a:t>
            </a:r>
            <a:r>
              <a:rPr lang="en-US" altLang="ja-JP" sz="2000" dirty="0" smtClean="0">
                <a:latin typeface="Lucida Sans" pitchFamily="34" charset="0"/>
              </a:rPr>
              <a:t>. </a:t>
            </a:r>
            <a:r>
              <a:rPr lang="en-US" altLang="ja-JP" sz="2000" dirty="0" err="1" smtClean="0">
                <a:latin typeface="Lucida Sans" pitchFamily="34" charset="0"/>
              </a:rPr>
              <a:t>gov</a:t>
            </a:r>
            <a:r>
              <a:rPr lang="en-US" altLang="ja-JP" sz="2000" dirty="0" smtClean="0">
                <a:latin typeface="Lucida Sans" pitchFamily="34" charset="0"/>
              </a:rPr>
              <a:t>/</a:t>
            </a:r>
            <a:r>
              <a:rPr lang="en-US" altLang="ja-JP" sz="2000" dirty="0" err="1" smtClean="0">
                <a:latin typeface="Lucida Sans" pitchFamily="34" charset="0"/>
              </a:rPr>
              <a:t>m_mm</a:t>
            </a:r>
            <a:r>
              <a:rPr lang="en-US" altLang="ja-JP" sz="2000" dirty="0" smtClean="0">
                <a:latin typeface="Lucida Sans" pitchFamily="34" charset="0"/>
              </a:rPr>
              <a:t>. html</a:t>
            </a:r>
            <a:endParaRPr lang="en-US" altLang="ja-JP" sz="2000" dirty="0">
              <a:latin typeface="Lucida Sans" pitchFamily="34" charset="0"/>
            </a:endParaRPr>
          </a:p>
        </p:txBody>
      </p:sp>
      <p:sp>
        <p:nvSpPr>
          <p:cNvPr id="11"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1.1 </a:t>
            </a:r>
            <a:r>
              <a:rPr lang="ja-JP" altLang="en-US" sz="2800" dirty="0" smtClean="0">
                <a:solidFill>
                  <a:srgbClr val="000066"/>
                </a:solidFill>
                <a:cs typeface="Times New Roman" pitchFamily="18" charset="0"/>
              </a:rPr>
              <a:t>宇宙の大局的進化</a:t>
            </a:r>
            <a:endParaRPr lang="en-US" altLang="ja-JP" sz="2800" dirty="0">
              <a:solidFill>
                <a:srgbClr val="000066"/>
              </a:solidFill>
              <a:cs typeface="Times New Roman" pitchFamily="18" charset="0"/>
            </a:endParaRPr>
          </a:p>
        </p:txBody>
      </p:sp>
      <p:sp>
        <p:nvSpPr>
          <p:cNvPr id="12" name="左右矢印吹き出し 11"/>
          <p:cNvSpPr/>
          <p:nvPr/>
        </p:nvSpPr>
        <p:spPr bwMode="auto">
          <a:xfrm>
            <a:off x="2571736" y="3377753"/>
            <a:ext cx="4357718" cy="1433328"/>
          </a:xfrm>
          <a:prstGeom prst="leftRightArrowCallout">
            <a:avLst>
              <a:gd name="adj1" fmla="val 25000"/>
              <a:gd name="adj2" fmla="val 25000"/>
              <a:gd name="adj3" fmla="val 25000"/>
              <a:gd name="adj4" fmla="val 76986"/>
            </a:avLst>
          </a:prstGeom>
          <a:solidFill>
            <a:schemeClr val="bg1"/>
          </a:solidFill>
          <a:ln w="63500" cap="flat" cmpd="sng" algn="ctr">
            <a:solidFill>
              <a:srgbClr val="00B0F0"/>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r>
              <a:rPr lang="ja-JP" altLang="en-US" dirty="0" smtClean="0">
                <a:solidFill>
                  <a:srgbClr val="0000CC"/>
                </a:solidFill>
                <a:latin typeface="Times New Roman" pitchFamily="18" charset="0"/>
                <a:cs typeface="Times New Roman" pitchFamily="18" charset="0"/>
              </a:rPr>
              <a:t>銀河の形成と進化：</a:t>
            </a:r>
            <a:endParaRPr lang="en-US" altLang="ja-JP" dirty="0" smtClean="0">
              <a:solidFill>
                <a:srgbClr val="0000CC"/>
              </a:solidFill>
              <a:latin typeface="Times New Roman" pitchFamily="18" charset="0"/>
              <a:cs typeface="Times New Roman" pitchFamily="18" charset="0"/>
            </a:endParaRPr>
          </a:p>
          <a:p>
            <a:pPr marL="0" marR="0" indent="0" algn="l" defTabSz="914400" rtl="0" eaLnBrk="1" fontAlgn="base" latinLnBrk="0" hangingPunct="1">
              <a:lnSpc>
                <a:spcPct val="100000"/>
              </a:lnSpc>
              <a:spcBef>
                <a:spcPct val="50000"/>
              </a:spcBef>
              <a:spcAft>
                <a:spcPct val="0"/>
              </a:spcAft>
              <a:buClrTx/>
              <a:buSzTx/>
              <a:buFontTx/>
              <a:buNone/>
              <a:tabLst/>
            </a:pPr>
            <a:r>
              <a:rPr lang="ja-JP" altLang="en-US" dirty="0" smtClean="0">
                <a:latin typeface="Times New Roman" pitchFamily="18" charset="0"/>
                <a:cs typeface="Times New Roman" pitchFamily="18" charset="0"/>
              </a:rPr>
              <a:t>多くの星の誕生と死</a:t>
            </a:r>
            <a:endParaRPr kumimoji="1" lang="ja-JP" altLang="en-US" sz="24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395536" y="764704"/>
            <a:ext cx="8352928"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
        <p:nvSpPr>
          <p:cNvPr id="4" name="Text Box 3"/>
          <p:cNvSpPr txBox="1">
            <a:spLocks noChangeArrowheads="1"/>
          </p:cNvSpPr>
          <p:nvPr/>
        </p:nvSpPr>
        <p:spPr bwMode="auto">
          <a:xfrm>
            <a:off x="518344" y="1268760"/>
            <a:ext cx="8086104" cy="1200329"/>
          </a:xfrm>
          <a:prstGeom prst="rect">
            <a:avLst/>
          </a:prstGeom>
          <a:noFill/>
          <a:ln w="9525">
            <a:noFill/>
            <a:miter lim="800000"/>
            <a:headEnd/>
            <a:tailEnd/>
          </a:ln>
        </p:spPr>
        <p:txBody>
          <a:bodyPr wrap="square">
            <a:spAutoFit/>
          </a:bodyPr>
          <a:lstStyle/>
          <a:p>
            <a:pPr algn="l"/>
            <a:r>
              <a:rPr lang="ja-JP" altLang="en-US" b="1" dirty="0" smtClean="0"/>
              <a:t>可視光では</a:t>
            </a:r>
            <a:r>
              <a:rPr lang="en-US" altLang="ja-JP" b="1" dirty="0" smtClean="0"/>
              <a:t>, </a:t>
            </a:r>
            <a:r>
              <a:rPr lang="ja-JP" altLang="en-US" b="1" dirty="0" smtClean="0"/>
              <a:t>銀河になっていないガス</a:t>
            </a:r>
            <a:r>
              <a:rPr lang="en-US" altLang="ja-JP" b="1" dirty="0" smtClean="0"/>
              <a:t>, </a:t>
            </a:r>
            <a:r>
              <a:rPr lang="ja-JP" altLang="en-US" b="1" dirty="0" smtClean="0"/>
              <a:t>あるいはガスの多い若い銀河の有効な検出方法</a:t>
            </a:r>
            <a:r>
              <a:rPr lang="ja-JP" altLang="en-US" dirty="0" smtClean="0"/>
              <a:t>として</a:t>
            </a:r>
            <a:r>
              <a:rPr lang="en-US" altLang="ja-JP" dirty="0" smtClean="0"/>
              <a:t>, </a:t>
            </a:r>
            <a:r>
              <a:rPr lang="en-US" altLang="ja-JP" b="1" dirty="0" smtClean="0">
                <a:solidFill>
                  <a:srgbClr val="FF0000"/>
                </a:solidFill>
              </a:rPr>
              <a:t>QSO</a:t>
            </a:r>
            <a:r>
              <a:rPr lang="ja-JP" altLang="en-US" b="1" dirty="0" smtClean="0">
                <a:solidFill>
                  <a:srgbClr val="FF0000"/>
                </a:solidFill>
              </a:rPr>
              <a:t>吸収線系</a:t>
            </a:r>
            <a:r>
              <a:rPr lang="ja-JP" altLang="en-US" b="1" dirty="0" smtClean="0"/>
              <a:t>の観測が知られている</a:t>
            </a:r>
            <a:r>
              <a:rPr lang="en-US" altLang="ja-JP" b="1" dirty="0" smtClean="0"/>
              <a:t>. </a:t>
            </a:r>
          </a:p>
        </p:txBody>
      </p:sp>
      <p:grpSp>
        <p:nvGrpSpPr>
          <p:cNvPr id="5" name="グループ化 47"/>
          <p:cNvGrpSpPr/>
          <p:nvPr/>
        </p:nvGrpSpPr>
        <p:grpSpPr>
          <a:xfrm>
            <a:off x="323528" y="2573359"/>
            <a:ext cx="8568952" cy="1215681"/>
            <a:chOff x="323528" y="2698791"/>
            <a:chExt cx="8568952" cy="1215681"/>
          </a:xfrm>
        </p:grpSpPr>
        <p:sp>
          <p:nvSpPr>
            <p:cNvPr id="6" name="星 32 5"/>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6" idx="3"/>
              <a:endCxn id="7"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11" name="Group 41"/>
            <p:cNvGrpSpPr>
              <a:grpSpLocks/>
            </p:cNvGrpSpPr>
            <p:nvPr/>
          </p:nvGrpSpPr>
          <p:grpSpPr bwMode="auto">
            <a:xfrm rot="1912785">
              <a:off x="1874609" y="2698791"/>
              <a:ext cx="385763" cy="530225"/>
              <a:chOff x="1437" y="1764"/>
              <a:chExt cx="243" cy="334"/>
            </a:xfrm>
          </p:grpSpPr>
          <p:sp>
            <p:nvSpPr>
              <p:cNvPr id="24"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12" name="Group 43"/>
              <p:cNvGrpSpPr>
                <a:grpSpLocks/>
              </p:cNvGrpSpPr>
              <p:nvPr/>
            </p:nvGrpSpPr>
            <p:grpSpPr bwMode="auto">
              <a:xfrm>
                <a:off x="1437" y="1764"/>
                <a:ext cx="243" cy="334"/>
                <a:chOff x="1443" y="1764"/>
                <a:chExt cx="243" cy="334"/>
              </a:xfrm>
            </p:grpSpPr>
            <p:sp>
              <p:nvSpPr>
                <p:cNvPr id="26"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7"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13" name="Group 46"/>
            <p:cNvGrpSpPr>
              <a:grpSpLocks noChangeAspect="1"/>
            </p:cNvGrpSpPr>
            <p:nvPr/>
          </p:nvGrpSpPr>
          <p:grpSpPr bwMode="auto">
            <a:xfrm rot="8404388">
              <a:off x="4275417" y="2845368"/>
              <a:ext cx="390525" cy="522287"/>
              <a:chOff x="4491" y="9707"/>
              <a:chExt cx="1429" cy="1906"/>
            </a:xfrm>
          </p:grpSpPr>
          <p:sp>
            <p:nvSpPr>
              <p:cNvPr id="21"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2"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3"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4" name="Group 46"/>
            <p:cNvGrpSpPr>
              <a:grpSpLocks noChangeAspect="1"/>
            </p:cNvGrpSpPr>
            <p:nvPr/>
          </p:nvGrpSpPr>
          <p:grpSpPr bwMode="auto">
            <a:xfrm rot="13060745">
              <a:off x="5829387" y="2733657"/>
              <a:ext cx="582236" cy="778681"/>
              <a:chOff x="4491" y="9707"/>
              <a:chExt cx="1429" cy="1906"/>
            </a:xfrm>
          </p:grpSpPr>
          <p:sp>
            <p:nvSpPr>
              <p:cNvPr id="18"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9"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20"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25" name="Group 46"/>
            <p:cNvGrpSpPr>
              <a:grpSpLocks noChangeAspect="1"/>
            </p:cNvGrpSpPr>
            <p:nvPr/>
          </p:nvGrpSpPr>
          <p:grpSpPr bwMode="auto">
            <a:xfrm rot="10912490">
              <a:off x="3153662" y="3219225"/>
              <a:ext cx="390525" cy="522287"/>
              <a:chOff x="4491" y="9707"/>
              <a:chExt cx="1429" cy="1906"/>
            </a:xfrm>
          </p:grpSpPr>
          <p:sp>
            <p:nvSpPr>
              <p:cNvPr id="15"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6"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17"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sp>
        <p:nvSpPr>
          <p:cNvPr id="29" name="Text Box 32"/>
          <p:cNvSpPr txBox="1">
            <a:spLocks noChangeArrowheads="1"/>
          </p:cNvSpPr>
          <p:nvPr/>
        </p:nvSpPr>
        <p:spPr bwMode="auto">
          <a:xfrm>
            <a:off x="597705" y="4316903"/>
            <a:ext cx="7927286" cy="1200329"/>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latin typeface="Times New Roman" pitchFamily="18" charset="0"/>
                <a:cs typeface="Times New Roman" pitchFamily="18" charset="0"/>
              </a:rPr>
              <a:t>特に水素の柱密度が高いものは</a:t>
            </a:r>
            <a:r>
              <a:rPr lang="en-US" altLang="ja-JP" sz="2400" b="1" dirty="0" smtClean="0">
                <a:solidFill>
                  <a:srgbClr val="FF0000"/>
                </a:solidFill>
                <a:latin typeface="Times New Roman" pitchFamily="18" charset="0"/>
                <a:cs typeface="Times New Roman" pitchFamily="18" charset="0"/>
              </a:rPr>
              <a:t>damped Lyman </a:t>
            </a:r>
            <a:r>
              <a:rPr lang="en-US" altLang="ja-JP" sz="2400" b="1" dirty="0" smtClean="0">
                <a:solidFill>
                  <a:srgbClr val="FF0000"/>
                </a:solidFill>
                <a:latin typeface="Symbol" pitchFamily="18" charset="2"/>
                <a:cs typeface="Times New Roman" pitchFamily="18" charset="0"/>
              </a:rPr>
              <a:t>a</a:t>
            </a:r>
            <a:r>
              <a:rPr lang="en-US" altLang="ja-JP" sz="2400" b="1" dirty="0" smtClean="0">
                <a:solidFill>
                  <a:srgbClr val="FF0000"/>
                </a:solidFill>
                <a:latin typeface="Times New Roman" pitchFamily="18" charset="0"/>
                <a:cs typeface="Times New Roman" pitchFamily="18" charset="0"/>
              </a:rPr>
              <a:t> systems (DLAs)</a:t>
            </a:r>
            <a:r>
              <a:rPr lang="ja-JP" altLang="en-US" sz="2400" b="1" dirty="0" smtClean="0">
                <a:latin typeface="Times New Roman" pitchFamily="18" charset="0"/>
                <a:cs typeface="Times New Roman" pitchFamily="18" charset="0"/>
              </a:rPr>
              <a:t>として観測され</a:t>
            </a:r>
            <a:r>
              <a:rPr lang="en-US" altLang="ja-JP" sz="2400" b="1" dirty="0" smtClean="0">
                <a:latin typeface="Times New Roman" pitchFamily="18" charset="0"/>
                <a:cs typeface="Times New Roman" pitchFamily="18" charset="0"/>
              </a:rPr>
              <a:t>, </a:t>
            </a:r>
            <a:r>
              <a:rPr lang="ja-JP" altLang="en-US" sz="2400" b="1" dirty="0" smtClean="0">
                <a:solidFill>
                  <a:srgbClr val="0000FF"/>
                </a:solidFill>
                <a:latin typeface="Times New Roman" pitchFamily="18" charset="0"/>
                <a:cs typeface="Times New Roman" pitchFamily="18" charset="0"/>
              </a:rPr>
              <a:t>現在の巨大銀河の祖先</a:t>
            </a:r>
            <a:r>
              <a:rPr lang="ja-JP" altLang="en-US" sz="2400" b="1" dirty="0" smtClean="0">
                <a:latin typeface="Times New Roman" pitchFamily="18" charset="0"/>
                <a:cs typeface="Times New Roman" pitchFamily="18" charset="0"/>
              </a:rPr>
              <a:t>と考えられている</a:t>
            </a:r>
            <a:r>
              <a:rPr lang="en-US" altLang="ja-JP" sz="2400" b="1" dirty="0" smtClean="0">
                <a:latin typeface="Times New Roman" pitchFamily="18" charset="0"/>
                <a:cs typeface="Times New Roman" pitchFamily="18" charset="0"/>
              </a:rPr>
              <a:t>.</a:t>
            </a:r>
            <a:endParaRPr lang="en-US" altLang="ja-JP" sz="2400" b="1" dirty="0">
              <a:latin typeface="Times New Roman" pitchFamily="18" charset="0"/>
              <a:cs typeface="Times New Roman" pitchFamily="18" charset="0"/>
            </a:endParaRPr>
          </a:p>
        </p:txBody>
      </p:sp>
      <p:sp>
        <p:nvSpPr>
          <p:cNvPr id="30"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3.7</a:t>
            </a:r>
            <a:r>
              <a:rPr kumimoji="0" lang="ja-JP" altLang="en-US" sz="2800" dirty="0" smtClean="0">
                <a:solidFill>
                  <a:srgbClr val="000066"/>
                </a:solidFill>
                <a:cs typeface="Times New Roman" pitchFamily="18" charset="0"/>
              </a:rPr>
              <a:t> 吸収線観測による銀河形成期の検証</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7"/>
          <p:cNvGrpSpPr/>
          <p:nvPr/>
        </p:nvGrpSpPr>
        <p:grpSpPr>
          <a:xfrm>
            <a:off x="323528" y="1052736"/>
            <a:ext cx="8568952" cy="1215681"/>
            <a:chOff x="323528" y="2698791"/>
            <a:chExt cx="8568952" cy="1215681"/>
          </a:xfrm>
        </p:grpSpPr>
        <p:sp>
          <p:nvSpPr>
            <p:cNvPr id="5" name="星 32 4"/>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5" idx="3"/>
              <a:endCxn id="6"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4" name="Group 41"/>
            <p:cNvGrpSpPr>
              <a:grpSpLocks/>
            </p:cNvGrpSpPr>
            <p:nvPr/>
          </p:nvGrpSpPr>
          <p:grpSpPr bwMode="auto">
            <a:xfrm rot="1912785">
              <a:off x="1874609" y="2698791"/>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7"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11" name="Group 46"/>
            <p:cNvGrpSpPr>
              <a:grpSpLocks noChangeAspect="1"/>
            </p:cNvGrpSpPr>
            <p:nvPr/>
          </p:nvGrpSpPr>
          <p:grpSpPr bwMode="auto">
            <a:xfrm rot="8404388">
              <a:off x="4275417" y="2845368"/>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2" name="Group 46"/>
            <p:cNvGrpSpPr>
              <a:grpSpLocks noChangeAspect="1"/>
            </p:cNvGrpSpPr>
            <p:nvPr/>
          </p:nvGrpSpPr>
          <p:grpSpPr bwMode="auto">
            <a:xfrm rot="13060745">
              <a:off x="5829387" y="2733657"/>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3" name="Group 46"/>
            <p:cNvGrpSpPr>
              <a:grpSpLocks noChangeAspect="1"/>
            </p:cNvGrpSpPr>
            <p:nvPr/>
          </p:nvGrpSpPr>
          <p:grpSpPr bwMode="auto">
            <a:xfrm rot="10912490">
              <a:off x="3153662" y="3219225"/>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sp>
        <p:nvSpPr>
          <p:cNvPr id="28" name="Text Box 32"/>
          <p:cNvSpPr txBox="1">
            <a:spLocks noChangeArrowheads="1"/>
          </p:cNvSpPr>
          <p:nvPr/>
        </p:nvSpPr>
        <p:spPr bwMode="auto">
          <a:xfrm>
            <a:off x="446240" y="2444695"/>
            <a:ext cx="8230216" cy="1938992"/>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solidFill>
                  <a:srgbClr val="000000"/>
                </a:solidFill>
                <a:latin typeface="Times New Roman" pitchFamily="18" charset="0"/>
                <a:cs typeface="Times New Roman" pitchFamily="18" charset="0"/>
              </a:rPr>
              <a:t>観測から</a:t>
            </a:r>
            <a:r>
              <a:rPr lang="en-US" altLang="ja-JP" sz="2400" b="1" dirty="0" smtClean="0">
                <a:solidFill>
                  <a:srgbClr val="000000"/>
                </a:solidFill>
                <a:latin typeface="Times New Roman" pitchFamily="18" charset="0"/>
                <a:cs typeface="Times New Roman" pitchFamily="18" charset="0"/>
              </a:rPr>
              <a:t>, </a:t>
            </a:r>
            <a:r>
              <a:rPr lang="ja-JP" altLang="en-US" sz="2400" b="1" dirty="0" smtClean="0">
                <a:solidFill>
                  <a:srgbClr val="000000"/>
                </a:solidFill>
                <a:latin typeface="Times New Roman" pitchFamily="18" charset="0"/>
                <a:cs typeface="Times New Roman" pitchFamily="18" charset="0"/>
              </a:rPr>
              <a:t>これらの系はガスリッチで</a:t>
            </a:r>
            <a:r>
              <a:rPr lang="en-US" altLang="ja-JP" sz="2400" b="1" dirty="0" smtClean="0">
                <a:solidFill>
                  <a:srgbClr val="000000"/>
                </a:solidFill>
                <a:latin typeface="Times New Roman" pitchFamily="18" charset="0"/>
                <a:cs typeface="Times New Roman" pitchFamily="18" charset="0"/>
              </a:rPr>
              <a:t>, </a:t>
            </a:r>
            <a:r>
              <a:rPr lang="ja-JP" altLang="en-US" sz="2400" b="1" dirty="0" smtClean="0">
                <a:solidFill>
                  <a:srgbClr val="000000"/>
                </a:solidFill>
                <a:latin typeface="Times New Roman" pitchFamily="18" charset="0"/>
                <a:cs typeface="Times New Roman" pitchFamily="18" charset="0"/>
              </a:rPr>
              <a:t>低金属量であることが知られている</a:t>
            </a:r>
            <a:r>
              <a:rPr lang="en-US" altLang="ja-JP" sz="2400" b="1" dirty="0" smtClean="0">
                <a:solidFill>
                  <a:srgbClr val="000000"/>
                </a:solidFill>
                <a:latin typeface="Times New Roman" pitchFamily="18" charset="0"/>
                <a:cs typeface="Times New Roman" pitchFamily="18" charset="0"/>
              </a:rPr>
              <a:t>(e.g., </a:t>
            </a:r>
            <a:r>
              <a:rPr lang="en-US" altLang="ja-JP" sz="2400" b="1" dirty="0" err="1" smtClean="0">
                <a:solidFill>
                  <a:srgbClr val="000000"/>
                </a:solidFill>
                <a:latin typeface="Times New Roman" pitchFamily="18" charset="0"/>
                <a:cs typeface="Times New Roman" pitchFamily="18" charset="0"/>
              </a:rPr>
              <a:t>Ledoux</a:t>
            </a:r>
            <a:r>
              <a:rPr lang="en-US" altLang="ja-JP" sz="2400" b="1" dirty="0" smtClean="0">
                <a:solidFill>
                  <a:srgbClr val="000000"/>
                </a:solidFill>
                <a:latin typeface="Times New Roman" pitchFamily="18" charset="0"/>
                <a:cs typeface="Times New Roman" pitchFamily="18" charset="0"/>
              </a:rPr>
              <a:t> et al. 2003).</a:t>
            </a:r>
          </a:p>
          <a:p>
            <a:pPr fontAlgn="base">
              <a:spcBef>
                <a:spcPct val="0"/>
              </a:spcBef>
              <a:spcAft>
                <a:spcPct val="0"/>
              </a:spcAft>
            </a:pPr>
            <a:endParaRPr lang="en-US" altLang="ja-JP" sz="2400" b="1" dirty="0">
              <a:solidFill>
                <a:srgbClr val="000000"/>
              </a:solidFill>
              <a:latin typeface="Times New Roman" pitchFamily="18" charset="0"/>
              <a:cs typeface="Times New Roman" pitchFamily="18" charset="0"/>
            </a:endParaRPr>
          </a:p>
          <a:p>
            <a:pPr fontAlgn="base">
              <a:spcBef>
                <a:spcPct val="0"/>
              </a:spcBef>
              <a:spcAft>
                <a:spcPct val="0"/>
              </a:spcAft>
            </a:pPr>
            <a:r>
              <a:rPr lang="ja-JP" altLang="en-US" sz="2400" b="1" dirty="0" smtClean="0">
                <a:solidFill>
                  <a:srgbClr val="000000"/>
                </a:solidFill>
                <a:latin typeface="Times New Roman" pitchFamily="18" charset="0"/>
                <a:cs typeface="Times New Roman" pitchFamily="18" charset="0"/>
              </a:rPr>
              <a:t>また</a:t>
            </a:r>
            <a:r>
              <a:rPr lang="en-US" altLang="ja-JP" sz="2400" b="1" dirty="0" smtClean="0">
                <a:solidFill>
                  <a:srgbClr val="000000"/>
                </a:solidFill>
                <a:latin typeface="Times New Roman" pitchFamily="18" charset="0"/>
                <a:cs typeface="Times New Roman" pitchFamily="18" charset="0"/>
              </a:rPr>
              <a:t>, DLA</a:t>
            </a:r>
            <a:r>
              <a:rPr lang="ja-JP" altLang="en-US" sz="2400" b="1" dirty="0" smtClean="0">
                <a:solidFill>
                  <a:srgbClr val="000000"/>
                </a:solidFill>
                <a:latin typeface="Times New Roman" pitchFamily="18" charset="0"/>
                <a:cs typeface="Times New Roman" pitchFamily="18" charset="0"/>
              </a:rPr>
              <a:t>は小さいスケールでの宇宙の大規模構造のパワースペクトルを検証するプローブでもある</a:t>
            </a:r>
            <a:r>
              <a:rPr lang="en-US" altLang="ja-JP" sz="2400" b="1" dirty="0" smtClean="0">
                <a:solidFill>
                  <a:srgbClr val="0000FF"/>
                </a:solidFill>
                <a:latin typeface="Times New Roman" pitchFamily="18" charset="0"/>
                <a:cs typeface="Times New Roman" pitchFamily="18" charset="0"/>
              </a:rPr>
              <a:t>.</a:t>
            </a:r>
            <a:endParaRPr lang="en-US" altLang="ja-JP" sz="2400" b="1" dirty="0">
              <a:solidFill>
                <a:srgbClr val="0000FF"/>
              </a:solidFill>
              <a:latin typeface="Times New Roman" pitchFamily="18" charset="0"/>
              <a:cs typeface="Times New Roman" pitchFamily="18" charset="0"/>
            </a:endParaRPr>
          </a:p>
        </p:txBody>
      </p:sp>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7"/>
          <p:cNvGrpSpPr/>
          <p:nvPr/>
        </p:nvGrpSpPr>
        <p:grpSpPr>
          <a:xfrm>
            <a:off x="323528" y="1052736"/>
            <a:ext cx="8568952" cy="1215681"/>
            <a:chOff x="323528" y="2698791"/>
            <a:chExt cx="8568952" cy="1215681"/>
          </a:xfrm>
        </p:grpSpPr>
        <p:sp>
          <p:nvSpPr>
            <p:cNvPr id="5" name="星 32 4"/>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5" idx="3"/>
              <a:endCxn id="6"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3" name="Group 41"/>
            <p:cNvGrpSpPr>
              <a:grpSpLocks/>
            </p:cNvGrpSpPr>
            <p:nvPr/>
          </p:nvGrpSpPr>
          <p:grpSpPr bwMode="auto">
            <a:xfrm rot="1912785">
              <a:off x="1874609" y="2698791"/>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4"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7" name="Group 46"/>
            <p:cNvGrpSpPr>
              <a:grpSpLocks noChangeAspect="1"/>
            </p:cNvGrpSpPr>
            <p:nvPr/>
          </p:nvGrpSpPr>
          <p:grpSpPr bwMode="auto">
            <a:xfrm rot="8404388">
              <a:off x="4275417" y="2845368"/>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1" name="Group 46"/>
            <p:cNvGrpSpPr>
              <a:grpSpLocks noChangeAspect="1"/>
            </p:cNvGrpSpPr>
            <p:nvPr/>
          </p:nvGrpSpPr>
          <p:grpSpPr bwMode="auto">
            <a:xfrm rot="13060745">
              <a:off x="5829387" y="2733657"/>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2" name="Group 46"/>
            <p:cNvGrpSpPr>
              <a:grpSpLocks noChangeAspect="1"/>
            </p:cNvGrpSpPr>
            <p:nvPr/>
          </p:nvGrpSpPr>
          <p:grpSpPr bwMode="auto">
            <a:xfrm rot="10912490">
              <a:off x="3153662" y="3219225"/>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sp>
        <p:nvSpPr>
          <p:cNvPr id="28" name="Text Box 32"/>
          <p:cNvSpPr txBox="1">
            <a:spLocks noChangeArrowheads="1"/>
          </p:cNvSpPr>
          <p:nvPr/>
        </p:nvSpPr>
        <p:spPr bwMode="auto">
          <a:xfrm>
            <a:off x="446240" y="2444695"/>
            <a:ext cx="8230216" cy="1938992"/>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solidFill>
                  <a:srgbClr val="000000"/>
                </a:solidFill>
                <a:latin typeface="Times New Roman" pitchFamily="18" charset="0"/>
                <a:cs typeface="Times New Roman" pitchFamily="18" charset="0"/>
              </a:rPr>
              <a:t>観測から</a:t>
            </a:r>
            <a:r>
              <a:rPr lang="en-US" altLang="ja-JP" sz="2400" b="1" dirty="0" smtClean="0">
                <a:solidFill>
                  <a:srgbClr val="000000"/>
                </a:solidFill>
                <a:latin typeface="Times New Roman" pitchFamily="18" charset="0"/>
                <a:cs typeface="Times New Roman" pitchFamily="18" charset="0"/>
              </a:rPr>
              <a:t>, </a:t>
            </a:r>
            <a:r>
              <a:rPr lang="ja-JP" altLang="en-US" sz="2400" b="1" dirty="0" smtClean="0">
                <a:solidFill>
                  <a:srgbClr val="000000"/>
                </a:solidFill>
                <a:latin typeface="Times New Roman" pitchFamily="18" charset="0"/>
                <a:cs typeface="Times New Roman" pitchFamily="18" charset="0"/>
              </a:rPr>
              <a:t>これらの系はガスリッチで</a:t>
            </a:r>
            <a:r>
              <a:rPr lang="en-US" altLang="ja-JP" sz="2400" b="1" dirty="0" smtClean="0">
                <a:solidFill>
                  <a:srgbClr val="000000"/>
                </a:solidFill>
                <a:latin typeface="Times New Roman" pitchFamily="18" charset="0"/>
                <a:cs typeface="Times New Roman" pitchFamily="18" charset="0"/>
              </a:rPr>
              <a:t>, </a:t>
            </a:r>
            <a:r>
              <a:rPr lang="ja-JP" altLang="en-US" sz="2400" b="1" dirty="0" smtClean="0">
                <a:solidFill>
                  <a:srgbClr val="000000"/>
                </a:solidFill>
                <a:latin typeface="Times New Roman" pitchFamily="18" charset="0"/>
                <a:cs typeface="Times New Roman" pitchFamily="18" charset="0"/>
              </a:rPr>
              <a:t>低金属量であることが知られている</a:t>
            </a:r>
            <a:r>
              <a:rPr lang="en-US" altLang="ja-JP" sz="2400" b="1" dirty="0" smtClean="0">
                <a:solidFill>
                  <a:srgbClr val="000000"/>
                </a:solidFill>
                <a:latin typeface="Times New Roman" pitchFamily="18" charset="0"/>
                <a:cs typeface="Times New Roman" pitchFamily="18" charset="0"/>
              </a:rPr>
              <a:t>(e.g., </a:t>
            </a:r>
            <a:r>
              <a:rPr lang="en-US" altLang="ja-JP" sz="2400" b="1" dirty="0" err="1" smtClean="0">
                <a:solidFill>
                  <a:srgbClr val="000000"/>
                </a:solidFill>
                <a:latin typeface="Times New Roman" pitchFamily="18" charset="0"/>
                <a:cs typeface="Times New Roman" pitchFamily="18" charset="0"/>
              </a:rPr>
              <a:t>Ledoux</a:t>
            </a:r>
            <a:r>
              <a:rPr lang="en-US" altLang="ja-JP" sz="2400" b="1" dirty="0" smtClean="0">
                <a:solidFill>
                  <a:srgbClr val="000000"/>
                </a:solidFill>
                <a:latin typeface="Times New Roman" pitchFamily="18" charset="0"/>
                <a:cs typeface="Times New Roman" pitchFamily="18" charset="0"/>
              </a:rPr>
              <a:t> et al. 2003).</a:t>
            </a:r>
          </a:p>
          <a:p>
            <a:pPr fontAlgn="base">
              <a:spcBef>
                <a:spcPct val="0"/>
              </a:spcBef>
              <a:spcAft>
                <a:spcPct val="0"/>
              </a:spcAft>
            </a:pPr>
            <a:endParaRPr lang="en-US" altLang="ja-JP" sz="2400" b="1" dirty="0">
              <a:solidFill>
                <a:srgbClr val="000000"/>
              </a:solidFill>
              <a:latin typeface="Times New Roman" pitchFamily="18" charset="0"/>
              <a:cs typeface="Times New Roman" pitchFamily="18" charset="0"/>
            </a:endParaRPr>
          </a:p>
          <a:p>
            <a:pPr fontAlgn="base">
              <a:spcBef>
                <a:spcPct val="0"/>
              </a:spcBef>
              <a:spcAft>
                <a:spcPct val="0"/>
              </a:spcAft>
            </a:pPr>
            <a:r>
              <a:rPr lang="ja-JP" altLang="en-US" sz="2400" b="1" dirty="0" smtClean="0">
                <a:solidFill>
                  <a:srgbClr val="000000"/>
                </a:solidFill>
                <a:latin typeface="Times New Roman" pitchFamily="18" charset="0"/>
                <a:cs typeface="Times New Roman" pitchFamily="18" charset="0"/>
              </a:rPr>
              <a:t>また</a:t>
            </a:r>
            <a:r>
              <a:rPr lang="en-US" altLang="ja-JP" sz="2400" b="1" dirty="0" smtClean="0">
                <a:solidFill>
                  <a:srgbClr val="000000"/>
                </a:solidFill>
                <a:latin typeface="Times New Roman" pitchFamily="18" charset="0"/>
                <a:cs typeface="Times New Roman" pitchFamily="18" charset="0"/>
              </a:rPr>
              <a:t>, DLA</a:t>
            </a:r>
            <a:r>
              <a:rPr lang="ja-JP" altLang="en-US" sz="2400" b="1" dirty="0" smtClean="0">
                <a:solidFill>
                  <a:srgbClr val="000000"/>
                </a:solidFill>
                <a:latin typeface="Times New Roman" pitchFamily="18" charset="0"/>
                <a:cs typeface="Times New Roman" pitchFamily="18" charset="0"/>
              </a:rPr>
              <a:t>は小さいスケールでの宇宙の大規模構造のパワースペクトルを検証するプローブでもある</a:t>
            </a:r>
            <a:r>
              <a:rPr lang="en-US" altLang="ja-JP" sz="2400" b="1" dirty="0" smtClean="0">
                <a:solidFill>
                  <a:srgbClr val="0000FF"/>
                </a:solidFill>
                <a:latin typeface="Times New Roman" pitchFamily="18" charset="0"/>
                <a:cs typeface="Times New Roman" pitchFamily="18" charset="0"/>
              </a:rPr>
              <a:t>.</a:t>
            </a:r>
            <a:endParaRPr lang="en-US" altLang="ja-JP" sz="2400" b="1" dirty="0">
              <a:solidFill>
                <a:srgbClr val="0000FF"/>
              </a:solidFill>
              <a:latin typeface="Times New Roman" pitchFamily="18" charset="0"/>
              <a:cs typeface="Times New Roman" pitchFamily="18" charset="0"/>
            </a:endParaRPr>
          </a:p>
        </p:txBody>
      </p:sp>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
        <p:nvSpPr>
          <p:cNvPr id="42" name="Text Box 32"/>
          <p:cNvSpPr txBox="1">
            <a:spLocks noChangeArrowheads="1"/>
          </p:cNvSpPr>
          <p:nvPr/>
        </p:nvSpPr>
        <p:spPr bwMode="auto">
          <a:xfrm>
            <a:off x="446240" y="4797152"/>
            <a:ext cx="8230216" cy="461665"/>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solidFill>
                  <a:srgbClr val="FF0000"/>
                </a:solidFill>
                <a:latin typeface="Times New Roman" pitchFamily="18" charset="0"/>
                <a:cs typeface="Times New Roman" pitchFamily="18" charset="0"/>
              </a:rPr>
              <a:t>しかし</a:t>
            </a:r>
            <a:r>
              <a:rPr lang="en-US" altLang="ja-JP" sz="2400" b="1" dirty="0" smtClean="0">
                <a:solidFill>
                  <a:srgbClr val="FF0000"/>
                </a:solidFill>
                <a:latin typeface="Times New Roman" pitchFamily="18" charset="0"/>
                <a:cs typeface="Times New Roman" pitchFamily="18" charset="0"/>
              </a:rPr>
              <a:t>, optical/UV</a:t>
            </a:r>
            <a:r>
              <a:rPr lang="ja-JP" altLang="en-US" sz="2400" b="1" dirty="0" smtClean="0">
                <a:solidFill>
                  <a:srgbClr val="FF0000"/>
                </a:solidFill>
                <a:latin typeface="Times New Roman" pitchFamily="18" charset="0"/>
                <a:cs typeface="Times New Roman" pitchFamily="18" charset="0"/>
              </a:rPr>
              <a:t>ベースでの観測には本質的な問題がある</a:t>
            </a:r>
            <a:r>
              <a:rPr lang="en-US" altLang="ja-JP" sz="2400" b="1" dirty="0" smtClean="0">
                <a:solidFill>
                  <a:srgbClr val="FF0000"/>
                </a:solidFill>
                <a:latin typeface="Times New Roman" pitchFamily="18" charset="0"/>
                <a:cs typeface="Times New Roman" pitchFamily="18" charset="0"/>
              </a:rPr>
              <a:t>! </a:t>
            </a:r>
            <a:endParaRPr lang="en-US" altLang="ja-JP"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7"/>
          <p:cNvGrpSpPr/>
          <p:nvPr/>
        </p:nvGrpSpPr>
        <p:grpSpPr>
          <a:xfrm>
            <a:off x="323528" y="1052736"/>
            <a:ext cx="8568952" cy="1215681"/>
            <a:chOff x="323528" y="2698791"/>
            <a:chExt cx="8568952" cy="1215681"/>
          </a:xfrm>
        </p:grpSpPr>
        <p:sp>
          <p:nvSpPr>
            <p:cNvPr id="5" name="星 32 4"/>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5" idx="3"/>
              <a:endCxn id="6"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4" name="Group 41"/>
            <p:cNvGrpSpPr>
              <a:grpSpLocks/>
            </p:cNvGrpSpPr>
            <p:nvPr/>
          </p:nvGrpSpPr>
          <p:grpSpPr bwMode="auto">
            <a:xfrm rot="1912785">
              <a:off x="1874609" y="2698791"/>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7"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11" name="Group 46"/>
            <p:cNvGrpSpPr>
              <a:grpSpLocks noChangeAspect="1"/>
            </p:cNvGrpSpPr>
            <p:nvPr/>
          </p:nvGrpSpPr>
          <p:grpSpPr bwMode="auto">
            <a:xfrm rot="8404388">
              <a:off x="4275417" y="2845368"/>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2" name="Group 46"/>
            <p:cNvGrpSpPr>
              <a:grpSpLocks noChangeAspect="1"/>
            </p:cNvGrpSpPr>
            <p:nvPr/>
          </p:nvGrpSpPr>
          <p:grpSpPr bwMode="auto">
            <a:xfrm rot="13060745">
              <a:off x="5829387" y="2733657"/>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3" name="Group 46"/>
            <p:cNvGrpSpPr>
              <a:grpSpLocks noChangeAspect="1"/>
            </p:cNvGrpSpPr>
            <p:nvPr/>
          </p:nvGrpSpPr>
          <p:grpSpPr bwMode="auto">
            <a:xfrm rot="10912490">
              <a:off x="3153662" y="3219225"/>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sp>
        <p:nvSpPr>
          <p:cNvPr id="37" name="Text Box 32"/>
          <p:cNvSpPr txBox="1">
            <a:spLocks noChangeArrowheads="1"/>
          </p:cNvSpPr>
          <p:nvPr/>
        </p:nvSpPr>
        <p:spPr bwMode="auto">
          <a:xfrm>
            <a:off x="539552" y="2636912"/>
            <a:ext cx="8064896" cy="1569660"/>
          </a:xfrm>
          <a:prstGeom prst="rect">
            <a:avLst/>
          </a:prstGeom>
          <a:noFill/>
          <a:ln w="25400">
            <a:solidFill>
              <a:srgbClr val="FF0000"/>
            </a:solidFill>
            <a:miter lim="800000"/>
            <a:headEnd/>
            <a:tailEnd/>
          </a:ln>
        </p:spPr>
        <p:txBody>
          <a:bodyPr wrap="square">
            <a:spAutoFit/>
          </a:bodyPr>
          <a:lstStyle/>
          <a:p>
            <a:pPr fontAlgn="base">
              <a:spcBef>
                <a:spcPct val="0"/>
              </a:spcBef>
              <a:spcAft>
                <a:spcPct val="0"/>
              </a:spcAft>
            </a:pPr>
            <a:r>
              <a:rPr lang="ja-JP" altLang="en-US" dirty="0" smtClean="0">
                <a:latin typeface="Times New Roman" pitchFamily="18" charset="0"/>
                <a:cs typeface="Times New Roman" pitchFamily="18" charset="0"/>
              </a:rPr>
              <a:t>我々は吸収線系を検出したいのだが</a:t>
            </a:r>
            <a:r>
              <a:rPr lang="en-US" altLang="ja-JP"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非常に高い柱密度のシステムは</a:t>
            </a:r>
            <a:r>
              <a:rPr lang="en-US" altLang="ja-JP" dirty="0" smtClean="0">
                <a:latin typeface="Times New Roman" pitchFamily="18" charset="0"/>
                <a:cs typeface="Times New Roman" pitchFamily="18" charset="0"/>
              </a:rPr>
              <a:t>, </a:t>
            </a:r>
            <a:r>
              <a:rPr lang="ja-JP" altLang="en-US" dirty="0" smtClean="0">
                <a:solidFill>
                  <a:srgbClr val="FF0000"/>
                </a:solidFill>
                <a:latin typeface="Times New Roman" pitchFamily="18" charset="0"/>
                <a:cs typeface="Times New Roman" pitchFamily="18" charset="0"/>
              </a:rPr>
              <a:t>背景クェーサーからの放射を非常に強く減光してしまい</a:t>
            </a:r>
            <a:r>
              <a:rPr lang="en-US" altLang="ja-JP" dirty="0" smtClean="0">
                <a:solidFill>
                  <a:srgbClr val="FF0000"/>
                </a:solidFill>
                <a:latin typeface="Times New Roman" pitchFamily="18" charset="0"/>
                <a:cs typeface="Times New Roman" pitchFamily="18" charset="0"/>
              </a:rPr>
              <a:t>, </a:t>
            </a:r>
            <a:r>
              <a:rPr lang="ja-JP" altLang="en-US" dirty="0" smtClean="0">
                <a:solidFill>
                  <a:srgbClr val="FF0000"/>
                </a:solidFill>
                <a:latin typeface="Times New Roman" pitchFamily="18" charset="0"/>
                <a:cs typeface="Times New Roman" pitchFamily="18" charset="0"/>
              </a:rPr>
              <a:t>そもそも最初のセレクションから漏れてしまう</a:t>
            </a:r>
            <a:r>
              <a:rPr lang="en-US" altLang="ja-JP" sz="2400" b="1" dirty="0" smtClean="0">
                <a:solidFill>
                  <a:srgbClr val="FF0000"/>
                </a:solidFill>
                <a:latin typeface="Times New Roman" pitchFamily="18" charset="0"/>
                <a:cs typeface="Times New Roman" pitchFamily="18" charset="0"/>
              </a:rPr>
              <a:t>(</a:t>
            </a:r>
            <a:r>
              <a:rPr lang="en-US" altLang="ja-JP" sz="2400" b="1" dirty="0" err="1" smtClean="0">
                <a:solidFill>
                  <a:srgbClr val="FF0000"/>
                </a:solidFill>
                <a:latin typeface="Times New Roman" pitchFamily="18" charset="0"/>
                <a:cs typeface="Times New Roman" pitchFamily="18" charset="0"/>
              </a:rPr>
              <a:t>Vladilo</a:t>
            </a:r>
            <a:r>
              <a:rPr lang="en-US" altLang="ja-JP" sz="2400" b="1" dirty="0" smtClean="0">
                <a:solidFill>
                  <a:srgbClr val="FF0000"/>
                </a:solidFill>
                <a:latin typeface="Times New Roman" pitchFamily="18" charset="0"/>
                <a:cs typeface="Times New Roman" pitchFamily="18" charset="0"/>
              </a:rPr>
              <a:t> &amp; Péroux 2005).</a:t>
            </a:r>
            <a:endParaRPr lang="en-US" altLang="ja-JP" sz="2400" b="1" dirty="0">
              <a:solidFill>
                <a:srgbClr val="FF0000"/>
              </a:solidFill>
              <a:latin typeface="Times New Roman" pitchFamily="18" charset="0"/>
              <a:cs typeface="Times New Roman" pitchFamily="18" charset="0"/>
            </a:endParaRPr>
          </a:p>
        </p:txBody>
      </p:sp>
      <p:sp>
        <p:nvSpPr>
          <p:cNvPr id="29" name="円/楕円 28"/>
          <p:cNvSpPr/>
          <p:nvPr/>
        </p:nvSpPr>
        <p:spPr>
          <a:xfrm>
            <a:off x="2411760" y="1124744"/>
            <a:ext cx="576064" cy="720080"/>
          </a:xfrm>
          <a:prstGeom prst="ellipse">
            <a:avLst/>
          </a:prstGeom>
          <a:solidFill>
            <a:srgbClr val="C00000">
              <a:alpha val="9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禁止 33"/>
          <p:cNvSpPr/>
          <p:nvPr/>
        </p:nvSpPr>
        <p:spPr>
          <a:xfrm>
            <a:off x="6516216" y="1030142"/>
            <a:ext cx="914400" cy="914400"/>
          </a:xfrm>
          <a:prstGeom prst="noSmoking">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7"/>
          <p:cNvGrpSpPr/>
          <p:nvPr/>
        </p:nvGrpSpPr>
        <p:grpSpPr>
          <a:xfrm>
            <a:off x="323528" y="1052736"/>
            <a:ext cx="8568952" cy="1215681"/>
            <a:chOff x="323528" y="2698791"/>
            <a:chExt cx="8568952" cy="1215681"/>
          </a:xfrm>
        </p:grpSpPr>
        <p:sp>
          <p:nvSpPr>
            <p:cNvPr id="5" name="星 32 4"/>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5" idx="3"/>
              <a:endCxn id="6"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3" name="Group 41"/>
            <p:cNvGrpSpPr>
              <a:grpSpLocks/>
            </p:cNvGrpSpPr>
            <p:nvPr/>
          </p:nvGrpSpPr>
          <p:grpSpPr bwMode="auto">
            <a:xfrm rot="1912785">
              <a:off x="1874609" y="2698791"/>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4"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7" name="Group 46"/>
            <p:cNvGrpSpPr>
              <a:grpSpLocks noChangeAspect="1"/>
            </p:cNvGrpSpPr>
            <p:nvPr/>
          </p:nvGrpSpPr>
          <p:grpSpPr bwMode="auto">
            <a:xfrm rot="8404388">
              <a:off x="4275417" y="2845368"/>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1" name="Group 46"/>
            <p:cNvGrpSpPr>
              <a:grpSpLocks noChangeAspect="1"/>
            </p:cNvGrpSpPr>
            <p:nvPr/>
          </p:nvGrpSpPr>
          <p:grpSpPr bwMode="auto">
            <a:xfrm rot="13060745">
              <a:off x="5829387" y="2733657"/>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2" name="Group 46"/>
            <p:cNvGrpSpPr>
              <a:grpSpLocks noChangeAspect="1"/>
            </p:cNvGrpSpPr>
            <p:nvPr/>
          </p:nvGrpSpPr>
          <p:grpSpPr bwMode="auto">
            <a:xfrm rot="10912490">
              <a:off x="3153662" y="3219225"/>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sp>
        <p:nvSpPr>
          <p:cNvPr id="37" name="Text Box 32"/>
          <p:cNvSpPr txBox="1">
            <a:spLocks noChangeArrowheads="1"/>
          </p:cNvSpPr>
          <p:nvPr/>
        </p:nvSpPr>
        <p:spPr bwMode="auto">
          <a:xfrm>
            <a:off x="539552" y="2636912"/>
            <a:ext cx="8064896" cy="1569660"/>
          </a:xfrm>
          <a:prstGeom prst="rect">
            <a:avLst/>
          </a:prstGeom>
          <a:noFill/>
          <a:ln w="25400">
            <a:solidFill>
              <a:srgbClr val="FF0000"/>
            </a:solidFill>
            <a:miter lim="800000"/>
            <a:headEnd/>
            <a:tailEnd/>
          </a:ln>
        </p:spPr>
        <p:txBody>
          <a:bodyPr wrap="square">
            <a:spAutoFit/>
          </a:bodyPr>
          <a:lstStyle/>
          <a:p>
            <a:pPr fontAlgn="base">
              <a:spcBef>
                <a:spcPct val="0"/>
              </a:spcBef>
              <a:spcAft>
                <a:spcPct val="0"/>
              </a:spcAft>
            </a:pPr>
            <a:r>
              <a:rPr lang="ja-JP" altLang="en-US" dirty="0" smtClean="0">
                <a:latin typeface="Times New Roman" pitchFamily="18" charset="0"/>
                <a:cs typeface="Times New Roman" pitchFamily="18" charset="0"/>
              </a:rPr>
              <a:t>我々は吸収線系を検出したいのだが</a:t>
            </a:r>
            <a:r>
              <a:rPr lang="en-US" altLang="ja-JP"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非常に高い柱密度のシステムは</a:t>
            </a:r>
            <a:r>
              <a:rPr lang="en-US" altLang="ja-JP" dirty="0" smtClean="0">
                <a:latin typeface="Times New Roman" pitchFamily="18" charset="0"/>
                <a:cs typeface="Times New Roman" pitchFamily="18" charset="0"/>
              </a:rPr>
              <a:t>, </a:t>
            </a:r>
            <a:r>
              <a:rPr lang="ja-JP" altLang="en-US" dirty="0" smtClean="0">
                <a:solidFill>
                  <a:srgbClr val="FF0000"/>
                </a:solidFill>
                <a:latin typeface="Times New Roman" pitchFamily="18" charset="0"/>
                <a:cs typeface="Times New Roman" pitchFamily="18" charset="0"/>
              </a:rPr>
              <a:t>背景クェーサーからの放射を非常に強く減光してしまい</a:t>
            </a:r>
            <a:r>
              <a:rPr lang="en-US" altLang="ja-JP" dirty="0" smtClean="0">
                <a:solidFill>
                  <a:srgbClr val="FF0000"/>
                </a:solidFill>
                <a:latin typeface="Times New Roman" pitchFamily="18" charset="0"/>
                <a:cs typeface="Times New Roman" pitchFamily="18" charset="0"/>
              </a:rPr>
              <a:t>, </a:t>
            </a:r>
            <a:r>
              <a:rPr lang="ja-JP" altLang="en-US" dirty="0" smtClean="0">
                <a:solidFill>
                  <a:srgbClr val="FF0000"/>
                </a:solidFill>
                <a:latin typeface="Times New Roman" pitchFamily="18" charset="0"/>
                <a:cs typeface="Times New Roman" pitchFamily="18" charset="0"/>
              </a:rPr>
              <a:t>そもそも最初のセレクションから漏れてしまう</a:t>
            </a:r>
            <a:r>
              <a:rPr lang="en-US" altLang="ja-JP" sz="2400" b="1" dirty="0" smtClean="0">
                <a:solidFill>
                  <a:srgbClr val="FF0000"/>
                </a:solidFill>
                <a:latin typeface="Times New Roman" pitchFamily="18" charset="0"/>
                <a:cs typeface="Times New Roman" pitchFamily="18" charset="0"/>
              </a:rPr>
              <a:t>(</a:t>
            </a:r>
            <a:r>
              <a:rPr lang="en-US" altLang="ja-JP" sz="2400" b="1" dirty="0" err="1" smtClean="0">
                <a:solidFill>
                  <a:srgbClr val="FF0000"/>
                </a:solidFill>
                <a:latin typeface="Times New Roman" pitchFamily="18" charset="0"/>
                <a:cs typeface="Times New Roman" pitchFamily="18" charset="0"/>
              </a:rPr>
              <a:t>Vladilo</a:t>
            </a:r>
            <a:r>
              <a:rPr lang="en-US" altLang="ja-JP" sz="2400" b="1" dirty="0" smtClean="0">
                <a:solidFill>
                  <a:srgbClr val="FF0000"/>
                </a:solidFill>
                <a:latin typeface="Times New Roman" pitchFamily="18" charset="0"/>
                <a:cs typeface="Times New Roman" pitchFamily="18" charset="0"/>
              </a:rPr>
              <a:t> &amp; Péroux 2005).</a:t>
            </a:r>
            <a:endParaRPr lang="en-US" altLang="ja-JP" sz="2400" b="1" dirty="0">
              <a:solidFill>
                <a:srgbClr val="FF0000"/>
              </a:solidFill>
              <a:latin typeface="Times New Roman" pitchFamily="18" charset="0"/>
              <a:cs typeface="Times New Roman" pitchFamily="18" charset="0"/>
            </a:endParaRPr>
          </a:p>
        </p:txBody>
      </p:sp>
      <p:sp>
        <p:nvSpPr>
          <p:cNvPr id="29" name="円/楕円 28"/>
          <p:cNvSpPr/>
          <p:nvPr/>
        </p:nvSpPr>
        <p:spPr>
          <a:xfrm>
            <a:off x="2411760" y="1124744"/>
            <a:ext cx="576064" cy="720080"/>
          </a:xfrm>
          <a:prstGeom prst="ellipse">
            <a:avLst/>
          </a:prstGeom>
          <a:solidFill>
            <a:srgbClr val="C00000">
              <a:alpha val="9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禁止 33"/>
          <p:cNvSpPr/>
          <p:nvPr/>
        </p:nvSpPr>
        <p:spPr>
          <a:xfrm>
            <a:off x="6516216" y="1030142"/>
            <a:ext cx="914400" cy="914400"/>
          </a:xfrm>
          <a:prstGeom prst="noSmoking">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
        <p:nvSpPr>
          <p:cNvPr id="42" name="Text Box 32"/>
          <p:cNvSpPr txBox="1">
            <a:spLocks noChangeArrowheads="1"/>
          </p:cNvSpPr>
          <p:nvPr/>
        </p:nvSpPr>
        <p:spPr bwMode="auto">
          <a:xfrm>
            <a:off x="514248" y="4437112"/>
            <a:ext cx="8090200" cy="1200329"/>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latin typeface="Times New Roman" pitchFamily="18" charset="0"/>
                <a:cs typeface="Times New Roman" pitchFamily="18" charset="0"/>
              </a:rPr>
              <a:t>このような高い柱密度の系は</a:t>
            </a:r>
            <a:r>
              <a:rPr lang="ja-JP" altLang="en-US" sz="2400" b="1" dirty="0" smtClean="0">
                <a:solidFill>
                  <a:srgbClr val="0000CC"/>
                </a:solidFill>
                <a:latin typeface="Times New Roman" pitchFamily="18" charset="0"/>
                <a:cs typeface="Times New Roman" pitchFamily="18" charset="0"/>
              </a:rPr>
              <a:t>最初の爆発的星形成</a:t>
            </a:r>
            <a:r>
              <a:rPr lang="ja-JP" altLang="en-US" sz="2400" b="1" dirty="0" smtClean="0">
                <a:latin typeface="Times New Roman" pitchFamily="18" charset="0"/>
                <a:cs typeface="Times New Roman" pitchFamily="18" charset="0"/>
              </a:rPr>
              <a:t>が生じる直前である可能性が高い</a:t>
            </a:r>
            <a:r>
              <a:rPr lang="en-US" altLang="ja-JP" sz="2400" b="1" dirty="0" smtClean="0">
                <a:latin typeface="Times New Roman" pitchFamily="18" charset="0"/>
                <a:cs typeface="Times New Roman" pitchFamily="18" charset="0"/>
              </a:rPr>
              <a:t>, </a:t>
            </a:r>
            <a:r>
              <a:rPr lang="ja-JP" altLang="en-US" sz="2400" b="1" dirty="0" smtClean="0">
                <a:latin typeface="Times New Roman" pitchFamily="18" charset="0"/>
                <a:cs typeface="Times New Roman" pitchFamily="18" charset="0"/>
              </a:rPr>
              <a:t>つまりまさに我々が観測したい系であり</a:t>
            </a:r>
            <a:r>
              <a:rPr lang="en-US" altLang="ja-JP" sz="2400" b="1" dirty="0" smtClean="0">
                <a:latin typeface="Times New Roman" pitchFamily="18" charset="0"/>
                <a:cs typeface="Times New Roman" pitchFamily="18" charset="0"/>
              </a:rPr>
              <a:t>, </a:t>
            </a:r>
            <a:r>
              <a:rPr lang="ja-JP" altLang="en-US" sz="2400" b="1" dirty="0" smtClean="0">
                <a:solidFill>
                  <a:srgbClr val="0000CC"/>
                </a:solidFill>
                <a:latin typeface="Times New Roman" pitchFamily="18" charset="0"/>
                <a:cs typeface="Times New Roman" pitchFamily="18" charset="0"/>
              </a:rPr>
              <a:t>宇宙の星形成史</a:t>
            </a:r>
            <a:r>
              <a:rPr lang="ja-JP" altLang="en-US" sz="2400" b="1" dirty="0" smtClean="0">
                <a:latin typeface="Times New Roman" pitchFamily="18" charset="0"/>
                <a:cs typeface="Times New Roman" pitchFamily="18" charset="0"/>
              </a:rPr>
              <a:t>を理解するために本質的に重要</a:t>
            </a:r>
            <a:r>
              <a:rPr lang="en-US" altLang="ja-JP" sz="2400" b="1" dirty="0" smtClean="0">
                <a:latin typeface="Times New Roman" pitchFamily="18" charset="0"/>
                <a:cs typeface="Times New Roman" pitchFamily="18" charset="0"/>
              </a:rPr>
              <a:t>. </a:t>
            </a:r>
            <a:endParaRPr lang="en-US" altLang="ja-JP"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7"/>
          <p:cNvGrpSpPr/>
          <p:nvPr/>
        </p:nvGrpSpPr>
        <p:grpSpPr>
          <a:xfrm>
            <a:off x="323528" y="1052736"/>
            <a:ext cx="8568952" cy="1215681"/>
            <a:chOff x="323528" y="2698791"/>
            <a:chExt cx="8568952" cy="1215681"/>
          </a:xfrm>
        </p:grpSpPr>
        <p:sp>
          <p:nvSpPr>
            <p:cNvPr id="5" name="星 32 4"/>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5" idx="3"/>
              <a:endCxn id="6"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3" name="Group 41"/>
            <p:cNvGrpSpPr>
              <a:grpSpLocks/>
            </p:cNvGrpSpPr>
            <p:nvPr/>
          </p:nvGrpSpPr>
          <p:grpSpPr bwMode="auto">
            <a:xfrm rot="1912785">
              <a:off x="1874609" y="2698791"/>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4"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7" name="Group 46"/>
            <p:cNvGrpSpPr>
              <a:grpSpLocks noChangeAspect="1"/>
            </p:cNvGrpSpPr>
            <p:nvPr/>
          </p:nvGrpSpPr>
          <p:grpSpPr bwMode="auto">
            <a:xfrm rot="8404388">
              <a:off x="4275417" y="2845368"/>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1" name="Group 46"/>
            <p:cNvGrpSpPr>
              <a:grpSpLocks noChangeAspect="1"/>
            </p:cNvGrpSpPr>
            <p:nvPr/>
          </p:nvGrpSpPr>
          <p:grpSpPr bwMode="auto">
            <a:xfrm rot="13060745">
              <a:off x="5829387" y="2733657"/>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2" name="Group 46"/>
            <p:cNvGrpSpPr>
              <a:grpSpLocks noChangeAspect="1"/>
            </p:cNvGrpSpPr>
            <p:nvPr/>
          </p:nvGrpSpPr>
          <p:grpSpPr bwMode="auto">
            <a:xfrm rot="10912490">
              <a:off x="3153662" y="3219225"/>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sp>
        <p:nvSpPr>
          <p:cNvPr id="37" name="Text Box 32"/>
          <p:cNvSpPr txBox="1">
            <a:spLocks noChangeArrowheads="1"/>
          </p:cNvSpPr>
          <p:nvPr/>
        </p:nvSpPr>
        <p:spPr bwMode="auto">
          <a:xfrm>
            <a:off x="539552" y="2636912"/>
            <a:ext cx="8064896" cy="1569660"/>
          </a:xfrm>
          <a:prstGeom prst="rect">
            <a:avLst/>
          </a:prstGeom>
          <a:noFill/>
          <a:ln w="25400">
            <a:solidFill>
              <a:srgbClr val="FF0000"/>
            </a:solidFill>
            <a:miter lim="800000"/>
            <a:headEnd/>
            <a:tailEnd/>
          </a:ln>
        </p:spPr>
        <p:txBody>
          <a:bodyPr wrap="square">
            <a:spAutoFit/>
          </a:bodyPr>
          <a:lstStyle/>
          <a:p>
            <a:pPr fontAlgn="base">
              <a:spcBef>
                <a:spcPct val="0"/>
              </a:spcBef>
              <a:spcAft>
                <a:spcPct val="0"/>
              </a:spcAft>
            </a:pPr>
            <a:r>
              <a:rPr lang="ja-JP" altLang="en-US" dirty="0" smtClean="0">
                <a:latin typeface="Times New Roman" pitchFamily="18" charset="0"/>
                <a:cs typeface="Times New Roman" pitchFamily="18" charset="0"/>
              </a:rPr>
              <a:t>我々は吸収線系を検出したいのだが</a:t>
            </a:r>
            <a:r>
              <a:rPr lang="en-US" altLang="ja-JP" dirty="0" smtClean="0">
                <a:latin typeface="Times New Roman" pitchFamily="18" charset="0"/>
                <a:cs typeface="Times New Roman" pitchFamily="18" charset="0"/>
              </a:rPr>
              <a:t>, </a:t>
            </a:r>
            <a:r>
              <a:rPr lang="ja-JP" altLang="en-US" dirty="0" smtClean="0">
                <a:latin typeface="Times New Roman" pitchFamily="18" charset="0"/>
                <a:cs typeface="Times New Roman" pitchFamily="18" charset="0"/>
              </a:rPr>
              <a:t>非常に高い注密度のシステムは</a:t>
            </a:r>
            <a:r>
              <a:rPr lang="en-US" altLang="ja-JP" dirty="0" smtClean="0">
                <a:latin typeface="Times New Roman" pitchFamily="18" charset="0"/>
                <a:cs typeface="Times New Roman" pitchFamily="18" charset="0"/>
              </a:rPr>
              <a:t>, </a:t>
            </a:r>
            <a:r>
              <a:rPr lang="ja-JP" altLang="en-US" dirty="0" smtClean="0">
                <a:solidFill>
                  <a:srgbClr val="FF0000"/>
                </a:solidFill>
                <a:latin typeface="Times New Roman" pitchFamily="18" charset="0"/>
                <a:cs typeface="Times New Roman" pitchFamily="18" charset="0"/>
              </a:rPr>
              <a:t>背景クェーサーからの放射を非常に強く減光してしまい</a:t>
            </a:r>
            <a:r>
              <a:rPr lang="en-US" altLang="ja-JP" dirty="0" smtClean="0">
                <a:solidFill>
                  <a:srgbClr val="FF0000"/>
                </a:solidFill>
                <a:latin typeface="Times New Roman" pitchFamily="18" charset="0"/>
                <a:cs typeface="Times New Roman" pitchFamily="18" charset="0"/>
              </a:rPr>
              <a:t>, </a:t>
            </a:r>
            <a:r>
              <a:rPr lang="ja-JP" altLang="en-US" dirty="0" smtClean="0">
                <a:solidFill>
                  <a:srgbClr val="FF0000"/>
                </a:solidFill>
                <a:latin typeface="Times New Roman" pitchFamily="18" charset="0"/>
                <a:cs typeface="Times New Roman" pitchFamily="18" charset="0"/>
              </a:rPr>
              <a:t>そもそも最初のセレクションから漏れてしまう</a:t>
            </a:r>
            <a:r>
              <a:rPr lang="en-US" altLang="ja-JP" sz="2400" b="1" dirty="0" smtClean="0">
                <a:solidFill>
                  <a:srgbClr val="FF0000"/>
                </a:solidFill>
                <a:latin typeface="Times New Roman" pitchFamily="18" charset="0"/>
                <a:cs typeface="Times New Roman" pitchFamily="18" charset="0"/>
              </a:rPr>
              <a:t>(</a:t>
            </a:r>
            <a:r>
              <a:rPr lang="en-US" altLang="ja-JP" sz="2400" b="1" dirty="0" err="1" smtClean="0">
                <a:solidFill>
                  <a:srgbClr val="FF0000"/>
                </a:solidFill>
                <a:latin typeface="Times New Roman" pitchFamily="18" charset="0"/>
                <a:cs typeface="Times New Roman" pitchFamily="18" charset="0"/>
              </a:rPr>
              <a:t>Vladilo</a:t>
            </a:r>
            <a:r>
              <a:rPr lang="en-US" altLang="ja-JP" sz="2400" b="1" dirty="0" smtClean="0">
                <a:solidFill>
                  <a:srgbClr val="FF0000"/>
                </a:solidFill>
                <a:latin typeface="Times New Roman" pitchFamily="18" charset="0"/>
                <a:cs typeface="Times New Roman" pitchFamily="18" charset="0"/>
              </a:rPr>
              <a:t> &amp; Péroux 2005).</a:t>
            </a:r>
            <a:endParaRPr lang="en-US" altLang="ja-JP" sz="2400" b="1" dirty="0">
              <a:solidFill>
                <a:srgbClr val="FF0000"/>
              </a:solidFill>
              <a:latin typeface="Times New Roman" pitchFamily="18" charset="0"/>
              <a:cs typeface="Times New Roman" pitchFamily="18" charset="0"/>
            </a:endParaRPr>
          </a:p>
        </p:txBody>
      </p:sp>
      <p:sp>
        <p:nvSpPr>
          <p:cNvPr id="29" name="円/楕円 28"/>
          <p:cNvSpPr/>
          <p:nvPr/>
        </p:nvSpPr>
        <p:spPr>
          <a:xfrm>
            <a:off x="2411760" y="1124744"/>
            <a:ext cx="576064" cy="720080"/>
          </a:xfrm>
          <a:prstGeom prst="ellipse">
            <a:avLst/>
          </a:prstGeom>
          <a:solidFill>
            <a:srgbClr val="C00000">
              <a:alpha val="9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禁止 33"/>
          <p:cNvSpPr/>
          <p:nvPr/>
        </p:nvSpPr>
        <p:spPr>
          <a:xfrm>
            <a:off x="6516216" y="1030142"/>
            <a:ext cx="914400" cy="914400"/>
          </a:xfrm>
          <a:prstGeom prst="noSmoking">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
        <p:nvSpPr>
          <p:cNvPr id="42" name="Text Box 32"/>
          <p:cNvSpPr txBox="1">
            <a:spLocks noChangeArrowheads="1"/>
          </p:cNvSpPr>
          <p:nvPr/>
        </p:nvSpPr>
        <p:spPr bwMode="auto">
          <a:xfrm>
            <a:off x="514248" y="4437112"/>
            <a:ext cx="8090200" cy="1200329"/>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latin typeface="Times New Roman" pitchFamily="18" charset="0"/>
                <a:cs typeface="Times New Roman" pitchFamily="18" charset="0"/>
              </a:rPr>
              <a:t>このような高い柱密度の系は</a:t>
            </a:r>
            <a:r>
              <a:rPr lang="ja-JP" altLang="en-US" sz="2400" b="1" dirty="0" smtClean="0">
                <a:solidFill>
                  <a:srgbClr val="0000CC"/>
                </a:solidFill>
                <a:latin typeface="Times New Roman" pitchFamily="18" charset="0"/>
                <a:cs typeface="Times New Roman" pitchFamily="18" charset="0"/>
              </a:rPr>
              <a:t>最初の爆発的星形成</a:t>
            </a:r>
            <a:r>
              <a:rPr lang="ja-JP" altLang="en-US" sz="2400" b="1" dirty="0" smtClean="0">
                <a:latin typeface="Times New Roman" pitchFamily="18" charset="0"/>
                <a:cs typeface="Times New Roman" pitchFamily="18" charset="0"/>
              </a:rPr>
              <a:t>が生じる直前である可能性が高い</a:t>
            </a:r>
            <a:r>
              <a:rPr lang="en-US" altLang="ja-JP" sz="2400" b="1" dirty="0" smtClean="0">
                <a:latin typeface="Times New Roman" pitchFamily="18" charset="0"/>
                <a:cs typeface="Times New Roman" pitchFamily="18" charset="0"/>
              </a:rPr>
              <a:t>, </a:t>
            </a:r>
            <a:r>
              <a:rPr lang="ja-JP" altLang="en-US" sz="2400" b="1" dirty="0" smtClean="0">
                <a:latin typeface="Times New Roman" pitchFamily="18" charset="0"/>
                <a:cs typeface="Times New Roman" pitchFamily="18" charset="0"/>
              </a:rPr>
              <a:t>つまりまさに我々が観測したい系であり</a:t>
            </a:r>
            <a:r>
              <a:rPr lang="en-US" altLang="ja-JP" sz="2400" b="1" dirty="0" smtClean="0">
                <a:latin typeface="Times New Roman" pitchFamily="18" charset="0"/>
                <a:cs typeface="Times New Roman" pitchFamily="18" charset="0"/>
              </a:rPr>
              <a:t>, </a:t>
            </a:r>
            <a:r>
              <a:rPr lang="ja-JP" altLang="en-US" sz="2400" b="1" dirty="0" smtClean="0">
                <a:solidFill>
                  <a:srgbClr val="0000CC"/>
                </a:solidFill>
                <a:latin typeface="Times New Roman" pitchFamily="18" charset="0"/>
                <a:cs typeface="Times New Roman" pitchFamily="18" charset="0"/>
              </a:rPr>
              <a:t>宇宙の星形成史</a:t>
            </a:r>
            <a:r>
              <a:rPr lang="ja-JP" altLang="en-US" sz="2400" b="1" dirty="0" smtClean="0">
                <a:latin typeface="Times New Roman" pitchFamily="18" charset="0"/>
                <a:cs typeface="Times New Roman" pitchFamily="18" charset="0"/>
              </a:rPr>
              <a:t>を理解するために本質的に重要</a:t>
            </a:r>
            <a:r>
              <a:rPr lang="en-US" altLang="ja-JP" sz="2400" b="1" dirty="0" smtClean="0">
                <a:latin typeface="Times New Roman" pitchFamily="18" charset="0"/>
                <a:cs typeface="Times New Roman" pitchFamily="18" charset="0"/>
              </a:rPr>
              <a:t>. </a:t>
            </a:r>
            <a:endParaRPr lang="en-US" altLang="ja-JP" sz="2400" b="1" dirty="0">
              <a:solidFill>
                <a:srgbClr val="0000FF"/>
              </a:solidFill>
              <a:latin typeface="Times New Roman" pitchFamily="18" charset="0"/>
              <a:cs typeface="Times New Roman" pitchFamily="18" charset="0"/>
            </a:endParaRPr>
          </a:p>
        </p:txBody>
      </p:sp>
      <p:sp>
        <p:nvSpPr>
          <p:cNvPr id="46" name="下矢印 45"/>
          <p:cNvSpPr/>
          <p:nvPr/>
        </p:nvSpPr>
        <p:spPr>
          <a:xfrm rot="16200000">
            <a:off x="680444" y="5856318"/>
            <a:ext cx="484632" cy="622399"/>
          </a:xfrm>
          <a:prstGeom prst="downArrow">
            <a:avLst>
              <a:gd name="adj1" fmla="val 50000"/>
              <a:gd name="adj2" fmla="val 67153"/>
            </a:avLst>
          </a:prstGeom>
          <a:solidFill>
            <a:srgbClr val="FF0000">
              <a:alpha val="70000"/>
            </a:srgbClr>
          </a:solidFill>
          <a:ln w="25400">
            <a:solidFill>
              <a:srgbClr val="FF0000"/>
            </a:solidFill>
          </a:ln>
        </p:spPr>
        <p:txBody>
          <a:bodyPr wrap="square" rtlCol="0" anchor="ctr">
            <a:spAutoFit/>
          </a:bodyPr>
          <a:lstStyle/>
          <a:p>
            <a:pPr algn="ctr"/>
            <a:endParaRPr kumimoji="1" lang="ja-JP" altLang="en-US" sz="2400" b="1" dirty="0" smtClean="0">
              <a:latin typeface="Times New Roman" pitchFamily="18" charset="0"/>
              <a:cs typeface="Times New Roman" pitchFamily="18" charset="0"/>
            </a:endParaRPr>
          </a:p>
        </p:txBody>
      </p:sp>
      <p:sp>
        <p:nvSpPr>
          <p:cNvPr id="47" name="Text Box 32"/>
          <p:cNvSpPr txBox="1">
            <a:spLocks noChangeArrowheads="1"/>
          </p:cNvSpPr>
          <p:nvPr/>
        </p:nvSpPr>
        <p:spPr bwMode="auto">
          <a:xfrm>
            <a:off x="1331640" y="5941360"/>
            <a:ext cx="7416824" cy="461665"/>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solidFill>
                  <a:srgbClr val="FF0000"/>
                </a:solidFill>
                <a:latin typeface="Times New Roman" pitchFamily="18" charset="0"/>
                <a:cs typeface="Times New Roman" pitchFamily="18" charset="0"/>
              </a:rPr>
              <a:t>このような選択バイアスは致命的である</a:t>
            </a:r>
            <a:r>
              <a:rPr lang="en-US" altLang="ja-JP" sz="2400" b="1" dirty="0" smtClean="0">
                <a:solidFill>
                  <a:srgbClr val="FF0000"/>
                </a:solidFill>
                <a:latin typeface="Times New Roman" pitchFamily="18" charset="0"/>
                <a:cs typeface="Times New Roman" pitchFamily="18" charset="0"/>
              </a:rPr>
              <a:t>!</a:t>
            </a:r>
            <a:endParaRPr lang="en-US" altLang="ja-JP"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47"/>
          <p:cNvGrpSpPr/>
          <p:nvPr/>
        </p:nvGrpSpPr>
        <p:grpSpPr>
          <a:xfrm>
            <a:off x="323528" y="1052736"/>
            <a:ext cx="8568952" cy="1215681"/>
            <a:chOff x="323528" y="2698791"/>
            <a:chExt cx="8568952" cy="1215681"/>
          </a:xfrm>
        </p:grpSpPr>
        <p:sp>
          <p:nvSpPr>
            <p:cNvPr id="5" name="星 32 4"/>
            <p:cNvSpPr>
              <a:spLocks noChangeAspect="1"/>
            </p:cNvSpPr>
            <p:nvPr/>
          </p:nvSpPr>
          <p:spPr>
            <a:xfrm>
              <a:off x="647262" y="2816630"/>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subaru.jpg"/>
            <p:cNvPicPr>
              <a:picLocks noChangeAspect="1"/>
            </p:cNvPicPr>
            <p:nvPr/>
          </p:nvPicPr>
          <p:blipFill>
            <a:blip r:embed="rId2" cstate="print"/>
            <a:stretch>
              <a:fillRect/>
            </a:stretch>
          </p:blipFill>
          <p:spPr>
            <a:xfrm>
              <a:off x="7740352" y="2746252"/>
              <a:ext cx="862584" cy="789432"/>
            </a:xfrm>
            <a:prstGeom prst="rect">
              <a:avLst/>
            </a:prstGeom>
          </p:spPr>
        </p:pic>
        <p:cxnSp>
          <p:nvCxnSpPr>
            <p:cNvPr id="8" name="直線矢印コネクタ 7"/>
            <p:cNvCxnSpPr>
              <a:stCxn id="5" idx="3"/>
              <a:endCxn id="6" idx="1"/>
            </p:cNvCxnSpPr>
            <p:nvPr/>
          </p:nvCxnSpPr>
          <p:spPr>
            <a:xfrm>
              <a:off x="1287342" y="3136670"/>
              <a:ext cx="6453010" cy="4298"/>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3452807"/>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3443681"/>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3" name="Group 41"/>
            <p:cNvGrpSpPr>
              <a:grpSpLocks/>
            </p:cNvGrpSpPr>
            <p:nvPr/>
          </p:nvGrpSpPr>
          <p:grpSpPr bwMode="auto">
            <a:xfrm rot="1912785">
              <a:off x="1874609" y="2698791"/>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4"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7" name="Group 46"/>
            <p:cNvGrpSpPr>
              <a:grpSpLocks noChangeAspect="1"/>
            </p:cNvGrpSpPr>
            <p:nvPr/>
          </p:nvGrpSpPr>
          <p:grpSpPr bwMode="auto">
            <a:xfrm rot="8404388">
              <a:off x="4275417" y="2845368"/>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1" name="Group 46"/>
            <p:cNvGrpSpPr>
              <a:grpSpLocks noChangeAspect="1"/>
            </p:cNvGrpSpPr>
            <p:nvPr/>
          </p:nvGrpSpPr>
          <p:grpSpPr bwMode="auto">
            <a:xfrm rot="13060745">
              <a:off x="5829387" y="2733657"/>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2" name="Group 46"/>
            <p:cNvGrpSpPr>
              <a:grpSpLocks noChangeAspect="1"/>
            </p:cNvGrpSpPr>
            <p:nvPr/>
          </p:nvGrpSpPr>
          <p:grpSpPr bwMode="auto">
            <a:xfrm rot="10912490">
              <a:off x="3153662" y="3219225"/>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sp>
        <p:nvSpPr>
          <p:cNvPr id="29" name="円/楕円 28"/>
          <p:cNvSpPr/>
          <p:nvPr/>
        </p:nvSpPr>
        <p:spPr>
          <a:xfrm>
            <a:off x="2411760" y="1124744"/>
            <a:ext cx="576064" cy="720080"/>
          </a:xfrm>
          <a:prstGeom prst="ellipse">
            <a:avLst/>
          </a:prstGeom>
          <a:solidFill>
            <a:srgbClr val="C00000">
              <a:alpha val="9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禁止 33"/>
          <p:cNvSpPr/>
          <p:nvPr/>
        </p:nvSpPr>
        <p:spPr>
          <a:xfrm>
            <a:off x="6516216" y="1030142"/>
            <a:ext cx="914400" cy="914400"/>
          </a:xfrm>
          <a:prstGeom prst="noSmoking">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
        <p:nvSpPr>
          <p:cNvPr id="42" name="Text Box 32"/>
          <p:cNvSpPr txBox="1">
            <a:spLocks noChangeArrowheads="1"/>
          </p:cNvSpPr>
          <p:nvPr/>
        </p:nvSpPr>
        <p:spPr bwMode="auto">
          <a:xfrm>
            <a:off x="514248" y="2348880"/>
            <a:ext cx="8090200" cy="461665"/>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latin typeface="Times New Roman" pitchFamily="18" charset="0"/>
                <a:cs typeface="Times New Roman" pitchFamily="18" charset="0"/>
              </a:rPr>
              <a:t>この致命的問題をどう解決するか</a:t>
            </a:r>
            <a:r>
              <a:rPr lang="en-US" altLang="ja-JP" sz="2400" b="1" dirty="0" smtClean="0">
                <a:latin typeface="Times New Roman" pitchFamily="18" charset="0"/>
                <a:cs typeface="Times New Roman" pitchFamily="18" charset="0"/>
              </a:rPr>
              <a:t>?</a:t>
            </a:r>
            <a:endParaRPr lang="en-US" altLang="ja-JP"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星 32 4"/>
          <p:cNvSpPr>
            <a:spLocks noChangeAspect="1"/>
          </p:cNvSpPr>
          <p:nvPr/>
        </p:nvSpPr>
        <p:spPr>
          <a:xfrm>
            <a:off x="647262" y="1170575"/>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5" idx="3"/>
            <a:endCxn id="46" idx="1"/>
          </p:cNvCxnSpPr>
          <p:nvPr/>
        </p:nvCxnSpPr>
        <p:spPr>
          <a:xfrm flipV="1">
            <a:off x="1287342" y="1484784"/>
            <a:ext cx="6266307" cy="583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1806752"/>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1797626"/>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2" name="Group 41"/>
          <p:cNvGrpSpPr>
            <a:grpSpLocks/>
          </p:cNvGrpSpPr>
          <p:nvPr/>
        </p:nvGrpSpPr>
        <p:grpSpPr bwMode="auto">
          <a:xfrm rot="1912785">
            <a:off x="1874609" y="1052736"/>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4"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6" name="Group 46"/>
          <p:cNvGrpSpPr>
            <a:grpSpLocks noChangeAspect="1"/>
          </p:cNvGrpSpPr>
          <p:nvPr/>
        </p:nvGrpSpPr>
        <p:grpSpPr bwMode="auto">
          <a:xfrm rot="8404388">
            <a:off x="4275417" y="1199313"/>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7" name="Group 46"/>
          <p:cNvGrpSpPr>
            <a:grpSpLocks noChangeAspect="1"/>
          </p:cNvGrpSpPr>
          <p:nvPr/>
        </p:nvGrpSpPr>
        <p:grpSpPr bwMode="auto">
          <a:xfrm rot="13060745">
            <a:off x="5829387" y="1087602"/>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1" name="Group 46"/>
          <p:cNvGrpSpPr>
            <a:grpSpLocks noChangeAspect="1"/>
          </p:cNvGrpSpPr>
          <p:nvPr/>
        </p:nvGrpSpPr>
        <p:grpSpPr bwMode="auto">
          <a:xfrm rot="10912490">
            <a:off x="3153662" y="1573170"/>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29" name="円/楕円 28"/>
          <p:cNvSpPr/>
          <p:nvPr/>
        </p:nvSpPr>
        <p:spPr>
          <a:xfrm>
            <a:off x="2411760" y="1124744"/>
            <a:ext cx="576064" cy="720080"/>
          </a:xfrm>
          <a:prstGeom prst="ellipse">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Text Box 32"/>
          <p:cNvSpPr txBox="1">
            <a:spLocks noChangeArrowheads="1"/>
          </p:cNvSpPr>
          <p:nvPr/>
        </p:nvSpPr>
        <p:spPr bwMode="auto">
          <a:xfrm>
            <a:off x="495254" y="3068960"/>
            <a:ext cx="8150759" cy="830997"/>
          </a:xfrm>
          <a:prstGeom prst="rect">
            <a:avLst/>
          </a:prstGeom>
          <a:noFill/>
          <a:ln w="25400">
            <a:solidFill>
              <a:srgbClr val="FF0000"/>
            </a:solidFill>
            <a:miter lim="800000"/>
            <a:headEnd/>
            <a:tailEnd/>
          </a:ln>
        </p:spPr>
        <p:txBody>
          <a:bodyPr wrap="square">
            <a:spAutoFit/>
          </a:bodyPr>
          <a:lstStyle/>
          <a:p>
            <a:pPr fontAlgn="base">
              <a:spcBef>
                <a:spcPct val="0"/>
              </a:spcBef>
              <a:spcAft>
                <a:spcPct val="0"/>
              </a:spcAft>
            </a:pPr>
            <a:r>
              <a:rPr lang="ja-JP" altLang="en-US" sz="2400" b="1" dirty="0" smtClean="0">
                <a:latin typeface="Times New Roman" pitchFamily="18" charset="0"/>
                <a:cs typeface="Times New Roman" pitchFamily="18" charset="0"/>
                <a:sym typeface="Wingdings" pitchFamily="2" charset="2"/>
              </a:rPr>
              <a:t>クェーサーの連続波を電波でセレクトし</a:t>
            </a:r>
            <a:r>
              <a:rPr lang="en-US" altLang="ja-JP" sz="2400" b="1" dirty="0" smtClean="0">
                <a:latin typeface="Times New Roman" pitchFamily="18" charset="0"/>
                <a:cs typeface="Times New Roman" pitchFamily="18" charset="0"/>
                <a:sym typeface="Wingdings" pitchFamily="2" charset="2"/>
              </a:rPr>
              <a:t>, </a:t>
            </a:r>
            <a:r>
              <a:rPr lang="ja-JP" altLang="en-US" sz="2400" b="1" dirty="0" smtClean="0">
                <a:latin typeface="Times New Roman" pitchFamily="18" charset="0"/>
                <a:cs typeface="Times New Roman" pitchFamily="18" charset="0"/>
                <a:sym typeface="Wingdings" pitchFamily="2" charset="2"/>
              </a:rPr>
              <a:t>吸収線系を</a:t>
            </a:r>
            <a:r>
              <a:rPr lang="en-US" altLang="ja-JP" sz="2400" b="1" dirty="0" smtClean="0">
                <a:latin typeface="Times New Roman" pitchFamily="18" charset="0"/>
                <a:cs typeface="Times New Roman" pitchFamily="18" charset="0"/>
                <a:sym typeface="Wingdings" pitchFamily="2" charset="2"/>
              </a:rPr>
              <a:t>21cm</a:t>
            </a:r>
            <a:r>
              <a:rPr lang="ja-JP" altLang="en-US" sz="2400" b="1" dirty="0" smtClean="0">
                <a:latin typeface="Times New Roman" pitchFamily="18" charset="0"/>
                <a:cs typeface="Times New Roman" pitchFamily="18" charset="0"/>
                <a:sym typeface="Wingdings" pitchFamily="2" charset="2"/>
              </a:rPr>
              <a:t>線で探査すればよい</a:t>
            </a:r>
            <a:r>
              <a:rPr lang="en-US" altLang="ja-JP" dirty="0" smtClean="0">
                <a:latin typeface="Times New Roman" pitchFamily="18" charset="0"/>
                <a:cs typeface="Times New Roman" pitchFamily="18" charset="0"/>
                <a:sym typeface="Wingdings" pitchFamily="2" charset="2"/>
              </a:rPr>
              <a:t>: SKA2</a:t>
            </a:r>
            <a:r>
              <a:rPr lang="ja-JP" altLang="en-US" dirty="0" smtClean="0">
                <a:latin typeface="Times New Roman" pitchFamily="18" charset="0"/>
                <a:cs typeface="Times New Roman" pitchFamily="18" charset="0"/>
                <a:sym typeface="Wingdings" pitchFamily="2" charset="2"/>
              </a:rPr>
              <a:t>のサイエンスとして最適</a:t>
            </a:r>
            <a:r>
              <a:rPr lang="en-US" altLang="ja-JP" dirty="0" smtClean="0">
                <a:latin typeface="Times New Roman" pitchFamily="18" charset="0"/>
                <a:cs typeface="Times New Roman" pitchFamily="18" charset="0"/>
                <a:sym typeface="Wingdings" pitchFamily="2" charset="2"/>
              </a:rPr>
              <a:t>!</a:t>
            </a:r>
            <a:endParaRPr lang="en-US" altLang="ja-JP" sz="2400" b="1" dirty="0" smtClean="0">
              <a:latin typeface="Times New Roman" pitchFamily="18" charset="0"/>
              <a:cs typeface="Times New Roman" pitchFamily="18" charset="0"/>
              <a:sym typeface="Wingdings" pitchFamily="2" charset="2"/>
            </a:endParaRPr>
          </a:p>
        </p:txBody>
      </p:sp>
      <p:sp>
        <p:nvSpPr>
          <p:cNvPr id="42" name="Text Box 32"/>
          <p:cNvSpPr txBox="1">
            <a:spLocks noChangeArrowheads="1"/>
          </p:cNvSpPr>
          <p:nvPr/>
        </p:nvSpPr>
        <p:spPr bwMode="auto">
          <a:xfrm>
            <a:off x="518248" y="4149080"/>
            <a:ext cx="8086200" cy="1938992"/>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dirty="0" smtClean="0">
                <a:latin typeface="Times New Roman" pitchFamily="18" charset="0"/>
                <a:cs typeface="Times New Roman" pitchFamily="18" charset="0"/>
                <a:sym typeface="Wingdings" pitchFamily="2" charset="2"/>
              </a:rPr>
              <a:t>可視</a:t>
            </a:r>
            <a:r>
              <a:rPr lang="en-US" altLang="ja-JP" sz="2400" b="1" dirty="0" smtClean="0">
                <a:latin typeface="Times New Roman" pitchFamily="18" charset="0"/>
                <a:cs typeface="Times New Roman" pitchFamily="18" charset="0"/>
                <a:sym typeface="Wingdings" pitchFamily="2" charset="2"/>
              </a:rPr>
              <a:t>/UV</a:t>
            </a:r>
            <a:r>
              <a:rPr lang="ja-JP" altLang="en-US" sz="2400" b="1" dirty="0" smtClean="0">
                <a:latin typeface="Times New Roman" pitchFamily="18" charset="0"/>
                <a:cs typeface="Times New Roman" pitchFamily="18" charset="0"/>
                <a:sym typeface="Wingdings" pitchFamily="2" charset="2"/>
              </a:rPr>
              <a:t>吸収線系の観測に比べて有利な点</a:t>
            </a:r>
            <a:r>
              <a:rPr lang="en-US" altLang="ja-JP" sz="2400" b="1" dirty="0" smtClean="0">
                <a:latin typeface="Times New Roman" pitchFamily="18" charset="0"/>
                <a:cs typeface="Times New Roman" pitchFamily="18" charset="0"/>
                <a:sym typeface="Wingdings" pitchFamily="2" charset="2"/>
              </a:rPr>
              <a:t>:</a:t>
            </a:r>
          </a:p>
          <a:p>
            <a:pPr fontAlgn="base">
              <a:spcBef>
                <a:spcPct val="0"/>
              </a:spcBef>
              <a:spcAft>
                <a:spcPct val="0"/>
              </a:spcAft>
            </a:pPr>
            <a:endParaRPr lang="en-US" altLang="ja-JP" sz="2400" b="1" dirty="0" smtClean="0">
              <a:latin typeface="Times New Roman" pitchFamily="18" charset="0"/>
              <a:cs typeface="Times New Roman" pitchFamily="18" charset="0"/>
              <a:sym typeface="Wingdings" pitchFamily="2" charset="2"/>
            </a:endParaRPr>
          </a:p>
          <a:p>
            <a:pPr marL="457200" indent="-457200" fontAlgn="base">
              <a:spcBef>
                <a:spcPct val="0"/>
              </a:spcBef>
              <a:spcAft>
                <a:spcPct val="0"/>
              </a:spcAft>
              <a:buAutoNum type="arabicPeriod"/>
            </a:pPr>
            <a:r>
              <a:rPr lang="ja-JP" altLang="en-US" sz="2400" b="1" dirty="0" smtClean="0">
                <a:latin typeface="Times New Roman" pitchFamily="18" charset="0"/>
                <a:cs typeface="Times New Roman" pitchFamily="18" charset="0"/>
                <a:sym typeface="Wingdings" pitchFamily="2" charset="2"/>
              </a:rPr>
              <a:t>電波では</a:t>
            </a:r>
            <a:r>
              <a:rPr lang="ja-JP" altLang="en-US" sz="2400" b="1" dirty="0" smtClean="0">
                <a:solidFill>
                  <a:srgbClr val="FF0000"/>
                </a:solidFill>
                <a:latin typeface="Times New Roman" pitchFamily="18" charset="0"/>
                <a:cs typeface="Times New Roman" pitchFamily="18" charset="0"/>
                <a:sym typeface="Wingdings" pitchFamily="2" charset="2"/>
              </a:rPr>
              <a:t>ダストによる減光が無視できる</a:t>
            </a:r>
            <a:r>
              <a:rPr lang="en-US" altLang="ja-JP" sz="2400" b="1" dirty="0" smtClean="0">
                <a:solidFill>
                  <a:srgbClr val="FF0000"/>
                </a:solidFill>
                <a:latin typeface="Times New Roman" pitchFamily="18" charset="0"/>
                <a:cs typeface="Times New Roman" pitchFamily="18" charset="0"/>
                <a:sym typeface="Wingdings" pitchFamily="2" charset="2"/>
              </a:rPr>
              <a:t>. </a:t>
            </a:r>
          </a:p>
          <a:p>
            <a:pPr marL="457200" indent="-457200" fontAlgn="base">
              <a:spcBef>
                <a:spcPct val="0"/>
              </a:spcBef>
              <a:spcAft>
                <a:spcPct val="0"/>
              </a:spcAft>
              <a:buAutoNum type="arabicPeriod"/>
            </a:pPr>
            <a:r>
              <a:rPr lang="ja-JP" altLang="en-US" sz="2400" b="1" dirty="0" smtClean="0">
                <a:latin typeface="Times New Roman" pitchFamily="18" charset="0"/>
                <a:cs typeface="Times New Roman" pitchFamily="18" charset="0"/>
                <a:sym typeface="Wingdings" pitchFamily="2" charset="2"/>
              </a:rPr>
              <a:t>断面積が小さいので</a:t>
            </a:r>
            <a:r>
              <a:rPr lang="en-US" altLang="ja-JP" sz="2400" b="1" dirty="0" smtClean="0">
                <a:latin typeface="Times New Roman" pitchFamily="18" charset="0"/>
                <a:cs typeface="Times New Roman" pitchFamily="18" charset="0"/>
                <a:sym typeface="Wingdings" pitchFamily="2" charset="2"/>
              </a:rPr>
              <a:t>, </a:t>
            </a:r>
            <a:r>
              <a:rPr lang="ja-JP" altLang="en-US" sz="2400" b="1" dirty="0" smtClean="0">
                <a:solidFill>
                  <a:srgbClr val="0000CC"/>
                </a:solidFill>
                <a:latin typeface="Times New Roman" pitchFamily="18" charset="0"/>
                <a:cs typeface="Times New Roman" pitchFamily="18" charset="0"/>
                <a:sym typeface="Wingdings" pitchFamily="2" charset="2"/>
              </a:rPr>
              <a:t>非常に柱密度の高い系</a:t>
            </a:r>
            <a:r>
              <a:rPr lang="ja-JP" altLang="en-US" sz="2400" b="1" dirty="0" smtClean="0">
                <a:latin typeface="Times New Roman" pitchFamily="18" charset="0"/>
                <a:cs typeface="Times New Roman" pitchFamily="18" charset="0"/>
                <a:sym typeface="Wingdings" pitchFamily="2" charset="2"/>
              </a:rPr>
              <a:t>まで観測が可能</a:t>
            </a:r>
            <a:r>
              <a:rPr lang="en-US" altLang="ja-JP" sz="2400" b="1" dirty="0" smtClean="0">
                <a:latin typeface="Times New Roman" pitchFamily="18" charset="0"/>
                <a:cs typeface="Times New Roman" pitchFamily="18" charset="0"/>
                <a:sym typeface="Wingdings" pitchFamily="2" charset="2"/>
              </a:rPr>
              <a:t>. </a:t>
            </a:r>
          </a:p>
        </p:txBody>
      </p:sp>
      <p:pic>
        <p:nvPicPr>
          <p:cNvPr id="46" name="図 45" descr="ska.jpg"/>
          <p:cNvPicPr>
            <a:picLocks noChangeAspect="1"/>
          </p:cNvPicPr>
          <p:nvPr/>
        </p:nvPicPr>
        <p:blipFill>
          <a:blip r:embed="rId2" cstate="print"/>
          <a:stretch>
            <a:fillRect/>
          </a:stretch>
        </p:blipFill>
        <p:spPr>
          <a:xfrm>
            <a:off x="7553649" y="1052736"/>
            <a:ext cx="1215942" cy="864096"/>
          </a:xfrm>
          <a:prstGeom prst="rect">
            <a:avLst/>
          </a:prstGeom>
        </p:spPr>
      </p:pic>
      <p:sp>
        <p:nvSpPr>
          <p:cNvPr id="34" name="正方形/長方形 33"/>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
        <p:nvSpPr>
          <p:cNvPr id="47" name="Text Box 32"/>
          <p:cNvSpPr txBox="1">
            <a:spLocks noChangeArrowheads="1"/>
          </p:cNvSpPr>
          <p:nvPr/>
        </p:nvSpPr>
        <p:spPr bwMode="auto">
          <a:xfrm>
            <a:off x="514248" y="2348880"/>
            <a:ext cx="8090200" cy="461665"/>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latin typeface="Times New Roman" pitchFamily="18" charset="0"/>
                <a:cs typeface="Times New Roman" pitchFamily="18" charset="0"/>
              </a:rPr>
              <a:t>この致命的問題をどう解決するか</a:t>
            </a:r>
            <a:r>
              <a:rPr lang="en-US" altLang="ja-JP" sz="2400" b="1" dirty="0" smtClean="0">
                <a:latin typeface="Times New Roman" pitchFamily="18" charset="0"/>
                <a:cs typeface="Times New Roman" pitchFamily="18" charset="0"/>
              </a:rPr>
              <a:t>?</a:t>
            </a:r>
            <a:endParaRPr lang="en-US" altLang="ja-JP"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雲形吹き出し 71"/>
          <p:cNvSpPr/>
          <p:nvPr/>
        </p:nvSpPr>
        <p:spPr>
          <a:xfrm>
            <a:off x="6588224" y="404664"/>
            <a:ext cx="864096" cy="792088"/>
          </a:xfrm>
          <a:prstGeom prst="cloudCallout">
            <a:avLst>
              <a:gd name="adj1" fmla="val 53865"/>
              <a:gd name="adj2" fmla="val 722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星 32 4"/>
          <p:cNvSpPr>
            <a:spLocks noChangeAspect="1"/>
          </p:cNvSpPr>
          <p:nvPr/>
        </p:nvSpPr>
        <p:spPr>
          <a:xfrm>
            <a:off x="647262" y="1170575"/>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5" idx="3"/>
            <a:endCxn id="46" idx="1"/>
          </p:cNvCxnSpPr>
          <p:nvPr/>
        </p:nvCxnSpPr>
        <p:spPr>
          <a:xfrm flipV="1">
            <a:off x="1287342" y="1484784"/>
            <a:ext cx="6266307" cy="583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1806752"/>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1797626"/>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2" name="Group 41"/>
          <p:cNvGrpSpPr>
            <a:grpSpLocks/>
          </p:cNvGrpSpPr>
          <p:nvPr/>
        </p:nvGrpSpPr>
        <p:grpSpPr bwMode="auto">
          <a:xfrm rot="1912785">
            <a:off x="1874609" y="1052736"/>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4"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6" name="Group 46"/>
          <p:cNvGrpSpPr>
            <a:grpSpLocks noChangeAspect="1"/>
          </p:cNvGrpSpPr>
          <p:nvPr/>
        </p:nvGrpSpPr>
        <p:grpSpPr bwMode="auto">
          <a:xfrm rot="8404388">
            <a:off x="4275417" y="1199313"/>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7" name="Group 46"/>
          <p:cNvGrpSpPr>
            <a:grpSpLocks noChangeAspect="1"/>
          </p:cNvGrpSpPr>
          <p:nvPr/>
        </p:nvGrpSpPr>
        <p:grpSpPr bwMode="auto">
          <a:xfrm rot="13060745">
            <a:off x="5829387" y="1087602"/>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11" name="Group 46"/>
          <p:cNvGrpSpPr>
            <a:grpSpLocks noChangeAspect="1"/>
          </p:cNvGrpSpPr>
          <p:nvPr/>
        </p:nvGrpSpPr>
        <p:grpSpPr bwMode="auto">
          <a:xfrm rot="10912490">
            <a:off x="3153662" y="1573170"/>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29" name="円/楕円 28"/>
          <p:cNvSpPr/>
          <p:nvPr/>
        </p:nvSpPr>
        <p:spPr>
          <a:xfrm>
            <a:off x="2411760" y="1124744"/>
            <a:ext cx="576064" cy="720080"/>
          </a:xfrm>
          <a:prstGeom prst="ellipse">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descr="ska.jpg"/>
          <p:cNvPicPr>
            <a:picLocks noChangeAspect="1"/>
          </p:cNvPicPr>
          <p:nvPr/>
        </p:nvPicPr>
        <p:blipFill>
          <a:blip r:embed="rId2" cstate="print"/>
          <a:stretch>
            <a:fillRect/>
          </a:stretch>
        </p:blipFill>
        <p:spPr>
          <a:xfrm>
            <a:off x="7553649" y="1052736"/>
            <a:ext cx="1215942" cy="864096"/>
          </a:xfrm>
          <a:prstGeom prst="rect">
            <a:avLst/>
          </a:prstGeom>
        </p:spPr>
      </p:pic>
      <p:sp>
        <p:nvSpPr>
          <p:cNvPr id="34" name="Text Box 32"/>
          <p:cNvSpPr txBox="1">
            <a:spLocks noChangeArrowheads="1"/>
          </p:cNvSpPr>
          <p:nvPr/>
        </p:nvSpPr>
        <p:spPr bwMode="auto">
          <a:xfrm>
            <a:off x="446240" y="3380799"/>
            <a:ext cx="8446240" cy="830997"/>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sz="2400" b="1" dirty="0" smtClean="0">
                <a:latin typeface="Times New Roman" pitchFamily="18" charset="0"/>
                <a:cs typeface="Times New Roman" pitchFamily="18" charset="0"/>
                <a:sym typeface="Wingdings" pitchFamily="2" charset="2"/>
              </a:rPr>
              <a:t>電波連続波による観測のみでなく</a:t>
            </a:r>
            <a:r>
              <a:rPr lang="en-US" altLang="ja-JP" sz="2400" b="1" dirty="0" smtClean="0">
                <a:latin typeface="Times New Roman" pitchFamily="18" charset="0"/>
                <a:cs typeface="Times New Roman" pitchFamily="18" charset="0"/>
                <a:sym typeface="Wingdings" pitchFamily="2" charset="2"/>
              </a:rPr>
              <a:t>, </a:t>
            </a:r>
            <a:r>
              <a:rPr lang="ja-JP" altLang="en-US" sz="2400" b="1" dirty="0" smtClean="0">
                <a:latin typeface="Times New Roman" pitchFamily="18" charset="0"/>
                <a:cs typeface="Times New Roman" pitchFamily="18" charset="0"/>
                <a:sym typeface="Wingdings" pitchFamily="2" charset="2"/>
              </a:rPr>
              <a:t>電波輝線や可視光</a:t>
            </a:r>
            <a:r>
              <a:rPr lang="ja-JP" altLang="en-US" dirty="0" smtClean="0">
                <a:latin typeface="Times New Roman" pitchFamily="18" charset="0"/>
                <a:cs typeface="Times New Roman" pitchFamily="18" charset="0"/>
                <a:sym typeface="Wingdings" pitchFamily="2" charset="2"/>
              </a:rPr>
              <a:t>で</a:t>
            </a:r>
            <a:r>
              <a:rPr lang="ja-JP" altLang="en-US" sz="2400" b="1" dirty="0" smtClean="0">
                <a:solidFill>
                  <a:srgbClr val="FF0000"/>
                </a:solidFill>
                <a:latin typeface="Times New Roman" pitchFamily="18" charset="0"/>
                <a:cs typeface="Times New Roman" pitchFamily="18" charset="0"/>
                <a:sym typeface="Wingdings" pitchFamily="2" charset="2"/>
              </a:rPr>
              <a:t>補助的観測</a:t>
            </a:r>
            <a:r>
              <a:rPr lang="ja-JP" altLang="en-US" sz="2400" b="1" dirty="0" smtClean="0">
                <a:latin typeface="Times New Roman" pitchFamily="18" charset="0"/>
                <a:cs typeface="Times New Roman" pitchFamily="18" charset="0"/>
                <a:sym typeface="Wingdings" pitchFamily="2" charset="2"/>
              </a:rPr>
              <a:t>を行えば</a:t>
            </a:r>
            <a:r>
              <a:rPr lang="en-US" altLang="ja-JP" sz="2400" b="1" dirty="0" smtClean="0">
                <a:latin typeface="Times New Roman" pitchFamily="18" charset="0"/>
                <a:cs typeface="Times New Roman" pitchFamily="18" charset="0"/>
                <a:sym typeface="Wingdings" pitchFamily="2" charset="2"/>
              </a:rPr>
              <a:t>, </a:t>
            </a:r>
            <a:r>
              <a:rPr lang="ja-JP" altLang="en-US" sz="2400" b="1" dirty="0" smtClean="0">
                <a:latin typeface="Times New Roman" pitchFamily="18" charset="0"/>
                <a:cs typeface="Times New Roman" pitchFamily="18" charset="0"/>
                <a:sym typeface="Wingdings" pitchFamily="2" charset="2"/>
              </a:rPr>
              <a:t>さらに多くの物理的情報を引き出すことができる</a:t>
            </a:r>
            <a:r>
              <a:rPr lang="en-US" altLang="ja-JP" sz="2400" b="1" dirty="0" smtClean="0">
                <a:latin typeface="Times New Roman" pitchFamily="18" charset="0"/>
                <a:cs typeface="Times New Roman" pitchFamily="18" charset="0"/>
                <a:sym typeface="Wingdings" pitchFamily="2" charset="2"/>
              </a:rPr>
              <a:t>.</a:t>
            </a:r>
          </a:p>
        </p:txBody>
      </p:sp>
      <p:pic>
        <p:nvPicPr>
          <p:cNvPr id="70" name="図 69" descr="subaru.jpg"/>
          <p:cNvPicPr>
            <a:picLocks noChangeAspect="1"/>
          </p:cNvPicPr>
          <p:nvPr/>
        </p:nvPicPr>
        <p:blipFill>
          <a:blip r:embed="rId3" cstate="print"/>
          <a:stretch>
            <a:fillRect/>
          </a:stretch>
        </p:blipFill>
        <p:spPr>
          <a:xfrm>
            <a:off x="7740352" y="2348880"/>
            <a:ext cx="862584" cy="789432"/>
          </a:xfrm>
          <a:prstGeom prst="rect">
            <a:avLst/>
          </a:prstGeom>
        </p:spPr>
      </p:pic>
      <p:sp>
        <p:nvSpPr>
          <p:cNvPr id="71" name="フリーフォーム 70"/>
          <p:cNvSpPr/>
          <p:nvPr/>
        </p:nvSpPr>
        <p:spPr>
          <a:xfrm>
            <a:off x="6754512" y="561559"/>
            <a:ext cx="553792" cy="458785"/>
          </a:xfrm>
          <a:custGeom>
            <a:avLst/>
            <a:gdLst>
              <a:gd name="connsiteX0" fmla="*/ 0 w 553792"/>
              <a:gd name="connsiteY0" fmla="*/ 51430 h 458785"/>
              <a:gd name="connsiteX1" fmla="*/ 38637 w 553792"/>
              <a:gd name="connsiteY1" fmla="*/ 64309 h 458785"/>
              <a:gd name="connsiteX2" fmla="*/ 218941 w 553792"/>
              <a:gd name="connsiteY2" fmla="*/ 77188 h 458785"/>
              <a:gd name="connsiteX3" fmla="*/ 231820 w 553792"/>
              <a:gd name="connsiteY3" fmla="*/ 115825 h 458785"/>
              <a:gd name="connsiteX4" fmla="*/ 244699 w 553792"/>
              <a:gd name="connsiteY4" fmla="*/ 309008 h 458785"/>
              <a:gd name="connsiteX5" fmla="*/ 270456 w 553792"/>
              <a:gd name="connsiteY5" fmla="*/ 386281 h 458785"/>
              <a:gd name="connsiteX6" fmla="*/ 553792 w 553792"/>
              <a:gd name="connsiteY6" fmla="*/ 90067 h 4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2" h="458785">
                <a:moveTo>
                  <a:pt x="0" y="51430"/>
                </a:moveTo>
                <a:cubicBezTo>
                  <a:pt x="12879" y="55723"/>
                  <a:pt x="25154" y="62723"/>
                  <a:pt x="38637" y="64309"/>
                </a:cubicBezTo>
                <a:cubicBezTo>
                  <a:pt x="98479" y="71349"/>
                  <a:pt x="160721" y="61663"/>
                  <a:pt x="218941" y="77188"/>
                </a:cubicBezTo>
                <a:cubicBezTo>
                  <a:pt x="232058" y="80686"/>
                  <a:pt x="227527" y="102946"/>
                  <a:pt x="231820" y="115825"/>
                </a:cubicBezTo>
                <a:cubicBezTo>
                  <a:pt x="236113" y="180219"/>
                  <a:pt x="239339" y="244694"/>
                  <a:pt x="244699" y="309008"/>
                </a:cubicBezTo>
                <a:cubicBezTo>
                  <a:pt x="256202" y="447038"/>
                  <a:pt x="246290" y="458785"/>
                  <a:pt x="270456" y="386281"/>
                </a:cubicBezTo>
                <a:cubicBezTo>
                  <a:pt x="287251" y="0"/>
                  <a:pt x="184504" y="90067"/>
                  <a:pt x="553792" y="9006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雲形吹き出し 72"/>
          <p:cNvSpPr/>
          <p:nvPr/>
        </p:nvSpPr>
        <p:spPr>
          <a:xfrm>
            <a:off x="6588224" y="1484784"/>
            <a:ext cx="864096" cy="792088"/>
          </a:xfrm>
          <a:prstGeom prst="cloudCallout">
            <a:avLst>
              <a:gd name="adj1" fmla="val 55355"/>
              <a:gd name="adj2" fmla="val -3668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フリーフォーム 73"/>
          <p:cNvSpPr/>
          <p:nvPr/>
        </p:nvSpPr>
        <p:spPr>
          <a:xfrm rot="10800000">
            <a:off x="6715875" y="1628800"/>
            <a:ext cx="553792" cy="458785"/>
          </a:xfrm>
          <a:custGeom>
            <a:avLst/>
            <a:gdLst>
              <a:gd name="connsiteX0" fmla="*/ 0 w 553792"/>
              <a:gd name="connsiteY0" fmla="*/ 51430 h 458785"/>
              <a:gd name="connsiteX1" fmla="*/ 38637 w 553792"/>
              <a:gd name="connsiteY1" fmla="*/ 64309 h 458785"/>
              <a:gd name="connsiteX2" fmla="*/ 218941 w 553792"/>
              <a:gd name="connsiteY2" fmla="*/ 77188 h 458785"/>
              <a:gd name="connsiteX3" fmla="*/ 231820 w 553792"/>
              <a:gd name="connsiteY3" fmla="*/ 115825 h 458785"/>
              <a:gd name="connsiteX4" fmla="*/ 244699 w 553792"/>
              <a:gd name="connsiteY4" fmla="*/ 309008 h 458785"/>
              <a:gd name="connsiteX5" fmla="*/ 270456 w 553792"/>
              <a:gd name="connsiteY5" fmla="*/ 386281 h 458785"/>
              <a:gd name="connsiteX6" fmla="*/ 553792 w 553792"/>
              <a:gd name="connsiteY6" fmla="*/ 90067 h 45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792" h="458785">
                <a:moveTo>
                  <a:pt x="0" y="51430"/>
                </a:moveTo>
                <a:cubicBezTo>
                  <a:pt x="12879" y="55723"/>
                  <a:pt x="25154" y="62723"/>
                  <a:pt x="38637" y="64309"/>
                </a:cubicBezTo>
                <a:cubicBezTo>
                  <a:pt x="98479" y="71349"/>
                  <a:pt x="160721" y="61663"/>
                  <a:pt x="218941" y="77188"/>
                </a:cubicBezTo>
                <a:cubicBezTo>
                  <a:pt x="232058" y="80686"/>
                  <a:pt x="227527" y="102946"/>
                  <a:pt x="231820" y="115825"/>
                </a:cubicBezTo>
                <a:cubicBezTo>
                  <a:pt x="236113" y="180219"/>
                  <a:pt x="239339" y="244694"/>
                  <a:pt x="244699" y="309008"/>
                </a:cubicBezTo>
                <a:cubicBezTo>
                  <a:pt x="256202" y="447038"/>
                  <a:pt x="246290" y="458785"/>
                  <a:pt x="270456" y="386281"/>
                </a:cubicBezTo>
                <a:cubicBezTo>
                  <a:pt x="287251" y="0"/>
                  <a:pt x="184504" y="90067"/>
                  <a:pt x="553792" y="90067"/>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5" name="雲形吹き出し 74"/>
          <p:cNvSpPr/>
          <p:nvPr/>
        </p:nvSpPr>
        <p:spPr>
          <a:xfrm>
            <a:off x="6588224" y="2420888"/>
            <a:ext cx="864096" cy="792088"/>
          </a:xfrm>
          <a:prstGeom prst="cloudCallout">
            <a:avLst>
              <a:gd name="adj1" fmla="val 79202"/>
              <a:gd name="adj2" fmla="val -2367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7" name="図 76" descr="NGC2537.jpg"/>
          <p:cNvPicPr>
            <a:picLocks noChangeAspect="1"/>
          </p:cNvPicPr>
          <p:nvPr/>
        </p:nvPicPr>
        <p:blipFill>
          <a:blip r:embed="rId4" cstate="print"/>
          <a:stretch>
            <a:fillRect/>
          </a:stretch>
        </p:blipFill>
        <p:spPr>
          <a:xfrm>
            <a:off x="6732240" y="2492896"/>
            <a:ext cx="576064" cy="576064"/>
          </a:xfrm>
          <a:prstGeom prst="rect">
            <a:avLst/>
          </a:prstGeom>
        </p:spPr>
      </p:pic>
      <p:sp>
        <p:nvSpPr>
          <p:cNvPr id="37" name="Text Box 32"/>
          <p:cNvSpPr txBox="1">
            <a:spLocks noChangeArrowheads="1"/>
          </p:cNvSpPr>
          <p:nvPr/>
        </p:nvSpPr>
        <p:spPr bwMode="auto">
          <a:xfrm>
            <a:off x="446240" y="4653136"/>
            <a:ext cx="8230216" cy="1569660"/>
          </a:xfrm>
          <a:prstGeom prst="rect">
            <a:avLst/>
          </a:prstGeom>
          <a:noFill/>
          <a:ln w="9525">
            <a:noFill/>
            <a:miter lim="800000"/>
            <a:headEnd/>
            <a:tailEnd/>
          </a:ln>
        </p:spPr>
        <p:txBody>
          <a:bodyPr wrap="square">
            <a:spAutoFit/>
          </a:bodyPr>
          <a:lstStyle/>
          <a:p>
            <a:pPr fontAlgn="base">
              <a:spcBef>
                <a:spcPct val="0"/>
              </a:spcBef>
              <a:spcAft>
                <a:spcPct val="0"/>
              </a:spcAft>
            </a:pPr>
            <a:r>
              <a:rPr lang="ja-JP" altLang="en-US" dirty="0" smtClean="0">
                <a:latin typeface="Times New Roman" pitchFamily="18" charset="0"/>
                <a:cs typeface="Times New Roman" pitchFamily="18" charset="0"/>
                <a:sym typeface="Wingdings" pitchFamily="2" charset="2"/>
              </a:rPr>
              <a:t>宇宙暗黒時代も含む</a:t>
            </a:r>
            <a:r>
              <a:rPr lang="ja-JP" altLang="en-US" dirty="0" smtClean="0">
                <a:solidFill>
                  <a:srgbClr val="0000CC"/>
                </a:solidFill>
                <a:latin typeface="Times New Roman" pitchFamily="18" charset="0"/>
                <a:cs typeface="Times New Roman" pitchFamily="18" charset="0"/>
                <a:sym typeface="Wingdings" pitchFamily="2" charset="2"/>
              </a:rPr>
              <a:t>銀河進化の理論モデル</a:t>
            </a:r>
            <a:r>
              <a:rPr lang="ja-JP" altLang="en-US" dirty="0" smtClean="0">
                <a:latin typeface="Times New Roman" pitchFamily="18" charset="0"/>
                <a:cs typeface="Times New Roman" pitchFamily="18" charset="0"/>
                <a:sym typeface="Wingdings" pitchFamily="2" charset="2"/>
              </a:rPr>
              <a:t>構築も並行して行っている</a:t>
            </a:r>
            <a:r>
              <a:rPr lang="en-US" altLang="ja-JP" dirty="0" smtClean="0">
                <a:latin typeface="Times New Roman" pitchFamily="18" charset="0"/>
                <a:cs typeface="Times New Roman" pitchFamily="18" charset="0"/>
                <a:sym typeface="Wingdings" pitchFamily="2" charset="2"/>
              </a:rPr>
              <a:t>. </a:t>
            </a:r>
          </a:p>
          <a:p>
            <a:pPr fontAlgn="base">
              <a:spcBef>
                <a:spcPct val="0"/>
              </a:spcBef>
              <a:spcAft>
                <a:spcPct val="0"/>
              </a:spcAft>
            </a:pPr>
            <a:r>
              <a:rPr lang="ja-JP" altLang="en-US" sz="2400" b="1" dirty="0" smtClean="0">
                <a:latin typeface="Times New Roman" pitchFamily="18" charset="0"/>
                <a:cs typeface="Times New Roman" pitchFamily="18" charset="0"/>
                <a:sym typeface="Wingdings" pitchFamily="2" charset="2"/>
              </a:rPr>
              <a:t>例</a:t>
            </a:r>
            <a:r>
              <a:rPr lang="en-US" altLang="ja-JP" sz="2400" b="1" dirty="0" smtClean="0">
                <a:latin typeface="Times New Roman" pitchFamily="18" charset="0"/>
                <a:cs typeface="Times New Roman" pitchFamily="18" charset="0"/>
                <a:sym typeface="Wingdings" pitchFamily="2" charset="2"/>
              </a:rPr>
              <a:t>: </a:t>
            </a:r>
            <a:r>
              <a:rPr lang="ja-JP" altLang="en-US" sz="2400" b="1" dirty="0" smtClean="0">
                <a:latin typeface="Times New Roman" pitchFamily="18" charset="0"/>
                <a:cs typeface="Times New Roman" pitchFamily="18" charset="0"/>
                <a:sym typeface="Wingdings" pitchFamily="2" charset="2"/>
              </a:rPr>
              <a:t>ミニハローのモデル</a:t>
            </a:r>
            <a:r>
              <a:rPr lang="ja-JP" altLang="en-US" dirty="0" smtClean="0">
                <a:latin typeface="Times New Roman" pitchFamily="18" charset="0"/>
                <a:cs typeface="Times New Roman" pitchFamily="18" charset="0"/>
                <a:sym typeface="Wingdings" pitchFamily="2" charset="2"/>
              </a:rPr>
              <a:t> </a:t>
            </a:r>
            <a:r>
              <a:rPr lang="en-US" altLang="ja-JP" dirty="0" smtClean="0">
                <a:latin typeface="Times New Roman" pitchFamily="18" charset="0"/>
                <a:cs typeface="Times New Roman" pitchFamily="18" charset="0"/>
                <a:sym typeface="Wingdings" pitchFamily="2" charset="2"/>
              </a:rPr>
              <a:t>(</a:t>
            </a:r>
            <a:r>
              <a:rPr lang="ja-JP" altLang="en-US" dirty="0" smtClean="0">
                <a:latin typeface="Times New Roman" pitchFamily="18" charset="0"/>
                <a:cs typeface="Times New Roman" pitchFamily="18" charset="0"/>
                <a:sym typeface="Wingdings" pitchFamily="2" charset="2"/>
              </a:rPr>
              <a:t>宇宙論</a:t>
            </a:r>
            <a:r>
              <a:rPr lang="en-US" altLang="ja-JP" dirty="0" smtClean="0">
                <a:latin typeface="Times New Roman" pitchFamily="18" charset="0"/>
                <a:cs typeface="Times New Roman" pitchFamily="18" charset="0"/>
                <a:sym typeface="Wingdings" pitchFamily="2" charset="2"/>
              </a:rPr>
              <a:t>, </a:t>
            </a:r>
            <a:r>
              <a:rPr lang="ja-JP" altLang="en-US" dirty="0" smtClean="0">
                <a:latin typeface="Times New Roman" pitchFamily="18" charset="0"/>
                <a:cs typeface="Times New Roman" pitchFamily="18" charset="0"/>
                <a:sym typeface="Wingdings" pitchFamily="2" charset="2"/>
              </a:rPr>
              <a:t>再電離サブグループとのシナジー</a:t>
            </a:r>
            <a:r>
              <a:rPr lang="en-US" altLang="ja-JP" dirty="0" smtClean="0">
                <a:latin typeface="Times New Roman" pitchFamily="18" charset="0"/>
                <a:cs typeface="Times New Roman" pitchFamily="18" charset="0"/>
                <a:sym typeface="Wingdings" pitchFamily="2" charset="2"/>
              </a:rPr>
              <a:t>: </a:t>
            </a:r>
            <a:r>
              <a:rPr lang="en-US" altLang="ja-JP" dirty="0" err="1" smtClean="0">
                <a:latin typeface="Times New Roman" pitchFamily="18" charset="0"/>
                <a:cs typeface="Times New Roman" pitchFamily="18" charset="0"/>
                <a:sym typeface="Wingdings" pitchFamily="2" charset="2"/>
              </a:rPr>
              <a:t>Shimabukuro</a:t>
            </a:r>
            <a:r>
              <a:rPr lang="en-US" altLang="ja-JP" dirty="0" smtClean="0">
                <a:latin typeface="Times New Roman" pitchFamily="18" charset="0"/>
                <a:cs typeface="Times New Roman" pitchFamily="18" charset="0"/>
                <a:sym typeface="Wingdings" pitchFamily="2" charset="2"/>
              </a:rPr>
              <a:t> et al. 2014, </a:t>
            </a:r>
            <a:r>
              <a:rPr lang="ja-JP" altLang="en-US" dirty="0" smtClean="0">
                <a:latin typeface="Times New Roman" pitchFamily="18" charset="0"/>
                <a:cs typeface="Times New Roman" pitchFamily="18" charset="0"/>
                <a:sym typeface="Wingdings" pitchFamily="2" charset="2"/>
              </a:rPr>
              <a:t>関口さんの講演</a:t>
            </a:r>
            <a:r>
              <a:rPr lang="en-US" altLang="ja-JP" sz="2400" b="1" dirty="0" smtClean="0">
                <a:latin typeface="Times New Roman" pitchFamily="18" charset="0"/>
                <a:cs typeface="Times New Roman" pitchFamily="18" charset="0"/>
                <a:sym typeface="Wingdings" pitchFamily="2" charset="2"/>
              </a:rPr>
              <a:t>) </a:t>
            </a:r>
          </a:p>
        </p:txBody>
      </p:sp>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星 32 4"/>
          <p:cNvSpPr>
            <a:spLocks noChangeAspect="1"/>
          </p:cNvSpPr>
          <p:nvPr/>
        </p:nvSpPr>
        <p:spPr>
          <a:xfrm>
            <a:off x="647262" y="1170575"/>
            <a:ext cx="640080" cy="640080"/>
          </a:xfrm>
          <a:prstGeom prst="star32">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5" idx="3"/>
            <a:endCxn id="46" idx="1"/>
          </p:cNvCxnSpPr>
          <p:nvPr/>
        </p:nvCxnSpPr>
        <p:spPr>
          <a:xfrm flipV="1">
            <a:off x="1287342" y="1484784"/>
            <a:ext cx="6266307" cy="583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 Box 32"/>
          <p:cNvSpPr txBox="1">
            <a:spLocks noChangeArrowheads="1"/>
          </p:cNvSpPr>
          <p:nvPr/>
        </p:nvSpPr>
        <p:spPr bwMode="auto">
          <a:xfrm>
            <a:off x="323528" y="1806752"/>
            <a:ext cx="1296144"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Quasar</a:t>
            </a:r>
            <a:endParaRPr lang="en-US" altLang="ja-JP" sz="2400" b="1" dirty="0">
              <a:solidFill>
                <a:srgbClr val="FF0000"/>
              </a:solidFill>
              <a:latin typeface="Times New Roman" pitchFamily="18" charset="0"/>
              <a:cs typeface="Times New Roman" pitchFamily="18" charset="0"/>
            </a:endParaRPr>
          </a:p>
        </p:txBody>
      </p:sp>
      <p:sp>
        <p:nvSpPr>
          <p:cNvPr id="10" name="Text Box 32"/>
          <p:cNvSpPr txBox="1">
            <a:spLocks noChangeArrowheads="1"/>
          </p:cNvSpPr>
          <p:nvPr/>
        </p:nvSpPr>
        <p:spPr bwMode="auto">
          <a:xfrm>
            <a:off x="7446854" y="1797626"/>
            <a:ext cx="1445626" cy="461665"/>
          </a:xfrm>
          <a:prstGeom prst="rect">
            <a:avLst/>
          </a:prstGeom>
          <a:noFill/>
          <a:ln w="9525">
            <a:noFill/>
            <a:miter lim="800000"/>
            <a:headEnd/>
            <a:tailEnd/>
          </a:ln>
        </p:spPr>
        <p:txBody>
          <a:bodyPr wrap="square">
            <a:spAutoFit/>
          </a:bodyPr>
          <a:lstStyle/>
          <a:p>
            <a:pPr algn="ctr" fontAlgn="base">
              <a:spcBef>
                <a:spcPct val="0"/>
              </a:spcBef>
              <a:spcAft>
                <a:spcPct val="0"/>
              </a:spcAft>
            </a:pPr>
            <a:r>
              <a:rPr lang="en-US" altLang="ja-JP" sz="2400" b="1" dirty="0" smtClean="0">
                <a:solidFill>
                  <a:srgbClr val="000000"/>
                </a:solidFill>
                <a:latin typeface="Times New Roman" pitchFamily="18" charset="0"/>
                <a:cs typeface="Times New Roman" pitchFamily="18" charset="0"/>
              </a:rPr>
              <a:t>Observer</a:t>
            </a:r>
            <a:endParaRPr lang="en-US" altLang="ja-JP" sz="2400" b="1" dirty="0">
              <a:solidFill>
                <a:srgbClr val="FF0000"/>
              </a:solidFill>
              <a:latin typeface="Times New Roman" pitchFamily="18" charset="0"/>
              <a:cs typeface="Times New Roman" pitchFamily="18" charset="0"/>
            </a:endParaRPr>
          </a:p>
        </p:txBody>
      </p:sp>
      <p:grpSp>
        <p:nvGrpSpPr>
          <p:cNvPr id="2" name="Group 41"/>
          <p:cNvGrpSpPr>
            <a:grpSpLocks/>
          </p:cNvGrpSpPr>
          <p:nvPr/>
        </p:nvGrpSpPr>
        <p:grpSpPr bwMode="auto">
          <a:xfrm rot="1912785">
            <a:off x="1874609" y="1052736"/>
            <a:ext cx="385763" cy="530225"/>
            <a:chOff x="1437" y="1764"/>
            <a:chExt cx="243" cy="334"/>
          </a:xfrm>
        </p:grpSpPr>
        <p:sp>
          <p:nvSpPr>
            <p:cNvPr id="33" name="Oval 42"/>
            <p:cNvSpPr>
              <a:spLocks noChangeAspect="1" noChangeArrowheads="1"/>
            </p:cNvSpPr>
            <p:nvPr/>
          </p:nvSpPr>
          <p:spPr bwMode="auto">
            <a:xfrm rot="-10687510">
              <a:off x="1458" y="1860"/>
              <a:ext cx="203" cy="125"/>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nvGrpSpPr>
            <p:cNvPr id="3" name="Group 43"/>
            <p:cNvGrpSpPr>
              <a:grpSpLocks/>
            </p:cNvGrpSpPr>
            <p:nvPr/>
          </p:nvGrpSpPr>
          <p:grpSpPr bwMode="auto">
            <a:xfrm>
              <a:off x="1437" y="1764"/>
              <a:ext cx="243" cy="334"/>
              <a:chOff x="1443" y="1764"/>
              <a:chExt cx="243" cy="334"/>
            </a:xfrm>
          </p:grpSpPr>
          <p:sp>
            <p:nvSpPr>
              <p:cNvPr id="35" name="Freeform 44"/>
              <p:cNvSpPr>
                <a:spLocks noChangeAspect="1"/>
              </p:cNvSpPr>
              <p:nvPr/>
            </p:nvSpPr>
            <p:spPr bwMode="auto">
              <a:xfrm rot="-10409832">
                <a:off x="1581" y="1871"/>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6" name="Freeform 45"/>
              <p:cNvSpPr>
                <a:spLocks noChangeAspect="1"/>
              </p:cNvSpPr>
              <p:nvPr/>
            </p:nvSpPr>
            <p:spPr bwMode="auto">
              <a:xfrm rot="10521446" flipH="1">
                <a:off x="1443" y="1764"/>
                <a:ext cx="105" cy="227"/>
              </a:xfrm>
              <a:custGeom>
                <a:avLst/>
                <a:gdLst>
                  <a:gd name="T0" fmla="*/ 105 w 612"/>
                  <a:gd name="T1" fmla="*/ 0 h 1316"/>
                  <a:gd name="T2" fmla="*/ 12 w 612"/>
                  <a:gd name="T3" fmla="*/ 55 h 1316"/>
                  <a:gd name="T4" fmla="*/ 35 w 612"/>
                  <a:gd name="T5" fmla="*/ 188 h 1316"/>
                  <a:gd name="T6" fmla="*/ 97 w 612"/>
                  <a:gd name="T7" fmla="*/ 227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grpSp>
        <p:nvGrpSpPr>
          <p:cNvPr id="4" name="Group 46"/>
          <p:cNvGrpSpPr>
            <a:grpSpLocks noChangeAspect="1"/>
          </p:cNvGrpSpPr>
          <p:nvPr/>
        </p:nvGrpSpPr>
        <p:grpSpPr bwMode="auto">
          <a:xfrm rot="8404388">
            <a:off x="4275417" y="1199313"/>
            <a:ext cx="390525" cy="522287"/>
            <a:chOff x="4491" y="9707"/>
            <a:chExt cx="1429" cy="1906"/>
          </a:xfrm>
        </p:grpSpPr>
        <p:sp>
          <p:nvSpPr>
            <p:cNvPr id="30"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1"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32"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6" name="Group 46"/>
          <p:cNvGrpSpPr>
            <a:grpSpLocks noChangeAspect="1"/>
          </p:cNvGrpSpPr>
          <p:nvPr/>
        </p:nvGrpSpPr>
        <p:grpSpPr bwMode="auto">
          <a:xfrm rot="13060745">
            <a:off x="5829387" y="1087602"/>
            <a:ext cx="582236" cy="778681"/>
            <a:chOff x="4491" y="9707"/>
            <a:chExt cx="1429" cy="1906"/>
          </a:xfrm>
        </p:grpSpPr>
        <p:sp>
          <p:nvSpPr>
            <p:cNvPr id="39"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0"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1"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grpSp>
        <p:nvGrpSpPr>
          <p:cNvPr id="7" name="Group 46"/>
          <p:cNvGrpSpPr>
            <a:grpSpLocks noChangeAspect="1"/>
          </p:cNvGrpSpPr>
          <p:nvPr/>
        </p:nvGrpSpPr>
        <p:grpSpPr bwMode="auto">
          <a:xfrm rot="10912490">
            <a:off x="3153662" y="1573170"/>
            <a:ext cx="390525" cy="522287"/>
            <a:chOff x="4491" y="9707"/>
            <a:chExt cx="1429" cy="1906"/>
          </a:xfrm>
        </p:grpSpPr>
        <p:sp>
          <p:nvSpPr>
            <p:cNvPr id="43" name="Oval 47"/>
            <p:cNvSpPr>
              <a:spLocks noChangeAspect="1" noChangeArrowheads="1"/>
            </p:cNvSpPr>
            <p:nvPr/>
          </p:nvSpPr>
          <p:spPr bwMode="auto">
            <a:xfrm>
              <a:off x="4649" y="10342"/>
              <a:ext cx="1180" cy="726"/>
            </a:xfrm>
            <a:prstGeom prst="ellipse">
              <a:avLst/>
            </a:prstGeom>
            <a:noFill/>
            <a:ln w="38100">
              <a:solidFill>
                <a:srgbClr val="0000CC"/>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4" name="Freeform 48"/>
            <p:cNvSpPr>
              <a:spLocks noChangeAspect="1"/>
            </p:cNvSpPr>
            <p:nvPr/>
          </p:nvSpPr>
          <p:spPr bwMode="auto">
            <a:xfrm rot="277679">
              <a:off x="4491" y="970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sp>
          <p:nvSpPr>
            <p:cNvPr id="45" name="Freeform 49"/>
            <p:cNvSpPr>
              <a:spLocks noChangeAspect="1"/>
            </p:cNvSpPr>
            <p:nvPr/>
          </p:nvSpPr>
          <p:spPr bwMode="auto">
            <a:xfrm rot="21208956" flipH="1">
              <a:off x="5308" y="10297"/>
              <a:ext cx="612" cy="1316"/>
            </a:xfrm>
            <a:custGeom>
              <a:avLst/>
              <a:gdLst>
                <a:gd name="T0" fmla="*/ 612 w 612"/>
                <a:gd name="T1" fmla="*/ 0 h 1316"/>
                <a:gd name="T2" fmla="*/ 68 w 612"/>
                <a:gd name="T3" fmla="*/ 318 h 1316"/>
                <a:gd name="T4" fmla="*/ 204 w 612"/>
                <a:gd name="T5" fmla="*/ 1089 h 1316"/>
                <a:gd name="T6" fmla="*/ 567 w 612"/>
                <a:gd name="T7" fmla="*/ 1316 h 1316"/>
                <a:gd name="T8" fmla="*/ 0 60000 65536"/>
                <a:gd name="T9" fmla="*/ 0 60000 65536"/>
                <a:gd name="T10" fmla="*/ 0 60000 65536"/>
                <a:gd name="T11" fmla="*/ 0 60000 65536"/>
                <a:gd name="T12" fmla="*/ 0 w 612"/>
                <a:gd name="T13" fmla="*/ 0 h 1316"/>
                <a:gd name="T14" fmla="*/ 612 w 612"/>
                <a:gd name="T15" fmla="*/ 1316 h 1316"/>
              </a:gdLst>
              <a:ahLst/>
              <a:cxnLst>
                <a:cxn ang="T8">
                  <a:pos x="T0" y="T1"/>
                </a:cxn>
                <a:cxn ang="T9">
                  <a:pos x="T2" y="T3"/>
                </a:cxn>
                <a:cxn ang="T10">
                  <a:pos x="T4" y="T5"/>
                </a:cxn>
                <a:cxn ang="T11">
                  <a:pos x="T6" y="T7"/>
                </a:cxn>
              </a:cxnLst>
              <a:rect l="T12" t="T13" r="T14" b="T15"/>
              <a:pathLst>
                <a:path w="612" h="1316">
                  <a:moveTo>
                    <a:pt x="612" y="0"/>
                  </a:moveTo>
                  <a:cubicBezTo>
                    <a:pt x="374" y="68"/>
                    <a:pt x="136" y="137"/>
                    <a:pt x="68" y="318"/>
                  </a:cubicBezTo>
                  <a:cubicBezTo>
                    <a:pt x="0" y="499"/>
                    <a:pt x="121" y="923"/>
                    <a:pt x="204" y="1089"/>
                  </a:cubicBezTo>
                  <a:cubicBezTo>
                    <a:pt x="287" y="1255"/>
                    <a:pt x="427" y="1285"/>
                    <a:pt x="567" y="1316"/>
                  </a:cubicBezTo>
                </a:path>
              </a:pathLst>
            </a:custGeom>
            <a:noFill/>
            <a:ln w="38100">
              <a:solidFill>
                <a:srgbClr val="0000CC"/>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smtClean="0">
                <a:ln>
                  <a:noFill/>
                </a:ln>
                <a:solidFill>
                  <a:sysClr val="windowText" lastClr="000000"/>
                </a:solidFill>
                <a:effectLst/>
                <a:uLnTx/>
                <a:uFillTx/>
              </a:endParaRPr>
            </a:p>
          </p:txBody>
        </p:sp>
      </p:grpSp>
      <p:sp>
        <p:nvSpPr>
          <p:cNvPr id="29" name="円/楕円 28"/>
          <p:cNvSpPr/>
          <p:nvPr/>
        </p:nvSpPr>
        <p:spPr>
          <a:xfrm>
            <a:off x="2411760" y="1124744"/>
            <a:ext cx="576064" cy="720080"/>
          </a:xfrm>
          <a:prstGeom prst="ellipse">
            <a:avLst/>
          </a:prstGeom>
          <a:solidFill>
            <a:srgbClr val="C00000">
              <a:alpha val="1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図 45" descr="ska.jpg"/>
          <p:cNvPicPr>
            <a:picLocks noChangeAspect="1"/>
          </p:cNvPicPr>
          <p:nvPr/>
        </p:nvPicPr>
        <p:blipFill>
          <a:blip r:embed="rId2" cstate="print"/>
          <a:stretch>
            <a:fillRect/>
          </a:stretch>
        </p:blipFill>
        <p:spPr>
          <a:xfrm>
            <a:off x="7553649" y="1052736"/>
            <a:ext cx="1215942" cy="864096"/>
          </a:xfrm>
          <a:prstGeom prst="rect">
            <a:avLst/>
          </a:prstGeom>
        </p:spPr>
      </p:pic>
      <p:sp>
        <p:nvSpPr>
          <p:cNvPr id="38" name="正方形/長方形 37"/>
          <p:cNvSpPr/>
          <p:nvPr/>
        </p:nvSpPr>
        <p:spPr>
          <a:xfrm>
            <a:off x="395536" y="303039"/>
            <a:ext cx="8424936" cy="461665"/>
          </a:xfrm>
          <a:prstGeom prst="rect">
            <a:avLst/>
          </a:prstGeom>
        </p:spPr>
        <p:txBody>
          <a:bodyPr wrap="square">
            <a:spAutoFit/>
          </a:bodyPr>
          <a:lstStyle/>
          <a:p>
            <a:pPr marL="457200" indent="-457200"/>
            <a:r>
              <a:rPr lang="ja-JP" altLang="en-US" dirty="0" smtClean="0">
                <a:solidFill>
                  <a:srgbClr val="0000CC"/>
                </a:solidFill>
              </a:rPr>
              <a:t>ガスが支配的なフェーズの銀河の観測</a:t>
            </a:r>
            <a:endParaRPr lang="en-US" altLang="ja-JP" dirty="0" smtClean="0">
              <a:solidFill>
                <a:srgbClr val="0000CC"/>
              </a:solidFill>
            </a:endParaRPr>
          </a:p>
        </p:txBody>
      </p:sp>
      <p:pic>
        <p:nvPicPr>
          <p:cNvPr id="42" name="図 41" descr="york20072_fig2.gif"/>
          <p:cNvPicPr>
            <a:picLocks noChangeAspect="1"/>
          </p:cNvPicPr>
          <p:nvPr/>
        </p:nvPicPr>
        <p:blipFill>
          <a:blip r:embed="rId3" cstate="print"/>
          <a:stretch>
            <a:fillRect/>
          </a:stretch>
        </p:blipFill>
        <p:spPr>
          <a:xfrm>
            <a:off x="2195736" y="2132856"/>
            <a:ext cx="4433170" cy="4309665"/>
          </a:xfrm>
          <a:prstGeom prst="rect">
            <a:avLst/>
          </a:prstGeom>
        </p:spPr>
      </p:pic>
      <p:sp>
        <p:nvSpPr>
          <p:cNvPr id="47" name="Text Box 5"/>
          <p:cNvSpPr txBox="1">
            <a:spLocks noChangeArrowheads="1"/>
          </p:cNvSpPr>
          <p:nvPr/>
        </p:nvSpPr>
        <p:spPr bwMode="auto">
          <a:xfrm>
            <a:off x="6372200" y="6063679"/>
            <a:ext cx="2592288" cy="461665"/>
          </a:xfrm>
          <a:prstGeom prst="rect">
            <a:avLst/>
          </a:prstGeom>
          <a:noFill/>
          <a:ln w="38100" algn="ctr">
            <a:noFill/>
            <a:miter lim="800000"/>
            <a:headEnd/>
            <a:tailEnd/>
          </a:ln>
        </p:spPr>
        <p:txBody>
          <a:bodyPr wrap="square">
            <a:spAutoFit/>
          </a:bodyPr>
          <a:lstStyle/>
          <a:p>
            <a:pPr>
              <a:spcBef>
                <a:spcPct val="50000"/>
              </a:spcBef>
            </a:pPr>
            <a:r>
              <a:rPr lang="en-US" altLang="ja-JP" b="1" dirty="0" smtClean="0">
                <a:solidFill>
                  <a:srgbClr val="000000"/>
                </a:solidFill>
              </a:rPr>
              <a:t>(York et al. 2007)</a:t>
            </a:r>
            <a:endParaRPr lang="en-US" altLang="ja-JP" b="1"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477838" y="877888"/>
            <a:ext cx="8486775" cy="830997"/>
          </a:xfrm>
          <a:prstGeom prst="rect">
            <a:avLst/>
          </a:prstGeom>
          <a:noFill/>
          <a:ln w="9525">
            <a:noFill/>
            <a:miter lim="800000"/>
            <a:headEnd/>
            <a:tailEnd/>
          </a:ln>
        </p:spPr>
        <p:txBody>
          <a:bodyPr>
            <a:spAutoFit/>
          </a:bodyPr>
          <a:lstStyle/>
          <a:p>
            <a:pPr algn="l"/>
            <a:r>
              <a:rPr lang="ja-JP" altLang="en-US" dirty="0" smtClean="0"/>
              <a:t>宇宙の物質の密度はダークマターが占めている</a:t>
            </a:r>
            <a:r>
              <a:rPr lang="en-US" altLang="ja-JP" dirty="0" smtClean="0"/>
              <a:t>.  </a:t>
            </a:r>
            <a:r>
              <a:rPr lang="ja-JP" altLang="en-US" dirty="0" smtClean="0"/>
              <a:t>まずダークマターが重力で集まり</a:t>
            </a:r>
            <a:r>
              <a:rPr lang="en-US" altLang="ja-JP" dirty="0" smtClean="0"/>
              <a:t>, </a:t>
            </a:r>
            <a:r>
              <a:rPr lang="ja-JP" altLang="en-US" dirty="0" smtClean="0"/>
              <a:t>塊を作る</a:t>
            </a:r>
            <a:r>
              <a:rPr lang="en-US" altLang="ja-JP" dirty="0" smtClean="0"/>
              <a:t>(</a:t>
            </a:r>
            <a:r>
              <a:rPr lang="ja-JP" altLang="en-US" dirty="0" smtClean="0"/>
              <a:t>ダークハロー</a:t>
            </a:r>
            <a:r>
              <a:rPr lang="en-US" altLang="ja-JP" dirty="0" smtClean="0"/>
              <a:t>).  </a:t>
            </a:r>
            <a:endParaRPr lang="en-US" altLang="ja-JP" dirty="0"/>
          </a:p>
        </p:txBody>
      </p:sp>
      <p:grpSp>
        <p:nvGrpSpPr>
          <p:cNvPr id="2" name="Group 67"/>
          <p:cNvGrpSpPr>
            <a:grpSpLocks/>
          </p:cNvGrpSpPr>
          <p:nvPr/>
        </p:nvGrpSpPr>
        <p:grpSpPr bwMode="auto">
          <a:xfrm>
            <a:off x="250825" y="3016250"/>
            <a:ext cx="2252663" cy="2682875"/>
            <a:chOff x="158" y="1423"/>
            <a:chExt cx="1419" cy="1690"/>
          </a:xfrm>
        </p:grpSpPr>
        <p:grpSp>
          <p:nvGrpSpPr>
            <p:cNvPr id="3" name="Group 35"/>
            <p:cNvGrpSpPr>
              <a:grpSpLocks/>
            </p:cNvGrpSpPr>
            <p:nvPr/>
          </p:nvGrpSpPr>
          <p:grpSpPr bwMode="auto">
            <a:xfrm>
              <a:off x="939" y="1891"/>
              <a:ext cx="638" cy="1222"/>
              <a:chOff x="757" y="1857"/>
              <a:chExt cx="638" cy="1222"/>
            </a:xfrm>
          </p:grpSpPr>
          <p:sp>
            <p:nvSpPr>
              <p:cNvPr id="9225" name="Oval 36"/>
              <p:cNvSpPr>
                <a:spLocks noChangeAspect="1" noChangeArrowheads="1"/>
              </p:cNvSpPr>
              <p:nvPr/>
            </p:nvSpPr>
            <p:spPr bwMode="auto">
              <a:xfrm rot="-9399100">
                <a:off x="921" y="1857"/>
                <a:ext cx="199" cy="174"/>
              </a:xfrm>
              <a:prstGeom prst="ellipse">
                <a:avLst/>
              </a:prstGeom>
              <a:noFill/>
              <a:ln w="38100">
                <a:solidFill>
                  <a:srgbClr val="800080"/>
                </a:solidFill>
                <a:round/>
                <a:headEnd/>
                <a:tailEnd/>
              </a:ln>
            </p:spPr>
            <p:txBody>
              <a:bodyPr wrap="none" anchor="ctr"/>
              <a:lstStyle/>
              <a:p>
                <a:endParaRPr lang="ja-JP" altLang="en-US"/>
              </a:p>
            </p:txBody>
          </p:sp>
          <p:sp>
            <p:nvSpPr>
              <p:cNvPr id="9226" name="Oval 37"/>
              <p:cNvSpPr>
                <a:spLocks noChangeAspect="1" noChangeArrowheads="1"/>
              </p:cNvSpPr>
              <p:nvPr/>
            </p:nvSpPr>
            <p:spPr bwMode="auto">
              <a:xfrm rot="-9399100">
                <a:off x="757" y="2366"/>
                <a:ext cx="348" cy="323"/>
              </a:xfrm>
              <a:prstGeom prst="ellipse">
                <a:avLst/>
              </a:prstGeom>
              <a:noFill/>
              <a:ln w="38100">
                <a:solidFill>
                  <a:srgbClr val="800080"/>
                </a:solidFill>
                <a:round/>
                <a:headEnd/>
                <a:tailEnd/>
              </a:ln>
            </p:spPr>
            <p:txBody>
              <a:bodyPr wrap="none" anchor="ctr"/>
              <a:lstStyle/>
              <a:p>
                <a:endParaRPr lang="ja-JP" altLang="en-US"/>
              </a:p>
            </p:txBody>
          </p:sp>
          <p:sp>
            <p:nvSpPr>
              <p:cNvPr id="9227" name="Oval 38"/>
              <p:cNvSpPr>
                <a:spLocks noChangeAspect="1" noChangeArrowheads="1"/>
              </p:cNvSpPr>
              <p:nvPr/>
            </p:nvSpPr>
            <p:spPr bwMode="auto">
              <a:xfrm rot="-9399100">
                <a:off x="1023" y="2756"/>
                <a:ext cx="372" cy="323"/>
              </a:xfrm>
              <a:prstGeom prst="ellipse">
                <a:avLst/>
              </a:prstGeom>
              <a:noFill/>
              <a:ln w="38100">
                <a:solidFill>
                  <a:srgbClr val="800080"/>
                </a:solidFill>
                <a:round/>
                <a:headEnd/>
                <a:tailEnd/>
              </a:ln>
            </p:spPr>
            <p:txBody>
              <a:bodyPr wrap="none" anchor="ctr"/>
              <a:lstStyle/>
              <a:p>
                <a:endParaRPr lang="ja-JP" altLang="en-US"/>
              </a:p>
            </p:txBody>
          </p:sp>
        </p:grpSp>
        <p:grpSp>
          <p:nvGrpSpPr>
            <p:cNvPr id="4" name="Group 39"/>
            <p:cNvGrpSpPr>
              <a:grpSpLocks/>
            </p:cNvGrpSpPr>
            <p:nvPr/>
          </p:nvGrpSpPr>
          <p:grpSpPr bwMode="auto">
            <a:xfrm>
              <a:off x="158" y="1423"/>
              <a:ext cx="1225" cy="499"/>
              <a:chOff x="113" y="1389"/>
              <a:chExt cx="971" cy="499"/>
            </a:xfrm>
          </p:grpSpPr>
          <p:sp>
            <p:nvSpPr>
              <p:cNvPr id="9223" name="Line 40"/>
              <p:cNvSpPr>
                <a:spLocks noChangeShapeType="1"/>
              </p:cNvSpPr>
              <p:nvPr/>
            </p:nvSpPr>
            <p:spPr bwMode="auto">
              <a:xfrm>
                <a:off x="657" y="1706"/>
                <a:ext cx="273" cy="182"/>
              </a:xfrm>
              <a:prstGeom prst="line">
                <a:avLst/>
              </a:prstGeom>
              <a:noFill/>
              <a:ln w="25400">
                <a:solidFill>
                  <a:srgbClr val="800080"/>
                </a:solidFill>
                <a:round/>
                <a:headEnd/>
                <a:tailEnd/>
              </a:ln>
            </p:spPr>
            <p:txBody>
              <a:bodyPr anchor="ctr">
                <a:spAutoFit/>
              </a:bodyPr>
              <a:lstStyle/>
              <a:p>
                <a:endParaRPr lang="ja-JP" altLang="en-US"/>
              </a:p>
            </p:txBody>
          </p:sp>
          <p:sp>
            <p:nvSpPr>
              <p:cNvPr id="9224" name="Text Box 41"/>
              <p:cNvSpPr txBox="1">
                <a:spLocks noChangeArrowheads="1"/>
              </p:cNvSpPr>
              <p:nvPr/>
            </p:nvSpPr>
            <p:spPr bwMode="auto">
              <a:xfrm>
                <a:off x="113" y="1389"/>
                <a:ext cx="971" cy="291"/>
              </a:xfrm>
              <a:prstGeom prst="rect">
                <a:avLst/>
              </a:prstGeom>
              <a:noFill/>
              <a:ln w="25400" algn="ctr">
                <a:solidFill>
                  <a:srgbClr val="800080"/>
                </a:solidFill>
                <a:miter lim="800000"/>
                <a:headEnd/>
                <a:tailEnd/>
              </a:ln>
            </p:spPr>
            <p:txBody>
              <a:bodyPr wrap="square">
                <a:spAutoFit/>
              </a:bodyPr>
              <a:lstStyle/>
              <a:p>
                <a:r>
                  <a:rPr lang="ja-JP" altLang="en-US" dirty="0" smtClean="0">
                    <a:solidFill>
                      <a:srgbClr val="660066"/>
                    </a:solidFill>
                  </a:rPr>
                  <a:t>ダークハロー</a:t>
                </a:r>
                <a:endParaRPr lang="en-US" altLang="ja-JP" dirty="0">
                  <a:solidFill>
                    <a:srgbClr val="660066"/>
                  </a:solidFill>
                </a:endParaRPr>
              </a:p>
            </p:txBody>
          </p:sp>
        </p:grpSp>
      </p:grpSp>
      <p:sp>
        <p:nvSpPr>
          <p:cNvPr id="12"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1.2</a:t>
            </a:r>
            <a:r>
              <a:rPr kumimoji="0" lang="ja-JP" altLang="en-US" sz="2800" dirty="0" smtClean="0">
                <a:solidFill>
                  <a:srgbClr val="000066"/>
                </a:solidFill>
                <a:cs typeface="Times New Roman" pitchFamily="18" charset="0"/>
              </a:rPr>
              <a:t> 銀河の形成と進化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1251810" y="1769703"/>
            <a:ext cx="5598568" cy="4961984"/>
          </a:xfrm>
          <a:prstGeom prst="rect">
            <a:avLst/>
          </a:prstGeom>
          <a:noFill/>
          <a:ln w="9525" cap="flat">
            <a:noFill/>
            <a:round/>
            <a:headEnd/>
            <a:tailEnd/>
          </a:ln>
        </p:spPr>
      </p:pic>
      <p:sp>
        <p:nvSpPr>
          <p:cNvPr id="2051" name="Rectangle 3"/>
          <p:cNvSpPr>
            <a:spLocks/>
          </p:cNvSpPr>
          <p:nvPr/>
        </p:nvSpPr>
        <p:spPr bwMode="auto">
          <a:xfrm>
            <a:off x="369318" y="1053703"/>
            <a:ext cx="8307138" cy="839391"/>
          </a:xfrm>
          <a:prstGeom prst="rect">
            <a:avLst/>
          </a:prstGeom>
          <a:noFill/>
          <a:ln w="12700" cap="flat">
            <a:noFill/>
            <a:miter lim="800000"/>
            <a:headEnd type="none" w="med" len="med"/>
            <a:tailEnd type="none" w="med" len="med"/>
          </a:ln>
        </p:spPr>
        <p:txBody>
          <a:bodyPr lIns="0" tIns="0" rIns="40638" bIns="0"/>
          <a:lstStyle/>
          <a:p>
            <a:pPr marL="40182"/>
            <a:r>
              <a:rPr lang="en-US" altLang="ja-JP" dirty="0" smtClean="0">
                <a:cs typeface="Times New Roman" charset="0"/>
              </a:rPr>
              <a:t> Damped Lyman α</a:t>
            </a:r>
            <a:r>
              <a:rPr lang="ja-JP" altLang="en-US" dirty="0" smtClean="0">
                <a:cs typeface="Times New Roman" charset="0"/>
              </a:rPr>
              <a:t>雲</a:t>
            </a:r>
            <a:r>
              <a:rPr lang="en-US" altLang="ja-JP" dirty="0" smtClean="0">
                <a:cs typeface="Times New Roman" charset="0"/>
              </a:rPr>
              <a:t> (DLAs)</a:t>
            </a:r>
            <a:r>
              <a:rPr lang="ja-JP" altLang="en-US" dirty="0">
                <a:cs typeface="Times New Roman" charset="0"/>
              </a:rPr>
              <a:t>に</a:t>
            </a:r>
            <a:r>
              <a:rPr lang="ja-JP" altLang="en-US" dirty="0" smtClean="0">
                <a:cs typeface="Times New Roman" charset="0"/>
              </a:rPr>
              <a:t>予想</a:t>
            </a:r>
            <a:r>
              <a:rPr lang="en-US" altLang="ja-JP" dirty="0" smtClean="0">
                <a:cs typeface="Times New Roman" charset="0"/>
              </a:rPr>
              <a:t> </a:t>
            </a:r>
            <a:r>
              <a:rPr lang="ja-JP" altLang="en-US" dirty="0" smtClean="0">
                <a:cs typeface="Times New Roman" charset="0"/>
              </a:rPr>
              <a:t>される</a:t>
            </a:r>
            <a:r>
              <a:rPr lang="en-US" altLang="ja-JP" dirty="0" smtClean="0">
                <a:cs typeface="Times New Roman" charset="0"/>
              </a:rPr>
              <a:t>21 </a:t>
            </a:r>
            <a:r>
              <a:rPr lang="en-US" altLang="ja-JP" dirty="0">
                <a:cs typeface="Times New Roman" charset="0"/>
              </a:rPr>
              <a:t>cm optical </a:t>
            </a:r>
            <a:r>
              <a:rPr lang="en-US" altLang="ja-JP" dirty="0" smtClean="0">
                <a:cs typeface="Times New Roman" charset="0"/>
              </a:rPr>
              <a:t>depth</a:t>
            </a:r>
            <a:r>
              <a:rPr lang="ja-JP" altLang="en-US" dirty="0" smtClean="0">
                <a:cs typeface="Times New Roman" charset="0"/>
              </a:rPr>
              <a:t>分布</a:t>
            </a:r>
            <a:r>
              <a:rPr lang="en-US" altLang="ja-JP" dirty="0" smtClean="0">
                <a:cs typeface="Times New Roman" charset="0"/>
              </a:rPr>
              <a:t>: </a:t>
            </a:r>
            <a:r>
              <a:rPr lang="en-US" altLang="ja-JP" dirty="0">
                <a:latin typeface="Times New Roman Italic" charset="0"/>
                <a:cs typeface="Times New Roman Italic" charset="0"/>
                <a:sym typeface="Times New Roman Italic" charset="0"/>
              </a:rPr>
              <a:t>N</a:t>
            </a:r>
            <a:r>
              <a:rPr lang="en-US" altLang="ja-JP" baseline="-6000" dirty="0">
                <a:cs typeface="Times New Roman" charset="0"/>
              </a:rPr>
              <a:t>H</a:t>
            </a:r>
            <a:r>
              <a:rPr lang="en-US" altLang="ja-JP" dirty="0">
                <a:cs typeface="Times New Roman" charset="0"/>
              </a:rPr>
              <a:t> &gt; 2×10</a:t>
            </a:r>
            <a:r>
              <a:rPr lang="en-US" altLang="ja-JP" baseline="31000" dirty="0">
                <a:cs typeface="Times New Roman" charset="0"/>
              </a:rPr>
              <a:t>20</a:t>
            </a:r>
            <a:r>
              <a:rPr lang="en-US" altLang="ja-JP" dirty="0">
                <a:cs typeface="Times New Roman" charset="0"/>
              </a:rPr>
              <a:t> cm</a:t>
            </a:r>
            <a:r>
              <a:rPr lang="en-US" altLang="ja-JP" baseline="31000" dirty="0">
                <a:cs typeface="Times New Roman" charset="0"/>
              </a:rPr>
              <a:t>–2</a:t>
            </a:r>
          </a:p>
        </p:txBody>
      </p:sp>
      <p:sp>
        <p:nvSpPr>
          <p:cNvPr id="2053" name="Rectangle 5"/>
          <p:cNvSpPr>
            <a:spLocks/>
          </p:cNvSpPr>
          <p:nvPr/>
        </p:nvSpPr>
        <p:spPr bwMode="auto">
          <a:xfrm>
            <a:off x="6445333" y="6213684"/>
            <a:ext cx="2379639" cy="383977"/>
          </a:xfrm>
          <a:prstGeom prst="rect">
            <a:avLst/>
          </a:prstGeom>
          <a:noFill/>
          <a:ln w="12700" cap="flat">
            <a:noFill/>
            <a:miter lim="800000"/>
            <a:headEnd type="none" w="med" len="med"/>
            <a:tailEnd type="none" w="med" len="med"/>
          </a:ln>
        </p:spPr>
        <p:txBody>
          <a:bodyPr lIns="26788" tIns="26788" rIns="26788" bIns="26788" anchor="ctr"/>
          <a:lstStyle/>
          <a:p>
            <a:pPr algn="ctr"/>
            <a:r>
              <a:rPr lang="en-US" altLang="ja-JP" dirty="0">
                <a:cs typeface="Times New Roman" charset="0"/>
              </a:rPr>
              <a:t>(</a:t>
            </a:r>
            <a:r>
              <a:rPr lang="en-US" altLang="ja-JP" dirty="0" smtClean="0">
                <a:cs typeface="Times New Roman" charset="0"/>
              </a:rPr>
              <a:t>Tee </a:t>
            </a:r>
            <a:r>
              <a:rPr lang="en-US" altLang="ja-JP" dirty="0">
                <a:cs typeface="Times New Roman" charset="0"/>
              </a:rPr>
              <a:t>&amp; </a:t>
            </a:r>
            <a:r>
              <a:rPr lang="en-US" altLang="ja-JP" dirty="0" smtClean="0">
                <a:cs typeface="Times New Roman" charset="0"/>
              </a:rPr>
              <a:t>Hirashita)</a:t>
            </a:r>
            <a:endParaRPr lang="en-US" altLang="ja-JP" dirty="0">
              <a:cs typeface="Times New Roman" charset="0"/>
            </a:endParaRPr>
          </a:p>
        </p:txBody>
      </p:sp>
      <p:sp>
        <p:nvSpPr>
          <p:cNvPr id="6" name="正方形/長方形 5"/>
          <p:cNvSpPr/>
          <p:nvPr/>
        </p:nvSpPr>
        <p:spPr>
          <a:xfrm>
            <a:off x="395536" y="303039"/>
            <a:ext cx="8424936" cy="461665"/>
          </a:xfrm>
          <a:prstGeom prst="rect">
            <a:avLst/>
          </a:prstGeom>
        </p:spPr>
        <p:txBody>
          <a:bodyPr wrap="square">
            <a:spAutoFit/>
          </a:bodyPr>
          <a:lstStyle/>
          <a:p>
            <a:pPr marL="457200" indent="-457200"/>
            <a:r>
              <a:rPr lang="en-US" altLang="ja-JP" dirty="0" smtClean="0">
                <a:solidFill>
                  <a:srgbClr val="0000CC"/>
                </a:solidFill>
              </a:rPr>
              <a:t>HI</a:t>
            </a:r>
            <a:r>
              <a:rPr lang="ja-JP" altLang="en-US" dirty="0" smtClean="0">
                <a:solidFill>
                  <a:srgbClr val="0000CC"/>
                </a:solidFill>
              </a:rPr>
              <a:t>吸収線系の統計</a:t>
            </a:r>
            <a:endParaRPr lang="en-US" altLang="ja-JP" dirty="0" smtClean="0">
              <a:solidFill>
                <a:srgbClr val="0000CC"/>
              </a:solidFill>
            </a:endParaRP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cstate="print"/>
          <a:srcRect/>
          <a:stretch>
            <a:fillRect/>
          </a:stretch>
        </p:blipFill>
        <p:spPr bwMode="auto">
          <a:xfrm>
            <a:off x="5652120" y="3828296"/>
            <a:ext cx="3338543" cy="2958935"/>
          </a:xfrm>
          <a:prstGeom prst="rect">
            <a:avLst/>
          </a:prstGeom>
          <a:noFill/>
          <a:ln w="9525" cap="flat">
            <a:noFill/>
            <a:round/>
            <a:headEnd/>
            <a:tailEnd/>
          </a:ln>
        </p:spPr>
      </p:pic>
      <p:sp>
        <p:nvSpPr>
          <p:cNvPr id="2052" name="Rectangle 4"/>
          <p:cNvSpPr>
            <a:spLocks/>
          </p:cNvSpPr>
          <p:nvPr/>
        </p:nvSpPr>
        <p:spPr bwMode="auto">
          <a:xfrm>
            <a:off x="539552" y="916224"/>
            <a:ext cx="8264043" cy="2728800"/>
          </a:xfrm>
          <a:prstGeom prst="rect">
            <a:avLst/>
          </a:prstGeom>
          <a:noFill/>
          <a:ln w="28575" cap="flat">
            <a:noFill/>
            <a:prstDash val="solid"/>
            <a:miter lim="800000"/>
            <a:headEnd type="none" w="med" len="med"/>
            <a:tailEnd type="none" w="med" len="med"/>
          </a:ln>
        </p:spPr>
        <p:txBody>
          <a:bodyPr lIns="0" tIns="0" rIns="40638" bIns="0"/>
          <a:lstStyle/>
          <a:p>
            <a:r>
              <a:rPr lang="en-US" altLang="ja-JP" dirty="0" smtClean="0">
                <a:cs typeface="Times New Roman" charset="0"/>
              </a:rPr>
              <a:t>DLA</a:t>
            </a:r>
            <a:r>
              <a:rPr lang="ja-JP" altLang="en-US" dirty="0" smtClean="0">
                <a:cs typeface="Times New Roman" charset="0"/>
              </a:rPr>
              <a:t>無バイアス検出への要求</a:t>
            </a:r>
            <a:r>
              <a:rPr lang="en-US" altLang="ja-JP" dirty="0" smtClean="0">
                <a:cs typeface="Times New Roman" charset="0"/>
              </a:rPr>
              <a:t>:</a:t>
            </a:r>
          </a:p>
          <a:p>
            <a:pPr marL="457200" indent="-457200">
              <a:buFont typeface="+mj-lt"/>
              <a:buAutoNum type="arabicPeriod"/>
            </a:pPr>
            <a:endParaRPr lang="en-US" altLang="ja-JP" dirty="0">
              <a:cs typeface="Times New Roman" charset="0"/>
            </a:endParaRPr>
          </a:p>
          <a:p>
            <a:pPr marL="457200" indent="-457200">
              <a:buClr>
                <a:schemeClr val="tx2"/>
              </a:buClr>
              <a:buFont typeface="+mj-lt"/>
              <a:buAutoNum type="arabicPeriod"/>
            </a:pPr>
            <a:r>
              <a:rPr lang="ja-JP" altLang="en-US" dirty="0" smtClean="0">
                <a:cs typeface="Times New Roman" charset="0"/>
              </a:rPr>
              <a:t>典型的な</a:t>
            </a:r>
            <a:r>
              <a:rPr lang="en-US" altLang="ja-JP" dirty="0" smtClean="0">
                <a:cs typeface="Times New Roman" charset="0"/>
              </a:rPr>
              <a:t>QSO</a:t>
            </a:r>
            <a:r>
              <a:rPr lang="en-US" altLang="ja-JP" dirty="0" smtClean="0"/>
              <a:t>(100 </a:t>
            </a:r>
            <a:r>
              <a:rPr lang="en-US" altLang="ja-JP" dirty="0" err="1" smtClean="0"/>
              <a:t>mJy</a:t>
            </a:r>
            <a:r>
              <a:rPr lang="ja-JP" altLang="en-US" dirty="0" smtClean="0"/>
              <a:t>を仮定</a:t>
            </a:r>
            <a:r>
              <a:rPr lang="en-US" altLang="ja-JP" dirty="0" smtClean="0"/>
              <a:t>)</a:t>
            </a:r>
            <a:r>
              <a:rPr lang="ja-JP" altLang="en-US" dirty="0" smtClean="0">
                <a:cs typeface="Times New Roman" charset="0"/>
              </a:rPr>
              <a:t>で</a:t>
            </a:r>
            <a:r>
              <a:rPr lang="en-US" altLang="ja-JP" dirty="0" smtClean="0">
                <a:solidFill>
                  <a:srgbClr val="FF0000"/>
                </a:solidFill>
                <a:cs typeface="Times New Roman" charset="0"/>
              </a:rPr>
              <a:t>τ ~ 0.001</a:t>
            </a:r>
            <a:r>
              <a:rPr lang="ja-JP" altLang="en-US" dirty="0" err="1" smtClean="0">
                <a:solidFill>
                  <a:srgbClr val="FF0000"/>
                </a:solidFill>
                <a:cs typeface="Times New Roman" charset="0"/>
              </a:rPr>
              <a:t>を検</a:t>
            </a:r>
            <a:r>
              <a:rPr lang="ja-JP" altLang="en-US" dirty="0" smtClean="0">
                <a:solidFill>
                  <a:srgbClr val="FF0000"/>
                </a:solidFill>
                <a:cs typeface="Times New Roman" charset="0"/>
              </a:rPr>
              <a:t>出するためには</a:t>
            </a:r>
            <a:r>
              <a:rPr lang="en-US" altLang="ja-JP" dirty="0" smtClean="0">
                <a:solidFill>
                  <a:srgbClr val="FF0000"/>
                </a:solidFill>
                <a:cs typeface="Times New Roman" charset="0"/>
              </a:rPr>
              <a:t> </a:t>
            </a:r>
            <a:r>
              <a:rPr lang="en-US" altLang="ja-JP" dirty="0" err="1" smtClean="0">
                <a:solidFill>
                  <a:srgbClr val="FF0000"/>
                </a:solidFill>
                <a:cs typeface="Times New Roman" charset="0"/>
              </a:rPr>
              <a:t>rms</a:t>
            </a:r>
            <a:r>
              <a:rPr lang="en-US" altLang="ja-JP" dirty="0" smtClean="0">
                <a:solidFill>
                  <a:srgbClr val="FF0000"/>
                </a:solidFill>
                <a:cs typeface="Times New Roman" charset="0"/>
              </a:rPr>
              <a:t> </a:t>
            </a:r>
            <a:r>
              <a:rPr lang="en-US" altLang="ja-JP" dirty="0">
                <a:solidFill>
                  <a:srgbClr val="FF0000"/>
                </a:solidFill>
                <a:cs typeface="Times New Roman" charset="0"/>
              </a:rPr>
              <a:t>~ 33 </a:t>
            </a:r>
            <a:r>
              <a:rPr lang="en-US" altLang="ja-JP" dirty="0" err="1" smtClean="0">
                <a:solidFill>
                  <a:srgbClr val="FF0000"/>
                </a:solidFill>
                <a:cs typeface="Times New Roman" charset="0"/>
              </a:rPr>
              <a:t>nJy</a:t>
            </a:r>
            <a:r>
              <a:rPr lang="ja-JP" altLang="en-US" dirty="0" smtClean="0">
                <a:solidFill>
                  <a:srgbClr val="FF0000"/>
                </a:solidFill>
                <a:cs typeface="Times New Roman" charset="0"/>
              </a:rPr>
              <a:t>が必要</a:t>
            </a:r>
            <a:r>
              <a:rPr lang="en-US" altLang="ja-JP" dirty="0" smtClean="0">
                <a:solidFill>
                  <a:srgbClr val="FF0000"/>
                </a:solidFill>
                <a:cs typeface="Times New Roman" charset="0"/>
              </a:rPr>
              <a:t>. </a:t>
            </a:r>
            <a:endParaRPr lang="en-US" altLang="ja-JP" dirty="0">
              <a:solidFill>
                <a:srgbClr val="FF0000"/>
              </a:solidFill>
              <a:cs typeface="Times New Roman" charset="0"/>
            </a:endParaRPr>
          </a:p>
          <a:p>
            <a:pPr marL="457200" indent="-457200">
              <a:buClr>
                <a:srgbClr val="080808"/>
              </a:buClr>
              <a:buFont typeface="+mj-lt"/>
              <a:buAutoNum type="arabicPeriod"/>
            </a:pPr>
            <a:r>
              <a:rPr lang="ja-JP" altLang="en-US" dirty="0" smtClean="0">
                <a:cs typeface="Times New Roman" charset="0"/>
              </a:rPr>
              <a:t>周波数の</a:t>
            </a:r>
            <a:r>
              <a:rPr lang="ja-JP" altLang="en-US" dirty="0" smtClean="0">
                <a:solidFill>
                  <a:srgbClr val="FF0000"/>
                </a:solidFill>
                <a:cs typeface="Times New Roman" charset="0"/>
              </a:rPr>
              <a:t>ダイナミックレンジ</a:t>
            </a:r>
            <a:r>
              <a:rPr lang="ja-JP" altLang="en-US" dirty="0" smtClean="0">
                <a:cs typeface="Times New Roman" charset="0"/>
              </a:rPr>
              <a:t>は連続波に対しノイズレベルが</a:t>
            </a:r>
            <a:r>
              <a:rPr lang="en-US" altLang="ja-JP" dirty="0" smtClean="0">
                <a:cs typeface="Times New Roman" charset="0"/>
              </a:rPr>
              <a:t>1/3000</a:t>
            </a:r>
            <a:r>
              <a:rPr lang="ja-JP" altLang="en-US" dirty="0" smtClean="0">
                <a:cs typeface="Times New Roman" charset="0"/>
              </a:rPr>
              <a:t>を要求するため</a:t>
            </a:r>
            <a:r>
              <a:rPr lang="en-US" altLang="ja-JP" dirty="0" smtClean="0">
                <a:cs typeface="Times New Roman" charset="0"/>
              </a:rPr>
              <a:t>, </a:t>
            </a:r>
            <a:r>
              <a:rPr lang="en-US" altLang="ja-JP" dirty="0" smtClean="0">
                <a:solidFill>
                  <a:srgbClr val="FF0000"/>
                </a:solidFill>
                <a:cs typeface="Times New Roman" charset="0"/>
              </a:rPr>
              <a:t>35 dB</a:t>
            </a:r>
            <a:r>
              <a:rPr lang="ja-JP" altLang="en-US" dirty="0" smtClean="0">
                <a:solidFill>
                  <a:srgbClr val="FF0000"/>
                </a:solidFill>
                <a:cs typeface="Times New Roman" charset="0"/>
              </a:rPr>
              <a:t>が必要</a:t>
            </a:r>
            <a:r>
              <a:rPr lang="en-US" altLang="ja-JP" dirty="0" smtClean="0">
                <a:solidFill>
                  <a:srgbClr val="FF0000"/>
                </a:solidFill>
                <a:cs typeface="Times New Roman" charset="0"/>
              </a:rPr>
              <a:t>. </a:t>
            </a:r>
            <a:endParaRPr lang="en-US" altLang="ja-JP" dirty="0">
              <a:solidFill>
                <a:srgbClr val="FF0000"/>
              </a:solidFill>
              <a:cs typeface="Times New Roman" charset="0"/>
            </a:endParaRPr>
          </a:p>
          <a:p>
            <a:pPr marL="457200" indent="-457200">
              <a:buFont typeface="+mj-lt"/>
              <a:buAutoNum type="arabicPeriod"/>
            </a:pPr>
            <a:r>
              <a:rPr lang="ja-JP" altLang="en-US" dirty="0" smtClean="0">
                <a:cs typeface="Times New Roman" charset="0"/>
              </a:rPr>
              <a:t>指向観測</a:t>
            </a:r>
            <a:r>
              <a:rPr lang="en-US" altLang="ja-JP" dirty="0" smtClean="0">
                <a:cs typeface="Times New Roman" charset="0"/>
              </a:rPr>
              <a:t>: τ ~ 0.001</a:t>
            </a:r>
            <a:r>
              <a:rPr lang="ja-JP" altLang="en-US" dirty="0" smtClean="0">
                <a:cs typeface="Times New Roman" charset="0"/>
              </a:rPr>
              <a:t>検出を達成するには</a:t>
            </a:r>
            <a:r>
              <a:rPr lang="en-US" altLang="ja-JP" dirty="0" smtClean="0">
                <a:solidFill>
                  <a:srgbClr val="0000CC"/>
                </a:solidFill>
                <a:cs typeface="Times New Roman" charset="0"/>
              </a:rPr>
              <a:t>SKA-LOW</a:t>
            </a:r>
            <a:r>
              <a:rPr lang="ja-JP" altLang="en-US" dirty="0" smtClean="0">
                <a:solidFill>
                  <a:srgbClr val="0000CC"/>
                </a:solidFill>
                <a:cs typeface="Times New Roman" charset="0"/>
              </a:rPr>
              <a:t>による</a:t>
            </a:r>
            <a:r>
              <a:rPr lang="en-US" altLang="ja-JP" dirty="0" smtClean="0">
                <a:solidFill>
                  <a:srgbClr val="0000CC"/>
                </a:solidFill>
                <a:cs typeface="Times New Roman" charset="0"/>
              </a:rPr>
              <a:t>DLA 1</a:t>
            </a:r>
            <a:r>
              <a:rPr lang="ja-JP" altLang="en-US" dirty="0" smtClean="0">
                <a:solidFill>
                  <a:srgbClr val="0000CC"/>
                </a:solidFill>
                <a:cs typeface="Times New Roman" charset="0"/>
              </a:rPr>
              <a:t>個あたり</a:t>
            </a:r>
            <a:r>
              <a:rPr lang="en-US" altLang="ja-JP" dirty="0" smtClean="0">
                <a:solidFill>
                  <a:srgbClr val="0000CC"/>
                </a:solidFill>
                <a:cs typeface="Times New Roman" charset="0"/>
              </a:rPr>
              <a:t>~ </a:t>
            </a:r>
            <a:r>
              <a:rPr lang="en-US" altLang="ja-JP" dirty="0">
                <a:solidFill>
                  <a:srgbClr val="0000CC"/>
                </a:solidFill>
                <a:cs typeface="Times New Roman" charset="0"/>
              </a:rPr>
              <a:t>10 </a:t>
            </a:r>
            <a:r>
              <a:rPr lang="en-US" altLang="ja-JP" dirty="0" smtClean="0">
                <a:solidFill>
                  <a:srgbClr val="0000CC"/>
                </a:solidFill>
                <a:cs typeface="Times New Roman" charset="0"/>
              </a:rPr>
              <a:t>hr</a:t>
            </a:r>
            <a:r>
              <a:rPr lang="ja-JP" altLang="en-US" dirty="0" smtClean="0">
                <a:solidFill>
                  <a:srgbClr val="0000CC"/>
                </a:solidFill>
                <a:cs typeface="Times New Roman" charset="0"/>
              </a:rPr>
              <a:t>の指向観測が理想的</a:t>
            </a:r>
            <a:r>
              <a:rPr lang="en-US" altLang="ja-JP" dirty="0" smtClean="0">
                <a:solidFill>
                  <a:srgbClr val="0000CC"/>
                </a:solidFill>
                <a:cs typeface="Times New Roman" charset="0"/>
              </a:rPr>
              <a:t>. </a:t>
            </a:r>
            <a:endParaRPr lang="en-US" altLang="ja-JP" dirty="0">
              <a:solidFill>
                <a:srgbClr val="0000CC"/>
              </a:solidFill>
              <a:cs typeface="Times New Roman" charset="0"/>
            </a:endParaRPr>
          </a:p>
        </p:txBody>
      </p:sp>
      <p:sp>
        <p:nvSpPr>
          <p:cNvPr id="2053" name="Rectangle 5"/>
          <p:cNvSpPr>
            <a:spLocks/>
          </p:cNvSpPr>
          <p:nvPr/>
        </p:nvSpPr>
        <p:spPr bwMode="auto">
          <a:xfrm>
            <a:off x="2987824" y="6237312"/>
            <a:ext cx="2376264" cy="383977"/>
          </a:xfrm>
          <a:prstGeom prst="rect">
            <a:avLst/>
          </a:prstGeom>
          <a:noFill/>
          <a:ln w="12700" cap="flat">
            <a:noFill/>
            <a:miter lim="800000"/>
            <a:headEnd type="none" w="med" len="med"/>
            <a:tailEnd type="none" w="med" len="med"/>
          </a:ln>
        </p:spPr>
        <p:txBody>
          <a:bodyPr lIns="26788" tIns="26788" rIns="26788" bIns="26788" anchor="ctr"/>
          <a:lstStyle/>
          <a:p>
            <a:pPr algn="ctr"/>
            <a:r>
              <a:rPr lang="en-US" altLang="ja-JP" b="1" dirty="0" smtClean="0">
                <a:solidFill>
                  <a:schemeClr val="tx1"/>
                </a:solidFill>
                <a:ea typeface="ＭＳ Ｐゴシック" charset="-128"/>
                <a:cs typeface="Times New Roman" charset="0"/>
              </a:rPr>
              <a:t>(Tee </a:t>
            </a:r>
            <a:r>
              <a:rPr lang="en-US" altLang="ja-JP" b="1" dirty="0">
                <a:solidFill>
                  <a:schemeClr val="tx1"/>
                </a:solidFill>
                <a:ea typeface="ＭＳ Ｐゴシック" charset="-128"/>
                <a:cs typeface="Times New Roman" charset="0"/>
              </a:rPr>
              <a:t>&amp; </a:t>
            </a:r>
            <a:r>
              <a:rPr lang="en-US" altLang="ja-JP" b="1" dirty="0" smtClean="0">
                <a:solidFill>
                  <a:schemeClr val="tx1"/>
                </a:solidFill>
                <a:ea typeface="ＭＳ Ｐゴシック" charset="-128"/>
                <a:cs typeface="Times New Roman" charset="0"/>
              </a:rPr>
              <a:t>Hirashita)</a:t>
            </a:r>
            <a:endParaRPr lang="en-US" altLang="ja-JP" b="1" dirty="0">
              <a:solidFill>
                <a:schemeClr val="tx1"/>
              </a:solidFill>
              <a:ea typeface="ＭＳ Ｐゴシック" charset="-128"/>
              <a:cs typeface="Times New Roman" charset="0"/>
            </a:endParaRPr>
          </a:p>
        </p:txBody>
      </p:sp>
      <p:sp>
        <p:nvSpPr>
          <p:cNvPr id="7" name="正方形/長方形 6"/>
          <p:cNvSpPr/>
          <p:nvPr/>
        </p:nvSpPr>
        <p:spPr>
          <a:xfrm>
            <a:off x="395536" y="303039"/>
            <a:ext cx="8424936" cy="461665"/>
          </a:xfrm>
          <a:prstGeom prst="rect">
            <a:avLst/>
          </a:prstGeom>
        </p:spPr>
        <p:txBody>
          <a:bodyPr wrap="square">
            <a:spAutoFit/>
          </a:bodyPr>
          <a:lstStyle/>
          <a:p>
            <a:pPr marL="457200" indent="-457200"/>
            <a:r>
              <a:rPr lang="en-US" altLang="ja-JP" dirty="0" smtClean="0">
                <a:solidFill>
                  <a:srgbClr val="0000CC"/>
                </a:solidFill>
              </a:rPr>
              <a:t>HI</a:t>
            </a:r>
            <a:r>
              <a:rPr lang="ja-JP" altLang="en-US" dirty="0" smtClean="0">
                <a:solidFill>
                  <a:srgbClr val="0000CC"/>
                </a:solidFill>
              </a:rPr>
              <a:t>吸収線系の統計</a:t>
            </a:r>
            <a:endParaRPr lang="en-US" altLang="ja-JP" dirty="0" smtClean="0">
              <a:solidFill>
                <a:srgbClr val="0000CC"/>
              </a:solidFill>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3"/>
          <p:cNvSpPr txBox="1">
            <a:spLocks noChangeArrowheads="1"/>
          </p:cNvSpPr>
          <p:nvPr/>
        </p:nvSpPr>
        <p:spPr bwMode="auto">
          <a:xfrm>
            <a:off x="570847" y="980728"/>
            <a:ext cx="8177618" cy="5262979"/>
          </a:xfrm>
          <a:prstGeom prst="rect">
            <a:avLst/>
          </a:prstGeom>
          <a:noFill/>
          <a:ln w="38100" algn="ctr">
            <a:noFill/>
            <a:miter lim="800000"/>
            <a:headEnd/>
            <a:tailEnd/>
          </a:ln>
        </p:spPr>
        <p:txBody>
          <a:bodyPr wrap="square">
            <a:spAutoFit/>
          </a:bodyPr>
          <a:lstStyle/>
          <a:p>
            <a:pPr marL="457200" indent="-457200">
              <a:spcBef>
                <a:spcPct val="50000"/>
              </a:spcBef>
              <a:buClr>
                <a:srgbClr val="000000"/>
              </a:buClr>
              <a:buFont typeface="+mj-lt"/>
              <a:buAutoNum type="arabicPeriod"/>
            </a:pPr>
            <a:r>
              <a:rPr lang="ja-JP" altLang="en-US" dirty="0" smtClean="0"/>
              <a:t>銀河進化は宇宙進化の議論における重要な課題の一つ</a:t>
            </a:r>
            <a:r>
              <a:rPr lang="en-US" altLang="ja-JP" dirty="0" smtClean="0">
                <a:solidFill>
                  <a:srgbClr val="0000CC"/>
                </a:solidFill>
              </a:rPr>
              <a:t>. </a:t>
            </a:r>
            <a:r>
              <a:rPr lang="ja-JP" altLang="en-US" dirty="0" smtClean="0">
                <a:solidFill>
                  <a:srgbClr val="0000CC"/>
                </a:solidFill>
              </a:rPr>
              <a:t>しかし</a:t>
            </a:r>
            <a:r>
              <a:rPr lang="en-US" altLang="ja-JP" dirty="0" smtClean="0">
                <a:solidFill>
                  <a:srgbClr val="0000CC"/>
                </a:solidFill>
              </a:rPr>
              <a:t>, HI</a:t>
            </a:r>
            <a:r>
              <a:rPr lang="ja-JP" altLang="en-US" dirty="0" smtClean="0">
                <a:solidFill>
                  <a:srgbClr val="0000CC"/>
                </a:solidFill>
              </a:rPr>
              <a:t>を考慮した銀河進化の議論はまだ端緒についたばかり</a:t>
            </a:r>
            <a:r>
              <a:rPr lang="en-US" altLang="ja-JP" dirty="0" smtClean="0">
                <a:solidFill>
                  <a:srgbClr val="0000CC"/>
                </a:solidFill>
              </a:rPr>
              <a:t>. </a:t>
            </a:r>
            <a:r>
              <a:rPr lang="en-US" altLang="ja-JP" dirty="0" smtClean="0"/>
              <a:t>SKA</a:t>
            </a:r>
            <a:r>
              <a:rPr lang="ja-JP" altLang="en-US" dirty="0" smtClean="0"/>
              <a:t>の重点的テーマの中でも</a:t>
            </a:r>
            <a:r>
              <a:rPr lang="en-US" altLang="ja-JP" dirty="0" smtClean="0"/>
              <a:t>, SKA1, 2</a:t>
            </a:r>
            <a:r>
              <a:rPr lang="ja-JP" altLang="en-US" dirty="0" smtClean="0"/>
              <a:t>ともに銀河進化は重要なトピックとして挙げられている</a:t>
            </a:r>
            <a:r>
              <a:rPr lang="en-US" altLang="ja-JP" dirty="0" smtClean="0"/>
              <a:t>. </a:t>
            </a:r>
            <a:r>
              <a:rPr lang="ja-JP" altLang="en-US" dirty="0" smtClean="0"/>
              <a:t>しかし</a:t>
            </a:r>
            <a:r>
              <a:rPr lang="en-US" altLang="ja-JP" dirty="0" smtClean="0"/>
              <a:t>, </a:t>
            </a:r>
            <a:r>
              <a:rPr lang="ja-JP" altLang="en-US" dirty="0" smtClean="0"/>
              <a:t>実は銀河進化そのもののテーマはほとんど議論されていない</a:t>
            </a:r>
            <a:r>
              <a:rPr lang="en-US" altLang="ja-JP" dirty="0" smtClean="0"/>
              <a:t>.  </a:t>
            </a:r>
          </a:p>
          <a:p>
            <a:pPr marL="457200" indent="-457200">
              <a:spcBef>
                <a:spcPct val="50000"/>
              </a:spcBef>
              <a:buClr>
                <a:srgbClr val="000000"/>
              </a:buClr>
              <a:buFont typeface="+mj-lt"/>
              <a:buAutoNum type="arabicPeriod"/>
            </a:pPr>
            <a:r>
              <a:rPr lang="ja-JP" altLang="en-US" dirty="0" smtClean="0"/>
              <a:t>銀河進化で興味深い時代は</a:t>
            </a:r>
            <a:r>
              <a:rPr lang="en-US" altLang="ja-JP" i="1" dirty="0" smtClean="0">
                <a:solidFill>
                  <a:srgbClr val="FF0000"/>
                </a:solidFill>
              </a:rPr>
              <a:t>z</a:t>
            </a:r>
            <a:r>
              <a:rPr lang="en-US" altLang="ja-JP" dirty="0" smtClean="0">
                <a:solidFill>
                  <a:srgbClr val="FF0000"/>
                </a:solidFill>
              </a:rPr>
              <a:t> = 0, </a:t>
            </a:r>
            <a:r>
              <a:rPr lang="en-US" altLang="ja-JP" i="1" dirty="0" smtClean="0">
                <a:solidFill>
                  <a:srgbClr val="FF0000"/>
                </a:solidFill>
              </a:rPr>
              <a:t>z</a:t>
            </a:r>
            <a:r>
              <a:rPr lang="en-US" altLang="ja-JP" dirty="0" smtClean="0">
                <a:solidFill>
                  <a:srgbClr val="FF0000"/>
                </a:solidFill>
              </a:rPr>
              <a:t> ~ 1-2</a:t>
            </a:r>
            <a:r>
              <a:rPr lang="ja-JP" altLang="en-US" dirty="0" smtClean="0">
                <a:solidFill>
                  <a:srgbClr val="FF0000"/>
                </a:solidFill>
              </a:rPr>
              <a:t>および</a:t>
            </a:r>
            <a:r>
              <a:rPr lang="en-US" altLang="ja-JP" i="1" dirty="0" smtClean="0">
                <a:solidFill>
                  <a:srgbClr val="FF0000"/>
                </a:solidFill>
              </a:rPr>
              <a:t>z</a:t>
            </a:r>
            <a:r>
              <a:rPr lang="en-US" altLang="ja-JP" dirty="0" smtClean="0">
                <a:solidFill>
                  <a:srgbClr val="FF0000"/>
                </a:solidFill>
              </a:rPr>
              <a:t> &gt; 3. </a:t>
            </a:r>
            <a:r>
              <a:rPr lang="ja-JP" altLang="en-US" dirty="0" smtClean="0"/>
              <a:t>それぞれ</a:t>
            </a:r>
            <a:r>
              <a:rPr lang="ja-JP" altLang="en-US" dirty="0" smtClean="0">
                <a:solidFill>
                  <a:srgbClr val="0000CC"/>
                </a:solidFill>
              </a:rPr>
              <a:t>銀河物理を星間物理と繋ぐ時期、でき上がった銀河の進化の激動期であり</a:t>
            </a:r>
            <a:r>
              <a:rPr lang="en-US" altLang="ja-JP" dirty="0" smtClean="0">
                <a:solidFill>
                  <a:srgbClr val="0000CC"/>
                </a:solidFill>
              </a:rPr>
              <a:t>, </a:t>
            </a:r>
            <a:r>
              <a:rPr lang="ja-JP" altLang="en-US" dirty="0" smtClean="0">
                <a:solidFill>
                  <a:srgbClr val="0000CC"/>
                </a:solidFill>
              </a:rPr>
              <a:t>そして銀河がまさに形成されるビルドアップフェーズ</a:t>
            </a:r>
            <a:r>
              <a:rPr lang="en-US" altLang="ja-JP" dirty="0" smtClean="0">
                <a:solidFill>
                  <a:srgbClr val="0000CC"/>
                </a:solidFill>
              </a:rPr>
              <a:t>. </a:t>
            </a:r>
          </a:p>
          <a:p>
            <a:pPr marL="457200" indent="-457200">
              <a:spcBef>
                <a:spcPct val="50000"/>
              </a:spcBef>
              <a:buClr>
                <a:srgbClr val="000000"/>
              </a:buClr>
              <a:buFont typeface="+mj-lt"/>
              <a:buAutoNum type="arabicPeriod"/>
            </a:pPr>
            <a:r>
              <a:rPr lang="ja-JP" altLang="en-US" dirty="0" smtClean="0"/>
              <a:t>現存する装置による</a:t>
            </a:r>
            <a:r>
              <a:rPr lang="en-US" altLang="ja-JP" dirty="0" smtClean="0"/>
              <a:t>HI</a:t>
            </a:r>
            <a:r>
              <a:rPr lang="ja-JP" altLang="en-US" dirty="0" smtClean="0"/>
              <a:t>ないし電波連続波の広域サーベイは</a:t>
            </a:r>
            <a:r>
              <a:rPr lang="ja-JP" altLang="en-US" dirty="0" smtClean="0">
                <a:solidFill>
                  <a:srgbClr val="FF0000"/>
                </a:solidFill>
              </a:rPr>
              <a:t>検出限界が</a:t>
            </a:r>
            <a:r>
              <a:rPr lang="en-US" altLang="ja-JP" dirty="0" smtClean="0">
                <a:solidFill>
                  <a:srgbClr val="FF0000"/>
                </a:solidFill>
              </a:rPr>
              <a:t>mJy</a:t>
            </a:r>
            <a:r>
              <a:rPr lang="ja-JP" altLang="en-US" dirty="0" smtClean="0">
                <a:solidFill>
                  <a:srgbClr val="FF0000"/>
                </a:solidFill>
              </a:rPr>
              <a:t>のオーダーであり</a:t>
            </a:r>
            <a:r>
              <a:rPr lang="en-US" altLang="ja-JP" dirty="0" smtClean="0">
                <a:solidFill>
                  <a:srgbClr val="FF0000"/>
                </a:solidFill>
              </a:rPr>
              <a:t>, </a:t>
            </a:r>
            <a:r>
              <a:rPr lang="ja-JP" altLang="en-US" dirty="0" smtClean="0">
                <a:solidFill>
                  <a:srgbClr val="FF0000"/>
                </a:solidFill>
              </a:rPr>
              <a:t>角分解能も不足している</a:t>
            </a:r>
            <a:r>
              <a:rPr lang="en-US" altLang="ja-JP" dirty="0" smtClean="0">
                <a:solidFill>
                  <a:srgbClr val="FF0000"/>
                </a:solidFill>
              </a:rPr>
              <a:t>. </a:t>
            </a:r>
            <a:r>
              <a:rPr lang="ja-JP" altLang="en-US" dirty="0" smtClean="0"/>
              <a:t>このため近傍銀河に限られており</a:t>
            </a:r>
            <a:r>
              <a:rPr lang="en-US" altLang="ja-JP" dirty="0" smtClean="0"/>
              <a:t>, </a:t>
            </a:r>
            <a:r>
              <a:rPr lang="ja-JP" altLang="en-US" dirty="0" smtClean="0"/>
              <a:t>また星形成領域の分解にも十分とはいえない</a:t>
            </a:r>
            <a:r>
              <a:rPr lang="en-US" altLang="ja-JP" dirty="0" smtClean="0"/>
              <a:t>. </a:t>
            </a:r>
          </a:p>
        </p:txBody>
      </p:sp>
      <p:sp>
        <p:nvSpPr>
          <p:cNvPr id="4"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dirty="0" smtClean="0">
                <a:solidFill>
                  <a:srgbClr val="000000"/>
                </a:solidFill>
                <a:cs typeface="Times New Roman" pitchFamily="18" charset="0"/>
              </a:rPr>
              <a:t>4</a:t>
            </a:r>
            <a:r>
              <a:rPr lang="en-US" altLang="ja-JP" sz="3200" dirty="0" smtClean="0">
                <a:solidFill>
                  <a:srgbClr val="000000"/>
                </a:solidFill>
                <a:latin typeface="Times New Roman" pitchFamily="18" charset="0"/>
                <a:cs typeface="Times New Roman" pitchFamily="18" charset="0"/>
              </a:rPr>
              <a:t> </a:t>
            </a:r>
            <a:r>
              <a:rPr lang="ja-JP" altLang="en-US" sz="3200" dirty="0" smtClean="0">
                <a:solidFill>
                  <a:srgbClr val="000000"/>
                </a:solidFill>
                <a:latin typeface="Times New Roman" pitchFamily="18" charset="0"/>
                <a:cs typeface="Times New Roman" pitchFamily="18" charset="0"/>
              </a:rPr>
              <a:t>まとめ</a:t>
            </a:r>
            <a:endParaRPr lang="en-US" altLang="ja-JP"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70846" y="980728"/>
            <a:ext cx="8249625" cy="5447645"/>
          </a:xfrm>
          <a:prstGeom prst="rect">
            <a:avLst/>
          </a:prstGeom>
          <a:noFill/>
          <a:ln w="38100" algn="ctr">
            <a:noFill/>
            <a:miter lim="800000"/>
            <a:headEnd/>
            <a:tailEnd/>
          </a:ln>
        </p:spPr>
        <p:txBody>
          <a:bodyPr wrap="square">
            <a:spAutoFit/>
          </a:bodyPr>
          <a:lstStyle/>
          <a:p>
            <a:pPr marL="457200" indent="-457200">
              <a:spcBef>
                <a:spcPct val="50000"/>
              </a:spcBef>
              <a:buClr>
                <a:schemeClr val="tx1"/>
              </a:buClr>
              <a:buFont typeface="+mj-lt"/>
              <a:buAutoNum type="arabicPeriod" startAt="4"/>
            </a:pPr>
            <a:r>
              <a:rPr lang="en-US" altLang="ja-JP" dirty="0" smtClean="0"/>
              <a:t>HI</a:t>
            </a:r>
            <a:r>
              <a:rPr lang="ja-JP" altLang="en-US" dirty="0" smtClean="0"/>
              <a:t>ないし</a:t>
            </a:r>
            <a:r>
              <a:rPr lang="en-US" altLang="ja-JP" dirty="0" smtClean="0"/>
              <a:t>radio continuum</a:t>
            </a:r>
            <a:r>
              <a:rPr lang="ja-JP" altLang="en-US" dirty="0" smtClean="0"/>
              <a:t>の</a:t>
            </a:r>
            <a:r>
              <a:rPr lang="ja-JP" altLang="en-US" dirty="0" smtClean="0">
                <a:solidFill>
                  <a:srgbClr val="0000CC"/>
                </a:solidFill>
              </a:rPr>
              <a:t>統計的議論は</a:t>
            </a:r>
            <a:r>
              <a:rPr lang="en-US" altLang="ja-JP" i="1" dirty="0" smtClean="0">
                <a:solidFill>
                  <a:srgbClr val="0000CC"/>
                </a:solidFill>
              </a:rPr>
              <a:t>z</a:t>
            </a:r>
            <a:r>
              <a:rPr lang="en-US" altLang="ja-JP" dirty="0" smtClean="0">
                <a:solidFill>
                  <a:srgbClr val="0000CC"/>
                </a:solidFill>
              </a:rPr>
              <a:t> ~ 0</a:t>
            </a:r>
            <a:r>
              <a:rPr lang="ja-JP" altLang="en-US" dirty="0" smtClean="0">
                <a:solidFill>
                  <a:srgbClr val="0000CC"/>
                </a:solidFill>
              </a:rPr>
              <a:t>に限られており</a:t>
            </a:r>
            <a:r>
              <a:rPr lang="en-US" altLang="ja-JP" dirty="0" smtClean="0">
                <a:solidFill>
                  <a:srgbClr val="0000CC"/>
                </a:solidFill>
              </a:rPr>
              <a:t>, </a:t>
            </a:r>
            <a:r>
              <a:rPr lang="ja-JP" altLang="en-US" dirty="0" smtClean="0">
                <a:solidFill>
                  <a:srgbClr val="0000CC"/>
                </a:solidFill>
              </a:rPr>
              <a:t>光度関数の進化も知られていない</a:t>
            </a:r>
            <a:r>
              <a:rPr lang="en-US" altLang="ja-JP" dirty="0" smtClean="0">
                <a:solidFill>
                  <a:srgbClr val="0000CC"/>
                </a:solidFill>
              </a:rPr>
              <a:t>. </a:t>
            </a:r>
            <a:r>
              <a:rPr lang="ja-JP" altLang="en-US" dirty="0" smtClean="0"/>
              <a:t>星形成銀河と</a:t>
            </a:r>
            <a:r>
              <a:rPr lang="en-US" altLang="ja-JP" dirty="0" smtClean="0"/>
              <a:t>AGN</a:t>
            </a:r>
            <a:r>
              <a:rPr lang="ja-JP" altLang="en-US" dirty="0" smtClean="0"/>
              <a:t>の進化は異なっているという示唆がある</a:t>
            </a:r>
            <a:r>
              <a:rPr lang="en-US" altLang="ja-JP" dirty="0" smtClean="0"/>
              <a:t>. </a:t>
            </a:r>
            <a:r>
              <a:rPr lang="ja-JP" altLang="en-US" dirty="0" smtClean="0"/>
              <a:t>これは</a:t>
            </a:r>
            <a:r>
              <a:rPr lang="en-US" altLang="ja-JP" dirty="0" smtClean="0">
                <a:solidFill>
                  <a:srgbClr val="FF0000"/>
                </a:solidFill>
              </a:rPr>
              <a:t>SKA2</a:t>
            </a:r>
            <a:r>
              <a:rPr lang="ja-JP" altLang="en-US" dirty="0" smtClean="0">
                <a:solidFill>
                  <a:srgbClr val="FF0000"/>
                </a:solidFill>
              </a:rPr>
              <a:t>へ向けての予想にも直接影響する</a:t>
            </a:r>
            <a:r>
              <a:rPr lang="ja-JP" altLang="en-US" dirty="0" smtClean="0"/>
              <a:t>ため</a:t>
            </a:r>
            <a:r>
              <a:rPr lang="en-US" altLang="ja-JP" dirty="0" smtClean="0"/>
              <a:t>, SKA1</a:t>
            </a:r>
            <a:r>
              <a:rPr lang="ja-JP" altLang="en-US" dirty="0" smtClean="0"/>
              <a:t>でクリアすべき課題</a:t>
            </a:r>
            <a:r>
              <a:rPr lang="en-US" altLang="ja-JP" dirty="0" smtClean="0"/>
              <a:t>.  </a:t>
            </a:r>
          </a:p>
          <a:p>
            <a:pPr marL="457200" indent="-457200">
              <a:spcBef>
                <a:spcPct val="50000"/>
              </a:spcBef>
              <a:buClr>
                <a:schemeClr val="tx1"/>
              </a:buClr>
              <a:buFont typeface="+mj-lt"/>
              <a:buAutoNum type="arabicPeriod" startAt="4"/>
            </a:pPr>
            <a:r>
              <a:rPr lang="ja-JP" altLang="en-US" dirty="0" smtClean="0"/>
              <a:t>銀河のガスを含むスケーリング則の研究も</a:t>
            </a:r>
            <a:r>
              <a:rPr lang="en-US" altLang="ja-JP" dirty="0" smtClean="0"/>
              <a:t>, </a:t>
            </a:r>
            <a:r>
              <a:rPr lang="ja-JP" altLang="en-US" dirty="0" smtClean="0"/>
              <a:t>現状では</a:t>
            </a:r>
            <a:r>
              <a:rPr lang="en-US" altLang="ja-JP" dirty="0" smtClean="0">
                <a:solidFill>
                  <a:srgbClr val="0000CC"/>
                </a:solidFill>
              </a:rPr>
              <a:t>H</a:t>
            </a:r>
            <a:r>
              <a:rPr lang="en-US" altLang="ja-JP" sz="2000" dirty="0" smtClean="0">
                <a:solidFill>
                  <a:srgbClr val="0000CC"/>
                </a:solidFill>
              </a:rPr>
              <a:t>I</a:t>
            </a:r>
            <a:r>
              <a:rPr lang="ja-JP" altLang="en-US" dirty="0" smtClean="0">
                <a:solidFill>
                  <a:srgbClr val="0000CC"/>
                </a:solidFill>
              </a:rPr>
              <a:t>観測が浅いために近傍の</a:t>
            </a:r>
            <a:r>
              <a:rPr lang="en-US" altLang="ja-JP" dirty="0" smtClean="0">
                <a:solidFill>
                  <a:srgbClr val="0000CC"/>
                </a:solidFill>
              </a:rPr>
              <a:t>, </a:t>
            </a:r>
            <a:r>
              <a:rPr lang="ja-JP" altLang="en-US" dirty="0" smtClean="0">
                <a:solidFill>
                  <a:srgbClr val="0000CC"/>
                </a:solidFill>
              </a:rPr>
              <a:t>大質量銀河に限られている</a:t>
            </a:r>
            <a:r>
              <a:rPr lang="en-US" altLang="ja-JP" dirty="0" smtClean="0">
                <a:solidFill>
                  <a:srgbClr val="0000CC"/>
                </a:solidFill>
              </a:rPr>
              <a:t>. </a:t>
            </a:r>
          </a:p>
          <a:p>
            <a:pPr marL="457200" indent="-457200">
              <a:spcBef>
                <a:spcPct val="50000"/>
              </a:spcBef>
              <a:buClr>
                <a:schemeClr val="tx1"/>
              </a:buClr>
              <a:buFont typeface="+mj-lt"/>
              <a:buAutoNum type="arabicPeriod" startAt="4"/>
            </a:pPr>
            <a:r>
              <a:rPr lang="en-US" altLang="ja-JP" dirty="0" smtClean="0"/>
              <a:t>Baryon Tully-Fisher relation</a:t>
            </a:r>
            <a:r>
              <a:rPr lang="ja-JP" altLang="en-US" dirty="0" smtClean="0"/>
              <a:t> </a:t>
            </a:r>
            <a:r>
              <a:rPr lang="en-US" altLang="ja-JP" dirty="0" smtClean="0"/>
              <a:t>(BTF)</a:t>
            </a:r>
            <a:r>
              <a:rPr lang="ja-JP" altLang="en-US" dirty="0" smtClean="0"/>
              <a:t>の研究では</a:t>
            </a:r>
            <a:r>
              <a:rPr lang="en-US" altLang="ja-JP" dirty="0" smtClean="0"/>
              <a:t>, </a:t>
            </a:r>
            <a:r>
              <a:rPr lang="ja-JP" altLang="en-US" dirty="0" smtClean="0">
                <a:solidFill>
                  <a:srgbClr val="FF0000"/>
                </a:solidFill>
              </a:rPr>
              <a:t>非常に小質量の銀河が単一冪から外れる</a:t>
            </a:r>
            <a:r>
              <a:rPr lang="ja-JP" altLang="en-US" dirty="0" smtClean="0"/>
              <a:t>ことが示唆されている</a:t>
            </a:r>
            <a:r>
              <a:rPr lang="en-US" altLang="ja-JP" dirty="0" smtClean="0"/>
              <a:t>. SKA1</a:t>
            </a:r>
            <a:r>
              <a:rPr lang="ja-JP" altLang="en-US" dirty="0" smtClean="0"/>
              <a:t>の感度で</a:t>
            </a:r>
            <a:r>
              <a:rPr lang="en-US" altLang="ja-JP" i="1" dirty="0" smtClean="0"/>
              <a:t>M</a:t>
            </a:r>
            <a:r>
              <a:rPr lang="en-US" altLang="ja-JP" baseline="-25000" dirty="0" smtClean="0"/>
              <a:t>gas</a:t>
            </a:r>
            <a:r>
              <a:rPr lang="en-US" altLang="ja-JP" dirty="0" smtClean="0"/>
              <a:t> ~ 10</a:t>
            </a:r>
            <a:r>
              <a:rPr lang="en-US" altLang="ja-JP" baseline="30000" dirty="0" smtClean="0"/>
              <a:t>3</a:t>
            </a:r>
            <a:r>
              <a:rPr lang="en-US" altLang="ja-JP" i="1" dirty="0" smtClean="0"/>
              <a:t>M</a:t>
            </a:r>
            <a:r>
              <a:rPr lang="ja-JP" altLang="en-US" baseline="-25000" dirty="0" smtClean="0"/>
              <a:t>☉</a:t>
            </a:r>
            <a:r>
              <a:rPr lang="ja-JP" altLang="en-US" dirty="0" smtClean="0"/>
              <a:t>まで検出できるので</a:t>
            </a:r>
            <a:r>
              <a:rPr lang="en-US" altLang="ja-JP" dirty="0" smtClean="0"/>
              <a:t>, SKA1</a:t>
            </a:r>
            <a:r>
              <a:rPr lang="ja-JP" altLang="en-US" dirty="0" smtClean="0"/>
              <a:t>のテーマとして適している</a:t>
            </a:r>
            <a:r>
              <a:rPr lang="en-US" altLang="ja-JP" dirty="0" smtClean="0"/>
              <a:t>. </a:t>
            </a:r>
          </a:p>
          <a:p>
            <a:pPr marL="457200" indent="-457200">
              <a:spcBef>
                <a:spcPct val="50000"/>
              </a:spcBef>
              <a:buClr>
                <a:schemeClr val="tx1"/>
              </a:buClr>
              <a:buFont typeface="+mj-lt"/>
              <a:buAutoNum type="arabicPeriod" startAt="4"/>
            </a:pPr>
            <a:r>
              <a:rPr lang="ja-JP" altLang="en-US" dirty="0" smtClean="0">
                <a:solidFill>
                  <a:srgbClr val="0000CC"/>
                </a:solidFill>
              </a:rPr>
              <a:t>星形成主系列銀河</a:t>
            </a:r>
            <a:r>
              <a:rPr lang="ja-JP" altLang="en-US" dirty="0" smtClean="0"/>
              <a:t>におけるガスから星への転換の検証については</a:t>
            </a:r>
            <a:r>
              <a:rPr lang="en-US" altLang="ja-JP" dirty="0" smtClean="0"/>
              <a:t>, SKA1</a:t>
            </a:r>
            <a:r>
              <a:rPr lang="ja-JP" altLang="en-US" dirty="0" smtClean="0"/>
              <a:t>から</a:t>
            </a:r>
            <a:r>
              <a:rPr lang="en-US" altLang="ja-JP" dirty="0" smtClean="0"/>
              <a:t>SKA2</a:t>
            </a:r>
            <a:r>
              <a:rPr lang="ja-JP" altLang="en-US" dirty="0" smtClean="0"/>
              <a:t>にかけて進化を追うことができる</a:t>
            </a:r>
            <a:r>
              <a:rPr lang="en-US" altLang="ja-JP" dirty="0" smtClean="0"/>
              <a:t>. </a:t>
            </a:r>
          </a:p>
        </p:txBody>
      </p:sp>
      <p:sp>
        <p:nvSpPr>
          <p:cNvPr id="4"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dirty="0" smtClean="0">
                <a:solidFill>
                  <a:srgbClr val="000000"/>
                </a:solidFill>
                <a:latin typeface="Times New Roman" pitchFamily="18" charset="0"/>
                <a:cs typeface="Times New Roman" pitchFamily="18" charset="0"/>
              </a:rPr>
              <a:t>4 </a:t>
            </a:r>
            <a:r>
              <a:rPr lang="ja-JP" altLang="en-US" sz="3200" dirty="0" smtClean="0">
                <a:solidFill>
                  <a:srgbClr val="000000"/>
                </a:solidFill>
                <a:latin typeface="Times New Roman" pitchFamily="18" charset="0"/>
                <a:cs typeface="Times New Roman" pitchFamily="18" charset="0"/>
              </a:rPr>
              <a:t>まとめ</a:t>
            </a:r>
            <a:endParaRPr lang="en-US" altLang="ja-JP"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70846" y="980728"/>
            <a:ext cx="8249625" cy="5078313"/>
          </a:xfrm>
          <a:prstGeom prst="rect">
            <a:avLst/>
          </a:prstGeom>
          <a:noFill/>
          <a:ln w="38100" algn="ctr">
            <a:noFill/>
            <a:miter lim="800000"/>
            <a:headEnd/>
            <a:tailEnd/>
          </a:ln>
        </p:spPr>
        <p:txBody>
          <a:bodyPr wrap="square">
            <a:spAutoFit/>
          </a:bodyPr>
          <a:lstStyle/>
          <a:p>
            <a:pPr marL="457200" indent="-457200">
              <a:spcBef>
                <a:spcPct val="50000"/>
              </a:spcBef>
              <a:buClr>
                <a:schemeClr val="tx1"/>
              </a:buClr>
              <a:buFont typeface="+mj-lt"/>
              <a:buAutoNum type="arabicPeriod" startAt="8"/>
            </a:pPr>
            <a:r>
              <a:rPr lang="en-US" altLang="ja-JP" dirty="0" smtClean="0">
                <a:solidFill>
                  <a:srgbClr val="0000CC"/>
                </a:solidFill>
              </a:rPr>
              <a:t>Schmidt-Kennicutt law</a:t>
            </a:r>
            <a:r>
              <a:rPr lang="ja-JP" altLang="en-US" dirty="0" smtClean="0">
                <a:solidFill>
                  <a:srgbClr val="0000CC"/>
                </a:solidFill>
              </a:rPr>
              <a:t>は銀河の</a:t>
            </a:r>
            <a:r>
              <a:rPr lang="en-US" altLang="ja-JP" dirty="0" smtClean="0">
                <a:solidFill>
                  <a:srgbClr val="0000CC"/>
                </a:solidFill>
              </a:rPr>
              <a:t>HI</a:t>
            </a:r>
            <a:r>
              <a:rPr lang="ja-JP" altLang="en-US" dirty="0" smtClean="0">
                <a:solidFill>
                  <a:srgbClr val="0000CC"/>
                </a:solidFill>
              </a:rPr>
              <a:t>と</a:t>
            </a:r>
            <a:r>
              <a:rPr lang="en-US" altLang="ja-JP" dirty="0" smtClean="0">
                <a:solidFill>
                  <a:srgbClr val="0000CC"/>
                </a:solidFill>
              </a:rPr>
              <a:t>H</a:t>
            </a:r>
            <a:r>
              <a:rPr lang="en-US" altLang="ja-JP" baseline="-25000" dirty="0" smtClean="0">
                <a:solidFill>
                  <a:srgbClr val="0000CC"/>
                </a:solidFill>
              </a:rPr>
              <a:t>2</a:t>
            </a:r>
            <a:r>
              <a:rPr lang="ja-JP" altLang="en-US" dirty="0" smtClean="0">
                <a:solidFill>
                  <a:srgbClr val="0000CC"/>
                </a:solidFill>
              </a:rPr>
              <a:t>両方を合わせたガス質量と星形成率の面密度の関係</a:t>
            </a:r>
            <a:r>
              <a:rPr lang="en-US" altLang="ja-JP" dirty="0" smtClean="0">
                <a:solidFill>
                  <a:srgbClr val="0000CC"/>
                </a:solidFill>
              </a:rPr>
              <a:t>. </a:t>
            </a:r>
            <a:r>
              <a:rPr lang="ja-JP" altLang="en-US" dirty="0" smtClean="0"/>
              <a:t>これも近傍銀河に限られており</a:t>
            </a:r>
            <a:r>
              <a:rPr lang="en-US" altLang="ja-JP" dirty="0" smtClean="0"/>
              <a:t>, SKA1</a:t>
            </a:r>
            <a:r>
              <a:rPr lang="ja-JP" altLang="en-US" dirty="0" smtClean="0"/>
              <a:t>から</a:t>
            </a:r>
            <a:r>
              <a:rPr lang="en-US" altLang="ja-JP" dirty="0" smtClean="0"/>
              <a:t>2</a:t>
            </a:r>
            <a:r>
              <a:rPr lang="ja-JP" altLang="en-US" dirty="0" smtClean="0"/>
              <a:t>でその進化について検証できる</a:t>
            </a:r>
            <a:r>
              <a:rPr lang="en-US" altLang="ja-JP" dirty="0" smtClean="0"/>
              <a:t>. </a:t>
            </a:r>
            <a:r>
              <a:rPr lang="ja-JP" altLang="en-US" dirty="0" smtClean="0"/>
              <a:t>分子輝線観測との</a:t>
            </a:r>
            <a:r>
              <a:rPr lang="en-US" altLang="ja-JP" dirty="0" smtClean="0"/>
              <a:t>synergy</a:t>
            </a:r>
            <a:r>
              <a:rPr lang="ja-JP" altLang="en-US" dirty="0" smtClean="0"/>
              <a:t>が重要</a:t>
            </a:r>
            <a:r>
              <a:rPr lang="en-US" altLang="ja-JP" dirty="0" smtClean="0"/>
              <a:t>. </a:t>
            </a:r>
          </a:p>
          <a:p>
            <a:pPr marL="457200" indent="-457200">
              <a:spcBef>
                <a:spcPct val="50000"/>
              </a:spcBef>
              <a:buClr>
                <a:schemeClr val="tx1"/>
              </a:buClr>
              <a:buFont typeface="+mj-lt"/>
              <a:buAutoNum type="arabicPeriod" startAt="8"/>
            </a:pPr>
            <a:r>
              <a:rPr lang="ja-JP" altLang="en-US" dirty="0" smtClean="0">
                <a:solidFill>
                  <a:srgbClr val="FF0000"/>
                </a:solidFill>
              </a:rPr>
              <a:t>近傍銀河の水素原子</a:t>
            </a:r>
            <a:r>
              <a:rPr lang="en-US" altLang="ja-JP" dirty="0" smtClean="0">
                <a:solidFill>
                  <a:srgbClr val="FF0000"/>
                </a:solidFill>
              </a:rPr>
              <a:t>-</a:t>
            </a:r>
            <a:r>
              <a:rPr lang="ja-JP" altLang="en-US" dirty="0" smtClean="0">
                <a:solidFill>
                  <a:srgbClr val="FF0000"/>
                </a:solidFill>
              </a:rPr>
              <a:t>分子遷移</a:t>
            </a:r>
            <a:r>
              <a:rPr lang="ja-JP" altLang="en-US" dirty="0" smtClean="0"/>
              <a:t>については</a:t>
            </a:r>
            <a:r>
              <a:rPr lang="en-US" altLang="ja-JP" dirty="0" smtClean="0"/>
              <a:t>, SKA</a:t>
            </a:r>
            <a:r>
              <a:rPr lang="ja-JP" altLang="en-US" dirty="0" smtClean="0"/>
              <a:t>の角分解能によって個別のガス領域に分解して議論できる</a:t>
            </a:r>
            <a:r>
              <a:rPr lang="en-US" altLang="ja-JP" dirty="0" smtClean="0"/>
              <a:t>. </a:t>
            </a:r>
          </a:p>
          <a:p>
            <a:pPr marL="457200" indent="-457200">
              <a:spcBef>
                <a:spcPct val="50000"/>
              </a:spcBef>
              <a:buClr>
                <a:schemeClr val="tx1"/>
              </a:buClr>
              <a:buFont typeface="+mj-lt"/>
              <a:buAutoNum type="arabicPeriod" startAt="8"/>
            </a:pPr>
            <a:r>
              <a:rPr lang="en-US" altLang="ja-JP" dirty="0" smtClean="0">
                <a:solidFill>
                  <a:srgbClr val="FF0000"/>
                </a:solidFill>
              </a:rPr>
              <a:t>H</a:t>
            </a:r>
            <a:r>
              <a:rPr lang="en-US" altLang="ja-JP" baseline="-25000" dirty="0" smtClean="0">
                <a:solidFill>
                  <a:srgbClr val="FF0000"/>
                </a:solidFill>
              </a:rPr>
              <a:t>2</a:t>
            </a:r>
            <a:r>
              <a:rPr lang="en-US" altLang="ja-JP" dirty="0" smtClean="0">
                <a:solidFill>
                  <a:srgbClr val="FF0000"/>
                </a:solidFill>
              </a:rPr>
              <a:t>O maser</a:t>
            </a:r>
            <a:r>
              <a:rPr lang="ja-JP" altLang="en-US" dirty="0" smtClean="0"/>
              <a:t>による銀河観測は</a:t>
            </a:r>
            <a:r>
              <a:rPr lang="en-US" altLang="ja-JP" dirty="0" smtClean="0">
                <a:solidFill>
                  <a:srgbClr val="0000CC"/>
                </a:solidFill>
              </a:rPr>
              <a:t>AGN</a:t>
            </a:r>
            <a:r>
              <a:rPr lang="ja-JP" altLang="en-US" dirty="0" smtClean="0">
                <a:solidFill>
                  <a:srgbClr val="0000CC"/>
                </a:solidFill>
              </a:rPr>
              <a:t>環境とその進化</a:t>
            </a:r>
            <a:r>
              <a:rPr lang="ja-JP" altLang="en-US" dirty="0" smtClean="0"/>
              <a:t>の検証に有効</a:t>
            </a:r>
            <a:r>
              <a:rPr lang="en-US" altLang="ja-JP" dirty="0" smtClean="0"/>
              <a:t>. SKA1</a:t>
            </a:r>
            <a:r>
              <a:rPr lang="ja-JP" altLang="en-US" dirty="0" smtClean="0"/>
              <a:t>でも十分な観測が行える</a:t>
            </a:r>
            <a:r>
              <a:rPr lang="en-US" altLang="ja-JP" dirty="0" smtClean="0"/>
              <a:t>. </a:t>
            </a:r>
          </a:p>
          <a:p>
            <a:pPr marL="457200" indent="-457200">
              <a:spcBef>
                <a:spcPct val="50000"/>
              </a:spcBef>
              <a:buClr>
                <a:schemeClr val="tx1"/>
              </a:buClr>
              <a:buFont typeface="+mj-lt"/>
              <a:buAutoNum type="arabicPeriod" startAt="8"/>
            </a:pPr>
            <a:r>
              <a:rPr lang="en-US" altLang="ja-JP" dirty="0" smtClean="0">
                <a:solidFill>
                  <a:srgbClr val="FF0000"/>
                </a:solidFill>
              </a:rPr>
              <a:t>NH</a:t>
            </a:r>
            <a:r>
              <a:rPr lang="en-US" altLang="ja-JP" baseline="-25000" dirty="0" smtClean="0">
                <a:solidFill>
                  <a:srgbClr val="FF0000"/>
                </a:solidFill>
              </a:rPr>
              <a:t>3</a:t>
            </a:r>
            <a:r>
              <a:rPr lang="ja-JP" altLang="en-US" dirty="0" err="1" smtClean="0"/>
              <a:t>は輝</a:t>
            </a:r>
            <a:r>
              <a:rPr lang="ja-JP" altLang="en-US" dirty="0" smtClean="0"/>
              <a:t>線放射は極めて弱いので</a:t>
            </a:r>
            <a:r>
              <a:rPr lang="en-US" altLang="ja-JP" dirty="0" smtClean="0"/>
              <a:t>, quasar</a:t>
            </a:r>
            <a:r>
              <a:rPr lang="ja-JP" altLang="en-US" dirty="0" smtClean="0"/>
              <a:t>などの連続波の吸収線として観測するのが有効</a:t>
            </a:r>
            <a:r>
              <a:rPr lang="en-US" altLang="ja-JP" dirty="0" smtClean="0"/>
              <a:t>. ISM</a:t>
            </a:r>
            <a:r>
              <a:rPr lang="ja-JP" altLang="en-US" dirty="0" smtClean="0"/>
              <a:t>の物理</a:t>
            </a:r>
            <a:r>
              <a:rPr lang="en-US" altLang="ja-JP" dirty="0" smtClean="0"/>
              <a:t>, </a:t>
            </a:r>
            <a:r>
              <a:rPr lang="ja-JP" altLang="en-US" dirty="0" smtClean="0"/>
              <a:t>特に励起温度の検証が可能になる</a:t>
            </a:r>
            <a:r>
              <a:rPr lang="en-US" altLang="ja-JP" dirty="0" smtClean="0"/>
              <a:t>. </a:t>
            </a:r>
            <a:r>
              <a:rPr lang="ja-JP" altLang="en-US" dirty="0" smtClean="0"/>
              <a:t>比較的</a:t>
            </a:r>
            <a:r>
              <a:rPr lang="en-US" altLang="ja-JP" dirty="0" smtClean="0"/>
              <a:t>low-</a:t>
            </a:r>
            <a:r>
              <a:rPr lang="en-US" altLang="ja-JP" i="1" dirty="0" smtClean="0"/>
              <a:t>z</a:t>
            </a:r>
            <a:r>
              <a:rPr lang="ja-JP" altLang="en-US" dirty="0" smtClean="0"/>
              <a:t>なら</a:t>
            </a:r>
            <a:r>
              <a:rPr lang="en-US" altLang="ja-JP" dirty="0" smtClean="0"/>
              <a:t>, SKA1</a:t>
            </a:r>
            <a:r>
              <a:rPr lang="ja-JP" altLang="en-US" dirty="0" smtClean="0"/>
              <a:t>でも十分な観測が可能</a:t>
            </a:r>
            <a:r>
              <a:rPr lang="en-US" altLang="ja-JP" dirty="0" smtClean="0"/>
              <a:t>. </a:t>
            </a:r>
          </a:p>
        </p:txBody>
      </p:sp>
      <p:sp>
        <p:nvSpPr>
          <p:cNvPr id="4"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dirty="0" smtClean="0">
                <a:solidFill>
                  <a:srgbClr val="000000"/>
                </a:solidFill>
                <a:cs typeface="Times New Roman" pitchFamily="18" charset="0"/>
              </a:rPr>
              <a:t>4</a:t>
            </a:r>
            <a:r>
              <a:rPr lang="en-US" altLang="ja-JP" sz="3200" dirty="0" smtClean="0">
                <a:solidFill>
                  <a:srgbClr val="000000"/>
                </a:solidFill>
                <a:latin typeface="Times New Roman" pitchFamily="18" charset="0"/>
                <a:cs typeface="Times New Roman" pitchFamily="18" charset="0"/>
              </a:rPr>
              <a:t> </a:t>
            </a:r>
            <a:r>
              <a:rPr lang="ja-JP" altLang="en-US" sz="3200" dirty="0" smtClean="0">
                <a:solidFill>
                  <a:srgbClr val="000000"/>
                </a:solidFill>
                <a:latin typeface="Times New Roman" pitchFamily="18" charset="0"/>
                <a:cs typeface="Times New Roman" pitchFamily="18" charset="0"/>
              </a:rPr>
              <a:t>まとめ</a:t>
            </a:r>
            <a:endParaRPr lang="en-US" altLang="ja-JP"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70846" y="980728"/>
            <a:ext cx="8249625" cy="3970318"/>
          </a:xfrm>
          <a:prstGeom prst="rect">
            <a:avLst/>
          </a:prstGeom>
          <a:noFill/>
          <a:ln w="38100" algn="ctr">
            <a:noFill/>
            <a:miter lim="800000"/>
            <a:headEnd/>
            <a:tailEnd/>
          </a:ln>
        </p:spPr>
        <p:txBody>
          <a:bodyPr wrap="square">
            <a:spAutoFit/>
          </a:bodyPr>
          <a:lstStyle/>
          <a:p>
            <a:pPr marL="457200" indent="-457200">
              <a:spcBef>
                <a:spcPct val="50000"/>
              </a:spcBef>
              <a:buClr>
                <a:schemeClr val="tx1"/>
              </a:buClr>
              <a:buFont typeface="+mj-lt"/>
              <a:buAutoNum type="arabicPeriod" startAt="12"/>
            </a:pPr>
            <a:r>
              <a:rPr lang="ja-JP" altLang="en-US" dirty="0" smtClean="0">
                <a:solidFill>
                  <a:srgbClr val="0000CC"/>
                </a:solidFill>
              </a:rPr>
              <a:t>銀河のシンクロトロン連続波</a:t>
            </a:r>
            <a:r>
              <a:rPr lang="ja-JP" altLang="en-US" dirty="0" smtClean="0"/>
              <a:t>は超新星発生率を通じて星形成活動と結びついており</a:t>
            </a:r>
            <a:r>
              <a:rPr lang="en-US" altLang="ja-JP" dirty="0" smtClean="0"/>
              <a:t>, high-</a:t>
            </a:r>
            <a:r>
              <a:rPr lang="en-US" altLang="ja-JP" i="1" dirty="0" smtClean="0"/>
              <a:t>z</a:t>
            </a:r>
            <a:r>
              <a:rPr lang="ja-JP" altLang="en-US" dirty="0" err="1" smtClean="0"/>
              <a:t>での</a:t>
            </a:r>
            <a:r>
              <a:rPr lang="ja-JP" altLang="en-US" dirty="0" smtClean="0"/>
              <a:t>星形成銀河の検証ができる</a:t>
            </a:r>
            <a:r>
              <a:rPr lang="en-US" altLang="ja-JP" dirty="0" smtClean="0"/>
              <a:t>. </a:t>
            </a:r>
            <a:r>
              <a:rPr lang="ja-JP" altLang="en-US" dirty="0" smtClean="0"/>
              <a:t>しかし</a:t>
            </a:r>
            <a:r>
              <a:rPr lang="ja-JP" altLang="en-US" dirty="0" smtClean="0">
                <a:solidFill>
                  <a:srgbClr val="FF0000"/>
                </a:solidFill>
              </a:rPr>
              <a:t>高エネルギー電子は</a:t>
            </a:r>
            <a:r>
              <a:rPr lang="en-US" altLang="ja-JP" dirty="0" smtClean="0">
                <a:solidFill>
                  <a:srgbClr val="FF0000"/>
                </a:solidFill>
              </a:rPr>
              <a:t>high-</a:t>
            </a:r>
            <a:r>
              <a:rPr lang="en-US" altLang="ja-JP" i="1" dirty="0" smtClean="0">
                <a:solidFill>
                  <a:srgbClr val="FF0000"/>
                </a:solidFill>
              </a:rPr>
              <a:t>z</a:t>
            </a:r>
            <a:r>
              <a:rPr lang="ja-JP" altLang="en-US" dirty="0" smtClean="0">
                <a:solidFill>
                  <a:srgbClr val="FF0000"/>
                </a:solidFill>
              </a:rPr>
              <a:t>の</a:t>
            </a:r>
            <a:r>
              <a:rPr lang="en-US" altLang="ja-JP" dirty="0" smtClean="0">
                <a:solidFill>
                  <a:srgbClr val="FF0000"/>
                </a:solidFill>
              </a:rPr>
              <a:t>CMB</a:t>
            </a:r>
            <a:r>
              <a:rPr lang="ja-JP" altLang="en-US" dirty="0" smtClean="0">
                <a:solidFill>
                  <a:srgbClr val="FF0000"/>
                </a:solidFill>
              </a:rPr>
              <a:t>光子の逆コンプトン散乱に消費され</a:t>
            </a:r>
            <a:r>
              <a:rPr lang="en-US" altLang="ja-JP" dirty="0" smtClean="0">
                <a:solidFill>
                  <a:srgbClr val="FF0000"/>
                </a:solidFill>
              </a:rPr>
              <a:t>, </a:t>
            </a:r>
            <a:r>
              <a:rPr lang="ja-JP" altLang="en-US" dirty="0" smtClean="0">
                <a:solidFill>
                  <a:srgbClr val="FF0000"/>
                </a:solidFill>
              </a:rPr>
              <a:t>シンクロトロン放射が減衰するという評価もあり</a:t>
            </a:r>
            <a:r>
              <a:rPr lang="en-US" altLang="ja-JP" dirty="0" smtClean="0">
                <a:solidFill>
                  <a:srgbClr val="FF0000"/>
                </a:solidFill>
              </a:rPr>
              <a:t>, </a:t>
            </a:r>
            <a:r>
              <a:rPr lang="ja-JP" altLang="en-US" dirty="0" smtClean="0">
                <a:solidFill>
                  <a:srgbClr val="FF0000"/>
                </a:solidFill>
              </a:rPr>
              <a:t>それを考慮すると</a:t>
            </a:r>
            <a:r>
              <a:rPr lang="en-US" altLang="ja-JP" dirty="0" smtClean="0">
                <a:solidFill>
                  <a:srgbClr val="FF0000"/>
                </a:solidFill>
              </a:rPr>
              <a:t>SKA2</a:t>
            </a:r>
            <a:r>
              <a:rPr lang="ja-JP" altLang="en-US" dirty="0" smtClean="0">
                <a:solidFill>
                  <a:srgbClr val="FF0000"/>
                </a:solidFill>
              </a:rPr>
              <a:t>が必要</a:t>
            </a:r>
            <a:r>
              <a:rPr lang="en-US" altLang="ja-JP" dirty="0" smtClean="0">
                <a:solidFill>
                  <a:srgbClr val="FF0000"/>
                </a:solidFill>
              </a:rPr>
              <a:t>. </a:t>
            </a:r>
          </a:p>
          <a:p>
            <a:pPr marL="457200" indent="-457200">
              <a:spcBef>
                <a:spcPct val="50000"/>
              </a:spcBef>
              <a:buClr>
                <a:schemeClr val="tx1"/>
              </a:buClr>
              <a:buFont typeface="+mj-lt"/>
              <a:buAutoNum type="arabicPeriod" startAt="12"/>
            </a:pPr>
            <a:r>
              <a:rPr lang="ja-JP" altLang="en-US" dirty="0" smtClean="0"/>
              <a:t>銀河形成期の</a:t>
            </a:r>
            <a:r>
              <a:rPr lang="en-US" altLang="ja-JP" dirty="0" smtClean="0"/>
              <a:t>SKA</a:t>
            </a:r>
            <a:r>
              <a:rPr lang="ja-JP" altLang="en-US" dirty="0" smtClean="0"/>
              <a:t>ならでは</a:t>
            </a:r>
            <a:r>
              <a:rPr lang="ja-JP" altLang="en-US" dirty="0" err="1" smtClean="0"/>
              <a:t>の</a:t>
            </a:r>
            <a:r>
              <a:rPr lang="ja-JP" altLang="en-US" dirty="0" smtClean="0"/>
              <a:t>観測として</a:t>
            </a:r>
            <a:r>
              <a:rPr lang="en-US" altLang="ja-JP" dirty="0" smtClean="0"/>
              <a:t>, </a:t>
            </a:r>
            <a:r>
              <a:rPr lang="en-US" altLang="ja-JP" dirty="0" smtClean="0">
                <a:solidFill>
                  <a:srgbClr val="0000CC"/>
                </a:solidFill>
              </a:rPr>
              <a:t>21cm</a:t>
            </a:r>
            <a:r>
              <a:rPr lang="ja-JP" altLang="en-US" dirty="0" smtClean="0">
                <a:solidFill>
                  <a:srgbClr val="0000CC"/>
                </a:solidFill>
              </a:rPr>
              <a:t>吸収線系による初期爆発的星形成前夜のガスリッチな銀河検出</a:t>
            </a:r>
            <a:r>
              <a:rPr lang="ja-JP" altLang="en-US" dirty="0" smtClean="0"/>
              <a:t>がある</a:t>
            </a:r>
            <a:r>
              <a:rPr lang="en-US" altLang="ja-JP" dirty="0" smtClean="0"/>
              <a:t>. DLA</a:t>
            </a:r>
            <a:r>
              <a:rPr lang="ja-JP" altLang="en-US" dirty="0" smtClean="0"/>
              <a:t>に比べ</a:t>
            </a:r>
            <a:r>
              <a:rPr lang="en-US" altLang="ja-JP" dirty="0" smtClean="0"/>
              <a:t>, </a:t>
            </a:r>
            <a:r>
              <a:rPr lang="ja-JP" altLang="en-US" dirty="0" smtClean="0"/>
              <a:t>ダスト減光による選択効果がなく</a:t>
            </a:r>
            <a:r>
              <a:rPr lang="en-US" altLang="ja-JP" dirty="0" smtClean="0"/>
              <a:t>, </a:t>
            </a:r>
            <a:r>
              <a:rPr lang="ja-JP" altLang="en-US" dirty="0" smtClean="0"/>
              <a:t>無バイアスな検出が期待できる</a:t>
            </a:r>
            <a:r>
              <a:rPr lang="en-US" altLang="ja-JP" dirty="0" smtClean="0"/>
              <a:t>. </a:t>
            </a:r>
            <a:r>
              <a:rPr lang="ja-JP" altLang="en-US" dirty="0" smtClean="0"/>
              <a:t>ミニハローモデルなどの理論研究も並行して準備する</a:t>
            </a:r>
            <a:r>
              <a:rPr lang="en-US" altLang="ja-JP" dirty="0" smtClean="0"/>
              <a:t>. </a:t>
            </a:r>
          </a:p>
        </p:txBody>
      </p:sp>
      <p:sp>
        <p:nvSpPr>
          <p:cNvPr id="4" name="Text Box 5"/>
          <p:cNvSpPr txBox="1">
            <a:spLocks noChangeArrowheads="1"/>
          </p:cNvSpPr>
          <p:nvPr/>
        </p:nvSpPr>
        <p:spPr bwMode="auto">
          <a:xfrm>
            <a:off x="195262" y="130175"/>
            <a:ext cx="8948737" cy="584775"/>
          </a:xfrm>
          <a:prstGeom prst="rect">
            <a:avLst/>
          </a:prstGeom>
          <a:noFill/>
          <a:ln w="9525">
            <a:noFill/>
            <a:miter lim="800000"/>
            <a:headEnd/>
            <a:tailEnd/>
          </a:ln>
        </p:spPr>
        <p:txBody>
          <a:bodyPr wrap="square">
            <a:spAutoFit/>
          </a:bodyPr>
          <a:lstStyle/>
          <a:p>
            <a:pPr algn="l"/>
            <a:r>
              <a:rPr lang="en-US" altLang="ja-JP" sz="3200" dirty="0" smtClean="0">
                <a:solidFill>
                  <a:srgbClr val="000000"/>
                </a:solidFill>
                <a:cs typeface="Times New Roman" pitchFamily="18" charset="0"/>
              </a:rPr>
              <a:t>4</a:t>
            </a:r>
            <a:r>
              <a:rPr lang="en-US" altLang="ja-JP" sz="3200" dirty="0" smtClean="0">
                <a:solidFill>
                  <a:srgbClr val="000000"/>
                </a:solidFill>
                <a:latin typeface="Times New Roman" pitchFamily="18" charset="0"/>
                <a:cs typeface="Times New Roman" pitchFamily="18" charset="0"/>
              </a:rPr>
              <a:t> </a:t>
            </a:r>
            <a:r>
              <a:rPr lang="ja-JP" altLang="en-US" sz="3200" dirty="0" smtClean="0">
                <a:solidFill>
                  <a:srgbClr val="000000"/>
                </a:solidFill>
                <a:latin typeface="Times New Roman" pitchFamily="18" charset="0"/>
                <a:cs typeface="Times New Roman" pitchFamily="18" charset="0"/>
              </a:rPr>
              <a:t>まとめ</a:t>
            </a:r>
            <a:endParaRPr lang="en-US" altLang="ja-JP" sz="3200" dirty="0">
              <a:solidFill>
                <a:srgbClr val="0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2090738" y="3511550"/>
            <a:ext cx="1458912" cy="2028825"/>
            <a:chOff x="1135" y="1701"/>
            <a:chExt cx="919" cy="1278"/>
          </a:xfrm>
        </p:grpSpPr>
        <p:sp>
          <p:nvSpPr>
            <p:cNvPr id="10253" name="Oval 4"/>
            <p:cNvSpPr>
              <a:spLocks noChangeAspect="1" noChangeArrowheads="1"/>
            </p:cNvSpPr>
            <p:nvPr/>
          </p:nvSpPr>
          <p:spPr bwMode="auto">
            <a:xfrm rot="-9399100">
              <a:off x="1323" y="1701"/>
              <a:ext cx="496" cy="447"/>
            </a:xfrm>
            <a:prstGeom prst="ellipse">
              <a:avLst/>
            </a:prstGeom>
            <a:noFill/>
            <a:ln w="38100">
              <a:solidFill>
                <a:srgbClr val="800080"/>
              </a:solidFill>
              <a:round/>
              <a:headEnd/>
              <a:tailEnd/>
            </a:ln>
          </p:spPr>
          <p:txBody>
            <a:bodyPr wrap="none" anchor="ctr"/>
            <a:lstStyle/>
            <a:p>
              <a:endParaRPr lang="ja-JP" altLang="en-US"/>
            </a:p>
          </p:txBody>
        </p:sp>
        <p:sp>
          <p:nvSpPr>
            <p:cNvPr id="10254" name="Oval 5"/>
            <p:cNvSpPr>
              <a:spLocks noChangeAspect="1" noChangeArrowheads="1"/>
            </p:cNvSpPr>
            <p:nvPr/>
          </p:nvSpPr>
          <p:spPr bwMode="auto">
            <a:xfrm rot="-9399100">
              <a:off x="1558" y="2532"/>
              <a:ext cx="496" cy="447"/>
            </a:xfrm>
            <a:prstGeom prst="ellipse">
              <a:avLst/>
            </a:prstGeom>
            <a:noFill/>
            <a:ln w="38100">
              <a:solidFill>
                <a:srgbClr val="800080"/>
              </a:solidFill>
              <a:round/>
              <a:headEnd/>
              <a:tailEnd/>
            </a:ln>
          </p:spPr>
          <p:txBody>
            <a:bodyPr wrap="none" anchor="ctr"/>
            <a:lstStyle/>
            <a:p>
              <a:endParaRPr lang="ja-JP" altLang="en-US"/>
            </a:p>
          </p:txBody>
        </p:sp>
        <p:sp>
          <p:nvSpPr>
            <p:cNvPr id="10255" name="Line 6"/>
            <p:cNvSpPr>
              <a:spLocks noChangeAspect="1" noChangeShapeType="1"/>
            </p:cNvSpPr>
            <p:nvPr/>
          </p:nvSpPr>
          <p:spPr bwMode="auto">
            <a:xfrm rot="12200900" flipH="1">
              <a:off x="1415" y="2813"/>
              <a:ext cx="148" cy="100"/>
            </a:xfrm>
            <a:prstGeom prst="line">
              <a:avLst/>
            </a:prstGeom>
            <a:noFill/>
            <a:ln w="38100">
              <a:solidFill>
                <a:srgbClr val="008000"/>
              </a:solidFill>
              <a:round/>
              <a:headEnd/>
              <a:tailEnd type="triangle" w="med" len="med"/>
            </a:ln>
          </p:spPr>
          <p:txBody>
            <a:bodyPr/>
            <a:lstStyle/>
            <a:p>
              <a:endParaRPr lang="ja-JP" altLang="en-US"/>
            </a:p>
          </p:txBody>
        </p:sp>
        <p:sp>
          <p:nvSpPr>
            <p:cNvPr id="10256" name="Line 7"/>
            <p:cNvSpPr>
              <a:spLocks noChangeAspect="1" noChangeShapeType="1"/>
            </p:cNvSpPr>
            <p:nvPr/>
          </p:nvSpPr>
          <p:spPr bwMode="auto">
            <a:xfrm rot="12200900" flipH="1">
              <a:off x="1135" y="2531"/>
              <a:ext cx="397" cy="124"/>
            </a:xfrm>
            <a:prstGeom prst="line">
              <a:avLst/>
            </a:prstGeom>
            <a:noFill/>
            <a:ln w="38100">
              <a:solidFill>
                <a:srgbClr val="008000"/>
              </a:solidFill>
              <a:round/>
              <a:headEnd/>
              <a:tailEnd type="triangle" w="med" len="med"/>
            </a:ln>
          </p:spPr>
          <p:txBody>
            <a:bodyPr/>
            <a:lstStyle/>
            <a:p>
              <a:endParaRPr lang="ja-JP" altLang="en-US"/>
            </a:p>
          </p:txBody>
        </p:sp>
        <p:sp>
          <p:nvSpPr>
            <p:cNvPr id="10257" name="Line 8"/>
            <p:cNvSpPr>
              <a:spLocks noChangeAspect="1" noChangeShapeType="1"/>
            </p:cNvSpPr>
            <p:nvPr/>
          </p:nvSpPr>
          <p:spPr bwMode="auto">
            <a:xfrm rot="12200900" flipH="1">
              <a:off x="1143" y="1887"/>
              <a:ext cx="173" cy="75"/>
            </a:xfrm>
            <a:prstGeom prst="line">
              <a:avLst/>
            </a:prstGeom>
            <a:noFill/>
            <a:ln w="38100">
              <a:solidFill>
                <a:srgbClr val="008000"/>
              </a:solidFill>
              <a:round/>
              <a:headEnd/>
              <a:tailEnd type="triangle" w="med" len="med"/>
            </a:ln>
          </p:spPr>
          <p:txBody>
            <a:bodyPr/>
            <a:lstStyle/>
            <a:p>
              <a:endParaRPr lang="ja-JP" altLang="en-US"/>
            </a:p>
          </p:txBody>
        </p:sp>
      </p:grpSp>
      <p:grpSp>
        <p:nvGrpSpPr>
          <p:cNvPr id="3" name="Group 32"/>
          <p:cNvGrpSpPr>
            <a:grpSpLocks/>
          </p:cNvGrpSpPr>
          <p:nvPr/>
        </p:nvGrpSpPr>
        <p:grpSpPr bwMode="auto">
          <a:xfrm>
            <a:off x="250825" y="3016250"/>
            <a:ext cx="2252663" cy="2682875"/>
            <a:chOff x="158" y="1423"/>
            <a:chExt cx="1419" cy="1690"/>
          </a:xfrm>
        </p:grpSpPr>
        <p:grpSp>
          <p:nvGrpSpPr>
            <p:cNvPr id="4" name="Group 33"/>
            <p:cNvGrpSpPr>
              <a:grpSpLocks/>
            </p:cNvGrpSpPr>
            <p:nvPr/>
          </p:nvGrpSpPr>
          <p:grpSpPr bwMode="auto">
            <a:xfrm>
              <a:off x="939" y="1891"/>
              <a:ext cx="638" cy="1222"/>
              <a:chOff x="757" y="1857"/>
              <a:chExt cx="638" cy="1222"/>
            </a:xfrm>
          </p:grpSpPr>
          <p:sp>
            <p:nvSpPr>
              <p:cNvPr id="10250" name="Oval 34"/>
              <p:cNvSpPr>
                <a:spLocks noChangeAspect="1" noChangeArrowheads="1"/>
              </p:cNvSpPr>
              <p:nvPr/>
            </p:nvSpPr>
            <p:spPr bwMode="auto">
              <a:xfrm rot="-9399100">
                <a:off x="921" y="1857"/>
                <a:ext cx="199" cy="174"/>
              </a:xfrm>
              <a:prstGeom prst="ellipse">
                <a:avLst/>
              </a:prstGeom>
              <a:noFill/>
              <a:ln w="38100">
                <a:solidFill>
                  <a:srgbClr val="800080"/>
                </a:solidFill>
                <a:round/>
                <a:headEnd/>
                <a:tailEnd/>
              </a:ln>
            </p:spPr>
            <p:txBody>
              <a:bodyPr wrap="none" anchor="ctr"/>
              <a:lstStyle/>
              <a:p>
                <a:endParaRPr lang="ja-JP" altLang="en-US"/>
              </a:p>
            </p:txBody>
          </p:sp>
          <p:sp>
            <p:nvSpPr>
              <p:cNvPr id="10251" name="Oval 35"/>
              <p:cNvSpPr>
                <a:spLocks noChangeAspect="1" noChangeArrowheads="1"/>
              </p:cNvSpPr>
              <p:nvPr/>
            </p:nvSpPr>
            <p:spPr bwMode="auto">
              <a:xfrm rot="-9399100">
                <a:off x="757" y="2366"/>
                <a:ext cx="348" cy="323"/>
              </a:xfrm>
              <a:prstGeom prst="ellipse">
                <a:avLst/>
              </a:prstGeom>
              <a:noFill/>
              <a:ln w="38100">
                <a:solidFill>
                  <a:srgbClr val="800080"/>
                </a:solidFill>
                <a:round/>
                <a:headEnd/>
                <a:tailEnd/>
              </a:ln>
            </p:spPr>
            <p:txBody>
              <a:bodyPr wrap="none" anchor="ctr"/>
              <a:lstStyle/>
              <a:p>
                <a:endParaRPr lang="ja-JP" altLang="en-US"/>
              </a:p>
            </p:txBody>
          </p:sp>
          <p:sp>
            <p:nvSpPr>
              <p:cNvPr id="10252" name="Oval 36"/>
              <p:cNvSpPr>
                <a:spLocks noChangeAspect="1" noChangeArrowheads="1"/>
              </p:cNvSpPr>
              <p:nvPr/>
            </p:nvSpPr>
            <p:spPr bwMode="auto">
              <a:xfrm rot="-9399100">
                <a:off x="1023" y="2756"/>
                <a:ext cx="372" cy="323"/>
              </a:xfrm>
              <a:prstGeom prst="ellipse">
                <a:avLst/>
              </a:prstGeom>
              <a:noFill/>
              <a:ln w="38100">
                <a:solidFill>
                  <a:srgbClr val="800080"/>
                </a:solidFill>
                <a:round/>
                <a:headEnd/>
                <a:tailEnd/>
              </a:ln>
            </p:spPr>
            <p:txBody>
              <a:bodyPr wrap="none" anchor="ctr"/>
              <a:lstStyle/>
              <a:p>
                <a:endParaRPr lang="ja-JP" altLang="en-US"/>
              </a:p>
            </p:txBody>
          </p:sp>
        </p:grpSp>
        <p:grpSp>
          <p:nvGrpSpPr>
            <p:cNvPr id="5" name="Group 37"/>
            <p:cNvGrpSpPr>
              <a:grpSpLocks/>
            </p:cNvGrpSpPr>
            <p:nvPr/>
          </p:nvGrpSpPr>
          <p:grpSpPr bwMode="auto">
            <a:xfrm>
              <a:off x="158" y="1423"/>
              <a:ext cx="1225" cy="499"/>
              <a:chOff x="113" y="1389"/>
              <a:chExt cx="971" cy="499"/>
            </a:xfrm>
          </p:grpSpPr>
          <p:sp>
            <p:nvSpPr>
              <p:cNvPr id="10248" name="Line 38"/>
              <p:cNvSpPr>
                <a:spLocks noChangeShapeType="1"/>
              </p:cNvSpPr>
              <p:nvPr/>
            </p:nvSpPr>
            <p:spPr bwMode="auto">
              <a:xfrm>
                <a:off x="657" y="1706"/>
                <a:ext cx="273" cy="182"/>
              </a:xfrm>
              <a:prstGeom prst="line">
                <a:avLst/>
              </a:prstGeom>
              <a:noFill/>
              <a:ln w="25400">
                <a:solidFill>
                  <a:srgbClr val="800080"/>
                </a:solidFill>
                <a:round/>
                <a:headEnd/>
                <a:tailEnd/>
              </a:ln>
            </p:spPr>
            <p:txBody>
              <a:bodyPr anchor="ctr">
                <a:spAutoFit/>
              </a:bodyPr>
              <a:lstStyle/>
              <a:p>
                <a:endParaRPr lang="ja-JP" altLang="en-US"/>
              </a:p>
            </p:txBody>
          </p:sp>
          <p:sp>
            <p:nvSpPr>
              <p:cNvPr id="10249" name="Text Box 39"/>
              <p:cNvSpPr txBox="1">
                <a:spLocks noChangeArrowheads="1"/>
              </p:cNvSpPr>
              <p:nvPr/>
            </p:nvSpPr>
            <p:spPr bwMode="auto">
              <a:xfrm>
                <a:off x="113" y="1389"/>
                <a:ext cx="971" cy="291"/>
              </a:xfrm>
              <a:prstGeom prst="rect">
                <a:avLst/>
              </a:prstGeom>
              <a:noFill/>
              <a:ln w="25400" algn="ctr">
                <a:solidFill>
                  <a:srgbClr val="800080"/>
                </a:solidFill>
                <a:miter lim="800000"/>
                <a:headEnd/>
                <a:tailEnd/>
              </a:ln>
            </p:spPr>
            <p:txBody>
              <a:bodyPr wrap="square">
                <a:spAutoFit/>
              </a:bodyPr>
              <a:lstStyle/>
              <a:p>
                <a:r>
                  <a:rPr lang="ja-JP" altLang="en-US" dirty="0" smtClean="0">
                    <a:solidFill>
                      <a:srgbClr val="660066"/>
                    </a:solidFill>
                  </a:rPr>
                  <a:t>ダークハロー</a:t>
                </a:r>
                <a:endParaRPr lang="en-US" altLang="ja-JP" dirty="0">
                  <a:solidFill>
                    <a:srgbClr val="660066"/>
                  </a:solidFill>
                </a:endParaRPr>
              </a:p>
            </p:txBody>
          </p:sp>
        </p:grpSp>
      </p:grpSp>
      <p:sp>
        <p:nvSpPr>
          <p:cNvPr id="18" name="星 5 17"/>
          <p:cNvSpPr>
            <a:spLocks noChangeAspect="1"/>
          </p:cNvSpPr>
          <p:nvPr/>
        </p:nvSpPr>
        <p:spPr bwMode="auto">
          <a:xfrm>
            <a:off x="2619792" y="3688626"/>
            <a:ext cx="368032" cy="337646"/>
          </a:xfrm>
          <a:prstGeom prst="star5">
            <a:avLst/>
          </a:prstGeom>
          <a:solidFill>
            <a:srgbClr val="66FFFF"/>
          </a:solidFill>
          <a:ln w="2540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19" name="星 5 18"/>
          <p:cNvSpPr>
            <a:spLocks noChangeAspect="1"/>
          </p:cNvSpPr>
          <p:nvPr/>
        </p:nvSpPr>
        <p:spPr bwMode="auto">
          <a:xfrm>
            <a:off x="2092148" y="5301208"/>
            <a:ext cx="248358" cy="264012"/>
          </a:xfrm>
          <a:prstGeom prst="star5">
            <a:avLst/>
          </a:prstGeom>
          <a:solidFill>
            <a:srgbClr val="66FFFF"/>
          </a:solidFill>
          <a:ln w="25400" cap="flat" cmpd="sng" algn="ctr">
            <a:solidFill>
              <a:srgbClr val="00B0F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endParaRPr>
          </a:p>
        </p:txBody>
      </p:sp>
      <p:cxnSp>
        <p:nvCxnSpPr>
          <p:cNvPr id="21" name="直線コネクタ 20"/>
          <p:cNvCxnSpPr>
            <a:endCxn id="25" idx="1"/>
          </p:cNvCxnSpPr>
          <p:nvPr/>
        </p:nvCxnSpPr>
        <p:spPr bwMode="auto">
          <a:xfrm>
            <a:off x="2915816" y="3933056"/>
            <a:ext cx="576064" cy="302841"/>
          </a:xfrm>
          <a:prstGeom prst="line">
            <a:avLst/>
          </a:prstGeom>
          <a:noFill/>
          <a:ln w="25400" cap="flat" cmpd="sng" algn="ctr">
            <a:solidFill>
              <a:srgbClr val="00B0F0"/>
            </a:solidFill>
            <a:prstDash val="solid"/>
            <a:round/>
            <a:headEnd type="none" w="med" len="med"/>
            <a:tailEnd type="none" w="med" len="med"/>
          </a:ln>
          <a:effectLst/>
        </p:spPr>
      </p:cxnSp>
      <p:cxnSp>
        <p:nvCxnSpPr>
          <p:cNvPr id="22" name="直線コネクタ 21"/>
          <p:cNvCxnSpPr>
            <a:stCxn id="19" idx="4"/>
            <a:endCxn id="25" idx="1"/>
          </p:cNvCxnSpPr>
          <p:nvPr/>
        </p:nvCxnSpPr>
        <p:spPr bwMode="auto">
          <a:xfrm flipV="1">
            <a:off x="2340506" y="4235897"/>
            <a:ext cx="1151374" cy="1166154"/>
          </a:xfrm>
          <a:prstGeom prst="line">
            <a:avLst/>
          </a:prstGeom>
          <a:noFill/>
          <a:ln w="25400" cap="flat" cmpd="sng" algn="ctr">
            <a:solidFill>
              <a:srgbClr val="00B0F0"/>
            </a:solidFill>
            <a:prstDash val="solid"/>
            <a:round/>
            <a:headEnd type="none" w="med" len="med"/>
            <a:tailEnd type="none" w="med" len="med"/>
          </a:ln>
          <a:effectLst/>
        </p:spPr>
      </p:cxnSp>
      <p:sp>
        <p:nvSpPr>
          <p:cNvPr id="25" name="テキスト ボックス 24"/>
          <p:cNvSpPr txBox="1"/>
          <p:nvPr/>
        </p:nvSpPr>
        <p:spPr bwMode="auto">
          <a:xfrm>
            <a:off x="3491880" y="4005064"/>
            <a:ext cx="1112805" cy="461665"/>
          </a:xfrm>
          <a:prstGeom prst="rect">
            <a:avLst/>
          </a:prstGeom>
          <a:noFill/>
          <a:ln w="25400" algn="ctr">
            <a:solidFill>
              <a:srgbClr val="00B0F0"/>
            </a:solidFill>
            <a:miter lim="800000"/>
            <a:headEnd/>
            <a:tailEnd/>
          </a:ln>
        </p:spPr>
        <p:txBody>
          <a:bodyPr wrap="none" rtlCol="0">
            <a:spAutoFit/>
          </a:bodyPr>
          <a:lstStyle/>
          <a:p>
            <a:pPr>
              <a:spcBef>
                <a:spcPct val="50000"/>
              </a:spcBef>
            </a:pPr>
            <a:r>
              <a:rPr kumimoji="1" lang="ja-JP" altLang="en-US" dirty="0" smtClean="0"/>
              <a:t>初代星</a:t>
            </a:r>
          </a:p>
        </p:txBody>
      </p:sp>
      <p:sp>
        <p:nvSpPr>
          <p:cNvPr id="28" name="Text Box 3"/>
          <p:cNvSpPr txBox="1">
            <a:spLocks noChangeArrowheads="1"/>
          </p:cNvSpPr>
          <p:nvPr/>
        </p:nvSpPr>
        <p:spPr bwMode="auto">
          <a:xfrm>
            <a:off x="477838" y="877888"/>
            <a:ext cx="8486775" cy="830997"/>
          </a:xfrm>
          <a:prstGeom prst="rect">
            <a:avLst/>
          </a:prstGeom>
          <a:noFill/>
          <a:ln w="9525">
            <a:noFill/>
            <a:miter lim="800000"/>
            <a:headEnd/>
            <a:tailEnd/>
          </a:ln>
        </p:spPr>
        <p:txBody>
          <a:bodyPr>
            <a:spAutoFit/>
          </a:bodyPr>
          <a:lstStyle/>
          <a:p>
            <a:pPr algn="l"/>
            <a:r>
              <a:rPr lang="ja-JP" altLang="en-US" dirty="0" smtClean="0"/>
              <a:t>ダークハローの中で最初の星</a:t>
            </a:r>
            <a:r>
              <a:rPr lang="en-US" altLang="ja-JP" dirty="0" smtClean="0"/>
              <a:t>(</a:t>
            </a:r>
            <a:r>
              <a:rPr lang="ja-JP" altLang="en-US" dirty="0" smtClean="0"/>
              <a:t>初代星</a:t>
            </a:r>
            <a:r>
              <a:rPr lang="en-US" altLang="ja-JP" dirty="0" smtClean="0"/>
              <a:t>)</a:t>
            </a:r>
            <a:r>
              <a:rPr lang="ja-JP" altLang="en-US" dirty="0" smtClean="0"/>
              <a:t>ができ始める</a:t>
            </a:r>
            <a:r>
              <a:rPr lang="en-US" altLang="ja-JP" dirty="0" smtClean="0"/>
              <a:t>.  </a:t>
            </a:r>
            <a:r>
              <a:rPr lang="ja-JP" altLang="en-US" dirty="0" smtClean="0"/>
              <a:t>初代星が</a:t>
            </a:r>
            <a:r>
              <a:rPr lang="ja-JP" altLang="en-US" dirty="0" smtClean="0">
                <a:solidFill>
                  <a:srgbClr val="FF0000"/>
                </a:solidFill>
              </a:rPr>
              <a:t>超新星爆発</a:t>
            </a:r>
            <a:r>
              <a:rPr lang="ja-JP" altLang="en-US" dirty="0" smtClean="0"/>
              <a:t>を起こすと</a:t>
            </a:r>
            <a:r>
              <a:rPr lang="en-US" altLang="ja-JP" dirty="0" smtClean="0"/>
              <a:t>, </a:t>
            </a:r>
            <a:r>
              <a:rPr lang="ja-JP" altLang="en-US" dirty="0" smtClean="0"/>
              <a:t>最初の重元素が宇宙に供給される</a:t>
            </a:r>
            <a:r>
              <a:rPr lang="en-US" altLang="ja-JP" dirty="0" smtClean="0"/>
              <a:t>. </a:t>
            </a:r>
            <a:r>
              <a:rPr lang="ja-JP" altLang="en-US" dirty="0" smtClean="0"/>
              <a:t>　</a:t>
            </a:r>
            <a:endParaRPr lang="en-US" altLang="ja-JP" dirty="0"/>
          </a:p>
        </p:txBody>
      </p:sp>
      <p:sp>
        <p:nvSpPr>
          <p:cNvPr id="23" name="Text Box 4"/>
          <p:cNvSpPr txBox="1">
            <a:spLocks noChangeArrowheads="1"/>
          </p:cNvSpPr>
          <p:nvPr/>
        </p:nvSpPr>
        <p:spPr bwMode="auto">
          <a:xfrm>
            <a:off x="395288" y="156299"/>
            <a:ext cx="6391290" cy="523220"/>
          </a:xfrm>
          <a:prstGeom prst="rect">
            <a:avLst/>
          </a:prstGeom>
          <a:noFill/>
          <a:ln w="9525">
            <a:noFill/>
            <a:miter lim="800000"/>
            <a:headEnd/>
            <a:tailEnd/>
          </a:ln>
          <a:effectLst/>
        </p:spPr>
        <p:txBody>
          <a:bodyPr wrap="square">
            <a:spAutoFit/>
          </a:bodyPr>
          <a:lstStyle/>
          <a:p>
            <a:pPr>
              <a:defRPr/>
            </a:pPr>
            <a:r>
              <a:rPr kumimoji="0" lang="en-US" altLang="ja-JP" sz="2800" dirty="0" smtClean="0">
                <a:solidFill>
                  <a:srgbClr val="000066"/>
                </a:solidFill>
                <a:cs typeface="Times New Roman" pitchFamily="18" charset="0"/>
              </a:rPr>
              <a:t>1.2</a:t>
            </a:r>
            <a:r>
              <a:rPr kumimoji="0" lang="ja-JP" altLang="en-US" sz="2800" dirty="0" smtClean="0">
                <a:solidFill>
                  <a:srgbClr val="000066"/>
                </a:solidFill>
                <a:cs typeface="Times New Roman" pitchFamily="18" charset="0"/>
              </a:rPr>
              <a:t> 銀河の形成と進化</a:t>
            </a:r>
            <a:endParaRPr lang="en-US" altLang="ja-JP" sz="2800" dirty="0">
              <a:solidFill>
                <a:srgbClr val="000066"/>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a:solidFill>
            <a:srgbClr val="FF0000"/>
          </a:solidFill>
          <a:miter lim="800000"/>
          <a:headEnd/>
          <a:tailEnd/>
        </a:ln>
        <a:effectLst/>
      </a:spPr>
      <a:bodyPr wrap="square">
        <a:spAutoFit/>
      </a:bodyPr>
      <a:lstStyle>
        <a:defPPr>
          <a:spcBef>
            <a:spcPct val="0"/>
          </a:spcBef>
          <a:defRPr dirty="0" smtClean="0">
            <a:latin typeface="Times New Roman" pitchFamily="18" charset="0"/>
          </a:defRPr>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24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txDef>
      <a:spPr bwMode="auto">
        <a:noFill/>
        <a:ln w="25400" algn="ctr">
          <a:noFill/>
          <a:miter lim="800000"/>
          <a:headEnd/>
          <a:tailEnd/>
        </a:ln>
        <a:effectLst/>
      </a:spPr>
      <a:bodyPr wrap="square" rtlCol="0">
        <a:spAutoFit/>
      </a:bodyPr>
      <a:lstStyle>
        <a:defPPr>
          <a:defRPr kumimoji="1" dirty="0" smtClean="0">
            <a:latin typeface="Times New Roman" pitchFamily="18" charset="0"/>
          </a:defRPr>
        </a:defPPr>
      </a:lstStyle>
    </a:tx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21547</TotalTime>
  <Words>5189</Words>
  <Application>Microsoft Office PowerPoint</Application>
  <PresentationFormat>画面に合わせる (4:3)</PresentationFormat>
  <Paragraphs>505</Paragraphs>
  <Slides>85</Slides>
  <Notes>8</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85</vt:i4>
      </vt:variant>
    </vt:vector>
  </HeadingPairs>
  <TitlesOfParts>
    <vt:vector size="87" baseType="lpstr">
      <vt:lpstr>標準デザイン</vt:lpstr>
      <vt:lpstr>数式</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lpstr>スライド 51</vt:lpstr>
      <vt:lpstr>スライド 52</vt:lpstr>
      <vt:lpstr>スライド 53</vt:lpstr>
      <vt:lpstr>スライド 54</vt:lpstr>
      <vt:lpstr>スライド 55</vt:lpstr>
      <vt:lpstr>スライド 56</vt:lpstr>
      <vt:lpstr>スライド 57</vt:lpstr>
      <vt:lpstr>スライド 58</vt:lpstr>
      <vt:lpstr>スライド 59</vt:lpstr>
      <vt:lpstr>スライド 60</vt:lpstr>
      <vt:lpstr>スライド 61</vt:lpstr>
      <vt:lpstr>スライド 62</vt:lpstr>
      <vt:lpstr>スライド 63</vt:lpstr>
      <vt:lpstr>スライド 64</vt:lpstr>
      <vt:lpstr>スライド 65</vt:lpstr>
      <vt:lpstr>スライド 66</vt:lpstr>
      <vt:lpstr>スライド 67</vt:lpstr>
      <vt:lpstr>スライド 68</vt:lpstr>
      <vt:lpstr>スライド 69</vt:lpstr>
      <vt:lpstr>スライド 70</vt:lpstr>
      <vt:lpstr>スライド 71</vt:lpstr>
      <vt:lpstr>スライド 72</vt:lpstr>
      <vt:lpstr>スライド 73</vt:lpstr>
      <vt:lpstr>スライド 74</vt:lpstr>
      <vt:lpstr>スライド 75</vt:lpstr>
      <vt:lpstr>スライド 76</vt:lpstr>
      <vt:lpstr>スライド 77</vt:lpstr>
      <vt:lpstr>スライド 78</vt:lpstr>
      <vt:lpstr>スライド 79</vt:lpstr>
      <vt:lpstr>スライド 80</vt:lpstr>
      <vt:lpstr>スライド 81</vt:lpstr>
      <vt:lpstr>スライド 82</vt:lpstr>
      <vt:lpstr>スライド 83</vt:lpstr>
      <vt:lpstr>スライド 84</vt:lpstr>
      <vt:lpstr>スライド 85</vt:lpstr>
    </vt:vector>
  </TitlesOfParts>
  <Company>NAOJ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竹内　努</dc:creator>
  <cp:lastModifiedBy>takeuchi</cp:lastModifiedBy>
  <cp:revision>3297</cp:revision>
  <dcterms:created xsi:type="dcterms:W3CDTF">2005-01-25T07:15:02Z</dcterms:created>
  <dcterms:modified xsi:type="dcterms:W3CDTF">2015-03-04T04:48:47Z</dcterms:modified>
</cp:coreProperties>
</file>